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9" r:id="rId2"/>
    <p:sldId id="290" r:id="rId3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SF" initials="Y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7DA3"/>
    <a:srgbClr val="1EBBE6"/>
    <a:srgbClr val="C93533"/>
    <a:srgbClr val="0D92A7"/>
    <a:srgbClr val="536765"/>
    <a:srgbClr val="E6E7E9"/>
    <a:srgbClr val="203141"/>
    <a:srgbClr val="43464F"/>
    <a:srgbClr val="444444"/>
    <a:srgbClr val="779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695" autoAdjust="0"/>
    <p:restoredTop sz="90018" autoAdjust="0"/>
  </p:normalViewPr>
  <p:slideViewPr>
    <p:cSldViewPr snapToGrid="0" snapToObjects="1">
      <p:cViewPr>
        <p:scale>
          <a:sx n="100" d="100"/>
          <a:sy n="100" d="100"/>
        </p:scale>
        <p:origin x="-846" y="39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06-01-1442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27243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2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20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2"/>
            <a:ext cx="2495550" cy="10190337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2"/>
            <a:ext cx="2495550" cy="10190337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7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8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2" y="2217387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2" y="3141488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3" y="2072924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8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8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B3A628AA-49C9-4729-84E8-1331B89BB5E0}"/>
              </a:ext>
            </a:extLst>
          </p:cNvPr>
          <p:cNvSpPr/>
          <p:nvPr/>
        </p:nvSpPr>
        <p:spPr>
          <a:xfrm>
            <a:off x="4462287" y="29345"/>
            <a:ext cx="2566639" cy="9906000"/>
          </a:xfrm>
          <a:prstGeom prst="rect">
            <a:avLst/>
          </a:prstGeom>
          <a:solidFill>
            <a:srgbClr val="2B7D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5418EFD1-1188-433E-AD8B-25C811AD5468}"/>
              </a:ext>
            </a:extLst>
          </p:cNvPr>
          <p:cNvSpPr/>
          <p:nvPr/>
        </p:nvSpPr>
        <p:spPr>
          <a:xfrm>
            <a:off x="4462285" y="6240662"/>
            <a:ext cx="2566639" cy="3634630"/>
          </a:xfrm>
          <a:prstGeom prst="rect">
            <a:avLst/>
          </a:prstGeom>
          <a:solidFill>
            <a:srgbClr val="2B7D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341041" y="395690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MA" sz="1400" b="1" dirty="0">
                <a:solidFill>
                  <a:schemeClr val="tx1"/>
                </a:solidFill>
                <a:latin typeface="Mothanna" panose="02000503000000000000" pitchFamily="2" charset="-78"/>
                <a:ea typeface="Calibri" panose="020F0502020204030204" pitchFamily="34" charset="0"/>
              </a:rPr>
              <a:t>المؤهلات </a:t>
            </a:r>
            <a:r>
              <a:rPr lang="ar-SA" sz="1400" b="1" dirty="0" smtClean="0">
                <a:solidFill>
                  <a:schemeClr val="tx1"/>
                </a:solidFill>
                <a:latin typeface="Mothanna" panose="02000503000000000000" pitchFamily="2" charset="-78"/>
                <a:ea typeface="Calibri" panose="020F0502020204030204" pitchFamily="34" charset="0"/>
              </a:rPr>
              <a:t>العلمي</a:t>
            </a:r>
            <a:r>
              <a:rPr lang="ar-MA" sz="1400" b="1" dirty="0" smtClean="0">
                <a:solidFill>
                  <a:schemeClr val="tx1"/>
                </a:solidFill>
                <a:latin typeface="Mothanna" panose="02000503000000000000" pitchFamily="2" charset="-78"/>
                <a:ea typeface="Calibri" panose="020F0502020204030204" pitchFamily="34" charset="0"/>
              </a:rPr>
              <a:t>ة</a:t>
            </a:r>
            <a:r>
              <a:rPr lang="ar-SA" sz="1400" b="1" dirty="0" smtClean="0">
                <a:solidFill>
                  <a:schemeClr val="tx1"/>
                </a:solidFill>
                <a:latin typeface="Mothanna" panose="02000503000000000000" pitchFamily="2" charset="-78"/>
                <a:ea typeface="Calibri" panose="020F0502020204030204" pitchFamily="34" charset="0"/>
              </a:rPr>
              <a:t>:</a:t>
            </a:r>
            <a:endParaRPr lang="fr-FR" sz="1800" b="1" dirty="0">
              <a:solidFill>
                <a:schemeClr val="tx1"/>
              </a:solidFill>
              <a:latin typeface="Mothanna" panose="02000503000000000000" pitchFamily="2" charset="-78"/>
              <a:ea typeface="Calibri" panose="020F050202020403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5013227" y="3991006"/>
            <a:ext cx="1554054" cy="264868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2918" tIns="41459" rIns="82918" bIns="4145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r>
              <a:rPr lang="ar-MA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</a:rPr>
              <a:t>م</a:t>
            </a:r>
            <a:r>
              <a:rPr lang="ar-SA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</a:rPr>
              <a:t>علمة</a:t>
            </a:r>
            <a:r>
              <a:rPr lang="en-US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</a:rPr>
              <a:t> </a:t>
            </a:r>
            <a:r>
              <a:rPr lang="ar-SA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</a:rPr>
              <a:t> , مدربة وكوتش تربوي</a:t>
            </a:r>
            <a:endParaRPr lang="fr-FR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Times New Roman" panose="02020603050405020304" pitchFamily="18" charset="0"/>
            </a:endParaRPr>
          </a:p>
        </p:txBody>
      </p:sp>
      <p:sp>
        <p:nvSpPr>
          <p:cNvPr id="56" name="Text Box 5">
            <a:extLst>
              <a:ext uri="{FF2B5EF4-FFF2-40B4-BE49-F238E27FC236}">
                <a16:creationId xmlns=""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547" y="6397875"/>
            <a:ext cx="2224616" cy="2899883"/>
          </a:xfrm>
          <a:prstGeom prst="snip1Rect">
            <a:avLst>
              <a:gd name="adj" fmla="val 0"/>
            </a:avLst>
          </a:prstGeom>
          <a:solidFill>
            <a:srgbClr val="2B7DA3"/>
          </a:solidFill>
          <a:ln>
            <a:noFill/>
          </a:ln>
          <a:extLst/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1400" b="1" u="sng" dirty="0">
                <a:latin typeface="Mothanna" panose="02000503000000000000" pitchFamily="2" charset="-78"/>
              </a:rPr>
              <a:t>الخبرات</a:t>
            </a:r>
            <a:r>
              <a:rPr lang="ar-MA" sz="1400" b="1" u="sng" dirty="0" smtClean="0">
                <a:latin typeface="Mothanna" panose="02000503000000000000" pitchFamily="2" charset="-78"/>
              </a:rPr>
              <a:t>:</a:t>
            </a:r>
            <a:endParaRPr lang="en-US" sz="1400" b="1" u="sng" dirty="0" smtClean="0">
              <a:latin typeface="Mothanna" panose="02000503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ar-MA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معلمة لغة انجليزية _ مدرسة الرؤية ثنائية اللغة </a:t>
            </a:r>
            <a:endPara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algn="r" rtl="1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</a:t>
            </a:r>
            <a:r>
              <a:rPr lang="ar-M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(</a:t>
            </a:r>
            <a:r>
              <a:rPr lang="ar-M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أغسطس 2017 _ مارس 2018</a:t>
            </a:r>
            <a:r>
              <a:rPr lang="ar-M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)</a:t>
            </a:r>
            <a:endPara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algn="r" rtl="1"/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سكرتارية </a:t>
            </a:r>
            <a:r>
              <a:rPr lang="ar-M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الشؤون العلمية _جامعة </a:t>
            </a:r>
            <a:r>
              <a:rPr lang="ar-M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الرازي</a:t>
            </a:r>
            <a:r>
              <a:rPr lang="ar-S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(خدمة وطنية)</a:t>
            </a:r>
          </a:p>
          <a:p>
            <a:pPr algn="r" rtl="1"/>
            <a:r>
              <a:rPr lang="ar-M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</a:t>
            </a:r>
            <a:r>
              <a:rPr lang="ar-M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(</a:t>
            </a:r>
            <a:r>
              <a:rPr lang="ar-M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مارس </a:t>
            </a:r>
            <a:r>
              <a:rPr lang="ar-M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201</a:t>
            </a:r>
            <a:r>
              <a:rPr lang="ar-S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8</a:t>
            </a:r>
            <a:r>
              <a:rPr lang="ar-M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</a:t>
            </a:r>
            <a:r>
              <a:rPr lang="ar-M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_ مارس 2019 ) </a:t>
            </a:r>
            <a:endParaRPr lang="ar-SA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algn="r" rtl="1"/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S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معلمة لغة انجليزية _مدرسة دار المعارف</a:t>
            </a: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algn="r" rtl="1"/>
            <a:r>
              <a:rPr lang="ar-S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( اكتوبر</a:t>
            </a:r>
            <a:r>
              <a:rPr lang="ar-M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201</a:t>
            </a:r>
            <a:r>
              <a:rPr lang="ar-S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8</a:t>
            </a:r>
            <a:r>
              <a:rPr lang="ar-M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_ حتي الان</a:t>
            </a:r>
            <a:r>
              <a:rPr lang="ar-M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)</a:t>
            </a:r>
            <a:endPara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algn="r" rtl="1"/>
            <a:endPara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="" xmlns:a16="http://schemas.microsoft.com/office/drawing/2014/main" id="{FF11FF5B-A634-4389-A885-4DA9EC74AE3F}"/>
              </a:ext>
            </a:extLst>
          </p:cNvPr>
          <p:cNvSpPr/>
          <p:nvPr/>
        </p:nvSpPr>
        <p:spPr>
          <a:xfrm>
            <a:off x="4695290" y="3722008"/>
            <a:ext cx="1848495" cy="295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80000"/>
              </a:lnSpc>
            </a:pPr>
            <a:r>
              <a:rPr lang="ar-S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</a:rPr>
              <a:t>مهيرة عثمان طه</a:t>
            </a:r>
            <a:endParaRPr lang="fr-F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Times New Roman" panose="02020603050405020304" pitchFamily="18" charset="0"/>
            </a:endParaRPr>
          </a:p>
        </p:txBody>
      </p:sp>
      <p:grpSp>
        <p:nvGrpSpPr>
          <p:cNvPr id="136" name="Group 135">
            <a:extLst>
              <a:ext uri="{FF2B5EF4-FFF2-40B4-BE49-F238E27FC236}">
                <a16:creationId xmlns="" xmlns:a16="http://schemas.microsoft.com/office/drawing/2014/main" id="{568307FC-64F5-4625-8EE0-BC004D735141}"/>
              </a:ext>
            </a:extLst>
          </p:cNvPr>
          <p:cNvGrpSpPr/>
          <p:nvPr/>
        </p:nvGrpSpPr>
        <p:grpSpPr>
          <a:xfrm>
            <a:off x="157369" y="574935"/>
            <a:ext cx="4098288" cy="1018487"/>
            <a:chOff x="2670384" y="3561779"/>
            <a:chExt cx="4098288" cy="1018487"/>
          </a:xfrm>
        </p:grpSpPr>
        <p:grpSp>
          <p:nvGrpSpPr>
            <p:cNvPr id="137" name="Group 136">
              <a:extLst>
                <a:ext uri="{FF2B5EF4-FFF2-40B4-BE49-F238E27FC236}">
                  <a16:creationId xmlns="" xmlns:a16="http://schemas.microsoft.com/office/drawing/2014/main" id="{1F05DB1D-2D20-45FA-B87D-5A3721ED6DBD}"/>
                </a:ext>
              </a:extLst>
            </p:cNvPr>
            <p:cNvGrpSpPr/>
            <p:nvPr/>
          </p:nvGrpSpPr>
          <p:grpSpPr>
            <a:xfrm>
              <a:off x="2670384" y="3561779"/>
              <a:ext cx="4098288" cy="1004246"/>
              <a:chOff x="283939" y="1403372"/>
              <a:chExt cx="4098288" cy="1004246"/>
            </a:xfrm>
          </p:grpSpPr>
          <p:sp>
            <p:nvSpPr>
              <p:cNvPr id="140" name="Subtitle 2">
                <a:extLst>
                  <a:ext uri="{FF2B5EF4-FFF2-40B4-BE49-F238E27FC236}">
                    <a16:creationId xmlns="" xmlns:a16="http://schemas.microsoft.com/office/drawing/2014/main" id="{51F3FE73-61B3-4FA0-B667-C33E47877685}"/>
                  </a:ext>
                </a:extLst>
              </p:cNvPr>
              <p:cNvSpPr/>
              <p:nvPr/>
            </p:nvSpPr>
            <p:spPr>
              <a:xfrm>
                <a:off x="283939" y="1548127"/>
                <a:ext cx="3374883" cy="416775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square" lIns="78226" tIns="39113" rIns="78226" bIns="39113" anchor="t" anchorCtr="0" compatLnSpc="0">
                <a:spAutoFit/>
              </a:bodyPr>
              <a:lstStyle/>
              <a:p>
                <a:pPr algn="r" rtl="1" fontAlgn="base"/>
                <a:r>
                  <a:rPr lang="en-US" sz="1050" b="1" dirty="0" smtClean="0">
                    <a:latin typeface="Mothanna" panose="02000503000000000000" pitchFamily="2" charset="-78"/>
                    <a:ea typeface="Calibri" panose="020F0502020204030204" pitchFamily="34" charset="0"/>
                  </a:rPr>
                  <a:t>       </a:t>
                </a:r>
                <a:r>
                  <a:rPr lang="ar-DZ" sz="1050" b="1" dirty="0" smtClean="0">
                    <a:latin typeface="Mothanna" panose="02000503000000000000" pitchFamily="2" charset="-78"/>
                    <a:ea typeface="Calibri" panose="020F0502020204030204" pitchFamily="34" charset="0"/>
                  </a:rPr>
                  <a:t>جامعة </a:t>
                </a:r>
                <a:r>
                  <a:rPr lang="ar-DZ" sz="1050" b="1" dirty="0">
                    <a:latin typeface="Mothanna" panose="02000503000000000000" pitchFamily="2" charset="-78"/>
                    <a:ea typeface="Calibri" panose="020F0502020204030204" pitchFamily="34" charset="0"/>
                  </a:rPr>
                  <a:t>السودان للعلوم والتكنلوجيا– بكالاريوس التربية </a:t>
                </a:r>
                <a:endParaRPr lang="en-US" sz="1050" b="1" dirty="0" smtClean="0">
                  <a:latin typeface="Mothanna" panose="02000503000000000000" pitchFamily="2" charset="-78"/>
                  <a:ea typeface="Calibri" panose="020F0502020204030204" pitchFamily="34" charset="0"/>
                </a:endParaRPr>
              </a:p>
              <a:p>
                <a:pPr algn="r" rtl="1" fontAlgn="base"/>
                <a:r>
                  <a:rPr lang="en-US" sz="1050" dirty="0" smtClean="0">
                    <a:latin typeface="Mothanna" panose="02000503000000000000" pitchFamily="2" charset="-78"/>
                  </a:rPr>
                  <a:t>                           </a:t>
                </a:r>
                <a:r>
                  <a:rPr lang="ar-DZ" sz="1050" dirty="0" smtClean="0">
                    <a:latin typeface="Mothanna" panose="02000503000000000000" pitchFamily="2" charset="-78"/>
                  </a:rPr>
                  <a:t> </a:t>
                </a:r>
                <a:r>
                  <a:rPr lang="ar-DZ" sz="1050" dirty="0">
                    <a:latin typeface="Mothanna" panose="02000503000000000000" pitchFamily="2" charset="-78"/>
                  </a:rPr>
                  <a:t>قسم اللغة الانجليزية </a:t>
                </a:r>
                <a:endParaRPr lang="fr-FR" sz="1050" dirty="0">
                  <a:latin typeface="Mothanna" panose="02000503000000000000" pitchFamily="2" charset="-78"/>
                </a:endParaRPr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="" xmlns:a16="http://schemas.microsoft.com/office/drawing/2014/main" id="{6036D42B-8DA5-44C3-9F62-8B2AAFD7DD84}"/>
                  </a:ext>
                </a:extLst>
              </p:cNvPr>
              <p:cNvSpPr/>
              <p:nvPr/>
            </p:nvSpPr>
            <p:spPr>
              <a:xfrm>
                <a:off x="3764452" y="1403372"/>
                <a:ext cx="617775" cy="561529"/>
              </a:xfrm>
              <a:prstGeom prst="ellipse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MA" sz="800" b="1" i="1" dirty="0">
                    <a:solidFill>
                      <a:schemeClr val="tx1"/>
                    </a:solidFill>
                  </a:rPr>
                  <a:t>2014</a:t>
                </a:r>
              </a:p>
              <a:p>
                <a:pPr algn="ctr"/>
                <a:r>
                  <a:rPr lang="fr-MA" sz="800" b="1" i="1" dirty="0" smtClean="0">
                    <a:solidFill>
                      <a:schemeClr val="tx1"/>
                    </a:solidFill>
                  </a:rPr>
                  <a:t>201</a:t>
                </a:r>
                <a:r>
                  <a:rPr lang="en-US" sz="800" b="1" i="1" dirty="0" smtClean="0">
                    <a:solidFill>
                      <a:schemeClr val="tx1"/>
                    </a:solidFill>
                  </a:rPr>
                  <a:t>7</a:t>
                </a:r>
                <a:endParaRPr lang="fr-MA" sz="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="" xmlns:a16="http://schemas.microsoft.com/office/drawing/2014/main" id="{D98A7675-5208-466B-AD40-B6D2DE90390C}"/>
                  </a:ext>
                </a:extLst>
              </p:cNvPr>
              <p:cNvSpPr/>
              <p:nvPr/>
            </p:nvSpPr>
            <p:spPr>
              <a:xfrm>
                <a:off x="3764451" y="1903618"/>
                <a:ext cx="617775" cy="504000"/>
              </a:xfrm>
              <a:prstGeom prst="ellipse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MA" sz="800" b="1" i="1" dirty="0" smtClean="0">
                    <a:solidFill>
                      <a:schemeClr val="tx1"/>
                    </a:solidFill>
                  </a:rPr>
                  <a:t>201</a:t>
                </a:r>
                <a:r>
                  <a:rPr lang="en-US" sz="800" b="1" i="1" dirty="0">
                    <a:solidFill>
                      <a:schemeClr val="tx1"/>
                    </a:solidFill>
                  </a:rPr>
                  <a:t>9</a:t>
                </a:r>
                <a:endParaRPr lang="fr-MA" sz="800" b="1" i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fr-MA" sz="800" b="1" i="1" dirty="0" smtClean="0">
                    <a:solidFill>
                      <a:schemeClr val="tx1"/>
                    </a:solidFill>
                  </a:rPr>
                  <a:t>20</a:t>
                </a:r>
                <a:r>
                  <a:rPr lang="en-US" sz="800" b="1" i="1" dirty="0" smtClean="0">
                    <a:solidFill>
                      <a:schemeClr val="tx1"/>
                    </a:solidFill>
                  </a:rPr>
                  <a:t>20</a:t>
                </a:r>
                <a:endParaRPr lang="fr-MA" sz="800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8" name="Subtitle 2">
              <a:extLst>
                <a:ext uri="{FF2B5EF4-FFF2-40B4-BE49-F238E27FC236}">
                  <a16:creationId xmlns="" xmlns:a16="http://schemas.microsoft.com/office/drawing/2014/main" id="{9FC67552-255A-4D31-8087-F63D90ED0147}"/>
                </a:ext>
              </a:extLst>
            </p:cNvPr>
            <p:cNvSpPr/>
            <p:nvPr/>
          </p:nvSpPr>
          <p:spPr>
            <a:xfrm>
              <a:off x="2720700" y="4163491"/>
              <a:ext cx="3374884" cy="41677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 fontAlgn="base"/>
              <a:r>
                <a:rPr lang="en-US" sz="1050" b="1" dirty="0" smtClean="0">
                  <a:latin typeface="Mothanna" panose="02000503000000000000" pitchFamily="2" charset="-78"/>
                  <a:ea typeface="Calibri" panose="020F0502020204030204" pitchFamily="34" charset="0"/>
                </a:rPr>
                <a:t>        </a:t>
              </a:r>
              <a:r>
                <a:rPr lang="ar-SA" sz="1050" b="1" dirty="0" smtClean="0">
                  <a:latin typeface="Mothanna" panose="02000503000000000000" pitchFamily="2" charset="-78"/>
                  <a:ea typeface="Calibri" panose="020F0502020204030204" pitchFamily="34" charset="0"/>
                </a:rPr>
                <a:t> </a:t>
              </a:r>
              <a:r>
                <a:rPr lang="ar-SA" sz="1050" b="1" dirty="0">
                  <a:latin typeface="Mothanna" panose="02000503000000000000" pitchFamily="2" charset="-78"/>
                  <a:ea typeface="Calibri" panose="020F0502020204030204" pitchFamily="34" charset="0"/>
                </a:rPr>
                <a:t>جامعة افريقيا العالمية</a:t>
              </a:r>
              <a:r>
                <a:rPr lang="ar-DZ" sz="1050" b="1" dirty="0">
                  <a:latin typeface="Mothanna" panose="02000503000000000000" pitchFamily="2" charset="-78"/>
                  <a:ea typeface="Calibri" panose="020F0502020204030204" pitchFamily="34" charset="0"/>
                </a:rPr>
                <a:t>– دبلوم عالي التربية </a:t>
              </a:r>
              <a:endParaRPr lang="en-US" sz="1050" b="1" dirty="0" smtClean="0">
                <a:latin typeface="Mothanna" panose="02000503000000000000" pitchFamily="2" charset="-78"/>
                <a:ea typeface="Calibri" panose="020F0502020204030204" pitchFamily="34" charset="0"/>
              </a:endParaRPr>
            </a:p>
            <a:p>
              <a:pPr algn="r" rtl="1" fontAlgn="base"/>
              <a:r>
                <a:rPr lang="en-US" sz="1050" dirty="0" smtClean="0">
                  <a:latin typeface="Mothanna" panose="02000503000000000000" pitchFamily="2" charset="-78"/>
                </a:rPr>
                <a:t>       </a:t>
              </a:r>
              <a:r>
                <a:rPr lang="ar-SA" sz="1050" dirty="0" smtClean="0">
                  <a:latin typeface="Mothanna" panose="02000503000000000000" pitchFamily="2" charset="-78"/>
                </a:rPr>
                <a:t>     </a:t>
              </a:r>
              <a:r>
                <a:rPr lang="en-US" sz="1050" dirty="0" smtClean="0">
                  <a:latin typeface="Mothanna" panose="02000503000000000000" pitchFamily="2" charset="-78"/>
                </a:rPr>
                <a:t>              </a:t>
              </a:r>
              <a:r>
                <a:rPr lang="ar-DZ" sz="1050" dirty="0">
                  <a:latin typeface="Mothanna" panose="02000503000000000000" pitchFamily="2" charset="-78"/>
                </a:rPr>
                <a:t>علم النفس التربوي </a:t>
              </a:r>
              <a:endParaRPr lang="fr-FR" sz="1050" dirty="0">
                <a:latin typeface="Mothanna" panose="02000503000000000000" pitchFamily="2" charset="-78"/>
              </a:endParaRPr>
            </a:p>
          </p:txBody>
        </p:sp>
      </p:grpSp>
      <p:sp>
        <p:nvSpPr>
          <p:cNvPr id="144" name="Rectangle 143">
            <a:extLst>
              <a:ext uri="{FF2B5EF4-FFF2-40B4-BE49-F238E27FC236}">
                <a16:creationId xmlns="" xmlns:a16="http://schemas.microsoft.com/office/drawing/2014/main" id="{D7AB22AB-20F0-421E-936E-D9D138AEDEF6}"/>
              </a:ext>
            </a:extLst>
          </p:cNvPr>
          <p:cNvSpPr/>
          <p:nvPr/>
        </p:nvSpPr>
        <p:spPr>
          <a:xfrm>
            <a:off x="1406586" y="6301574"/>
            <a:ext cx="2881478" cy="29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endParaRPr lang="ar-MA" sz="1400" b="1" u="sng" dirty="0">
              <a:solidFill>
                <a:schemeClr val="tx1"/>
              </a:solidFill>
              <a:latin typeface="Mothanna" panose="02000503000000000000" pitchFamily="2" charset="-78"/>
            </a:endParaRPr>
          </a:p>
        </p:txBody>
      </p:sp>
      <p:sp>
        <p:nvSpPr>
          <p:cNvPr id="146" name="Subtitle 2">
            <a:extLst>
              <a:ext uri="{FF2B5EF4-FFF2-40B4-BE49-F238E27FC236}">
                <a16:creationId xmlns="" xmlns:a16="http://schemas.microsoft.com/office/drawing/2014/main" id="{141CB6F0-F09B-49B7-A324-BA74BE6BC3E6}"/>
              </a:ext>
            </a:extLst>
          </p:cNvPr>
          <p:cNvSpPr/>
          <p:nvPr/>
        </p:nvSpPr>
        <p:spPr>
          <a:xfrm>
            <a:off x="230643" y="5263007"/>
            <a:ext cx="4130695" cy="113486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حاصلة </a:t>
            </a: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علي رخصة مجلس المهن التربوية والتعليمية</a:t>
            </a:r>
            <a:r>
              <a:rPr lang="en-US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. </a:t>
            </a:r>
            <a:endParaRPr lang="ar-SA" sz="1100" b="1" dirty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كورس </a:t>
            </a: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المخاطبة معهد كابلان للغات 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والكمبيوتر.</a:t>
            </a:r>
            <a:endParaRPr lang="ar-SA" sz="1100" b="1" dirty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كورس اساسيات الحاسوب معهد كابلان للغات 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والكمبيوتر.</a:t>
            </a:r>
            <a:endParaRPr lang="ar-SA" sz="1100" b="1" dirty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كورس اون لاين في ادارة الموارد البشرية _ جامعة </a:t>
            </a:r>
            <a:r>
              <a:rPr lang="fr-FR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OPEN2STUDY_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استراليا.</a:t>
            </a:r>
            <a:endParaRPr lang="ar-SA" sz="1100" b="1" dirty="0">
              <a:latin typeface="Mothanna" panose="02000503000000000000" pitchFamily="2" charset="-78"/>
              <a:ea typeface="Times New Roman" panose="02020603050405020304" pitchFamily="18" charset="0"/>
            </a:endParaRPr>
          </a:p>
        </p:txBody>
      </p:sp>
      <p:grpSp>
        <p:nvGrpSpPr>
          <p:cNvPr id="115" name="Group 114">
            <a:extLst>
              <a:ext uri="{FF2B5EF4-FFF2-40B4-BE49-F238E27FC236}">
                <a16:creationId xmlns="" xmlns:a16="http://schemas.microsoft.com/office/drawing/2014/main" id="{8B35D0A1-6AC1-4328-B358-2AEA0197B43D}"/>
              </a:ext>
            </a:extLst>
          </p:cNvPr>
          <p:cNvGrpSpPr/>
          <p:nvPr/>
        </p:nvGrpSpPr>
        <p:grpSpPr>
          <a:xfrm>
            <a:off x="4463187" y="4341364"/>
            <a:ext cx="2058746" cy="1544431"/>
            <a:chOff x="3837110" y="2661539"/>
            <a:chExt cx="2058746" cy="1351058"/>
          </a:xfrm>
        </p:grpSpPr>
        <p:grpSp>
          <p:nvGrpSpPr>
            <p:cNvPr id="152" name="Group 151">
              <a:extLst>
                <a:ext uri="{FF2B5EF4-FFF2-40B4-BE49-F238E27FC236}">
                  <a16:creationId xmlns="" xmlns:a16="http://schemas.microsoft.com/office/drawing/2014/main" id="{3A933FC1-52BF-444B-AA60-EAE26E62BFAB}"/>
                </a:ext>
              </a:extLst>
            </p:cNvPr>
            <p:cNvGrpSpPr/>
            <p:nvPr/>
          </p:nvGrpSpPr>
          <p:grpSpPr>
            <a:xfrm>
              <a:off x="3837110" y="2661539"/>
              <a:ext cx="2058746" cy="1070831"/>
              <a:chOff x="842480" y="960495"/>
              <a:chExt cx="2058746" cy="1070831"/>
            </a:xfrm>
          </p:grpSpPr>
          <p:grpSp>
            <p:nvGrpSpPr>
              <p:cNvPr id="154" name="Group 153">
                <a:extLst>
                  <a:ext uri="{FF2B5EF4-FFF2-40B4-BE49-F238E27FC236}">
                    <a16:creationId xmlns="" xmlns:a16="http://schemas.microsoft.com/office/drawing/2014/main" id="{C9E45D09-0A56-4683-A086-1857341573A8}"/>
                  </a:ext>
                </a:extLst>
              </p:cNvPr>
              <p:cNvGrpSpPr/>
              <p:nvPr/>
            </p:nvGrpSpPr>
            <p:grpSpPr>
              <a:xfrm>
                <a:off x="842480" y="960495"/>
                <a:ext cx="1742285" cy="1054651"/>
                <a:chOff x="-691326" y="962715"/>
                <a:chExt cx="1742285" cy="1054651"/>
              </a:xfrm>
            </p:grpSpPr>
            <p:sp>
              <p:nvSpPr>
                <p:cNvPr id="158" name="Rectangle 157">
                  <a:extLst>
                    <a:ext uri="{FF2B5EF4-FFF2-40B4-BE49-F238E27FC236}">
                      <a16:creationId xmlns="" xmlns:a16="http://schemas.microsoft.com/office/drawing/2014/main" id="{347554E8-3FAA-46E0-B77E-A09C409D49D3}"/>
                    </a:ext>
                  </a:extLst>
                </p:cNvPr>
                <p:cNvSpPr/>
                <p:nvPr/>
              </p:nvSpPr>
              <p:spPr>
                <a:xfrm>
                  <a:off x="-691326" y="1873323"/>
                  <a:ext cx="1736053" cy="144043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ar-DZ" sz="1000" b="1" dirty="0" smtClean="0">
                      <a:latin typeface="Mothanna" panose="02000503000000000000" pitchFamily="2" charset="-78"/>
                      <a:ea typeface="Open Sans" panose="020B0606030504020204" pitchFamily="34" charset="0"/>
                    </a:rPr>
                    <a:t>ال</a:t>
                  </a:r>
                  <a:r>
                    <a:rPr lang="ar-SA" sz="1000" b="1" dirty="0" smtClean="0">
                      <a:latin typeface="Mothanna" panose="02000503000000000000" pitchFamily="2" charset="-78"/>
                      <a:ea typeface="Open Sans" panose="020B0606030504020204" pitchFamily="34" charset="0"/>
                    </a:rPr>
                    <a:t>سودان _</a:t>
                  </a:r>
                  <a:r>
                    <a:rPr lang="ar-DZ" sz="1000" b="1" dirty="0" smtClean="0">
                      <a:latin typeface="Mothanna" panose="02000503000000000000" pitchFamily="2" charset="-78"/>
                      <a:ea typeface="Open Sans" panose="020B0606030504020204" pitchFamily="34" charset="0"/>
                    </a:rPr>
                    <a:t>خرطوم</a:t>
                  </a:r>
                  <a:r>
                    <a:rPr lang="ar-SA" sz="1000" b="1" dirty="0" smtClean="0">
                      <a:latin typeface="Mothanna" panose="02000503000000000000" pitchFamily="2" charset="-78"/>
                      <a:ea typeface="Open Sans" panose="020B0606030504020204" pitchFamily="34" charset="0"/>
                    </a:rPr>
                    <a:t> _</a:t>
                  </a:r>
                  <a:r>
                    <a:rPr lang="ar-DZ" sz="1000" b="1" dirty="0" smtClean="0">
                      <a:latin typeface="Mothanna" panose="02000503000000000000" pitchFamily="2" charset="-78"/>
                      <a:ea typeface="Open Sans" panose="020B0606030504020204" pitchFamily="34" charset="0"/>
                    </a:rPr>
                    <a:t>الازهري</a:t>
                  </a:r>
                  <a:r>
                    <a:rPr lang="ar-SA" sz="1000" b="1" dirty="0" smtClean="0">
                      <a:latin typeface="Mothanna" panose="02000503000000000000" pitchFamily="2" charset="-78"/>
                      <a:ea typeface="Open Sans" panose="020B0606030504020204" pitchFamily="34" charset="0"/>
                    </a:rPr>
                    <a:t> _</a:t>
                  </a:r>
                  <a:r>
                    <a:rPr lang="ar-DZ" sz="1000" b="1" dirty="0" smtClean="0">
                      <a:latin typeface="Mothanna" panose="02000503000000000000" pitchFamily="2" charset="-78"/>
                      <a:ea typeface="Open Sans" panose="020B0606030504020204" pitchFamily="34" charset="0"/>
                    </a:rPr>
                    <a:t> مربع</a:t>
                  </a:r>
                  <a:r>
                    <a:rPr lang="en-US" sz="1000" b="1" dirty="0" smtClean="0">
                      <a:latin typeface="Mothanna" panose="02000503000000000000" pitchFamily="2" charset="-78"/>
                      <a:ea typeface="Open Sans" panose="020B0606030504020204" pitchFamily="34" charset="0"/>
                    </a:rPr>
                    <a:t> </a:t>
                  </a:r>
                  <a:r>
                    <a:rPr lang="ar-DZ" sz="1000" b="1" dirty="0" smtClean="0">
                      <a:latin typeface="Mothanna" panose="02000503000000000000" pitchFamily="2" charset="-78"/>
                      <a:ea typeface="Open Sans" panose="020B0606030504020204" pitchFamily="34" charset="0"/>
                    </a:rPr>
                    <a:t>(</a:t>
                  </a:r>
                  <a:r>
                    <a:rPr lang="en-US" sz="1000" b="1" dirty="0" smtClean="0">
                      <a:latin typeface="Mothanna" panose="02000503000000000000" pitchFamily="2" charset="-78"/>
                      <a:ea typeface="Open Sans" panose="020B0606030504020204" pitchFamily="34" charset="0"/>
                    </a:rPr>
                    <a:t>6 </a:t>
                  </a:r>
                  <a:r>
                    <a:rPr lang="ar-DZ" sz="1000" b="1" dirty="0" smtClean="0">
                      <a:latin typeface="Mothanna" panose="02000503000000000000" pitchFamily="2" charset="-78"/>
                      <a:ea typeface="Open Sans" panose="020B0606030504020204" pitchFamily="34" charset="0"/>
                    </a:rPr>
                    <a:t>) </a:t>
                  </a:r>
                  <a:endParaRPr lang="fr-FR" sz="900" b="1" dirty="0">
                    <a:latin typeface="Mothanna" panose="02000503000000000000" pitchFamily="2" charset="-78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="" xmlns:a16="http://schemas.microsoft.com/office/drawing/2014/main" id="{1BFB79C6-169D-4678-A9B5-3CDA7D0D5E9E}"/>
                    </a:ext>
                  </a:extLst>
                </p:cNvPr>
                <p:cNvSpPr/>
                <p:nvPr/>
              </p:nvSpPr>
              <p:spPr>
                <a:xfrm>
                  <a:off x="-459223" y="962715"/>
                  <a:ext cx="1438881" cy="269241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en-US" sz="1000" b="1" i="1" dirty="0" smtClean="0">
                      <a:latin typeface="Open Sans" panose="020B0606030504020204" pitchFamily="34" charset="0"/>
                      <a:ea typeface="Open Sans" panose="020B0606030504020204" pitchFamily="34" charset="0"/>
                    </a:rPr>
                    <a:t>   </a:t>
                  </a:r>
                  <a:r>
                    <a:rPr lang="en-US" sz="1000" b="1" i="1" dirty="0">
                      <a:latin typeface="Open Sans" panose="020B0606030504020204" pitchFamily="34" charset="0"/>
                      <a:ea typeface="Open Sans" panose="020B0606030504020204" pitchFamily="34" charset="0"/>
                    </a:rPr>
                    <a:t>0</a:t>
                  </a:r>
                  <a:r>
                    <a:rPr lang="en-US" sz="1000" b="1" i="1" dirty="0" smtClean="0">
                      <a:latin typeface="Open Sans" panose="020B0606030504020204" pitchFamily="34" charset="0"/>
                      <a:ea typeface="Open Sans" panose="020B0606030504020204" pitchFamily="34" charset="0"/>
                    </a:rPr>
                    <a:t>915915912  </a:t>
                  </a:r>
                </a:p>
                <a:p>
                  <a:pPr algn="r"/>
                  <a:r>
                    <a:rPr lang="en-US" sz="1000" b="1" i="1" dirty="0" smtClean="0">
                      <a:latin typeface="Open Sans" panose="020B0606030504020204" pitchFamily="34" charset="0"/>
                      <a:ea typeface="Open Sans" panose="020B0606030504020204" pitchFamily="34" charset="0"/>
                    </a:rPr>
                    <a:t>0912297379 </a:t>
                  </a:r>
                  <a:endParaRPr lang="en-US" sz="1000" b="1" i="1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160" name="Rectangle 159">
                  <a:extLst>
                    <a:ext uri="{FF2B5EF4-FFF2-40B4-BE49-F238E27FC236}">
                      <a16:creationId xmlns="" xmlns:a16="http://schemas.microsoft.com/office/drawing/2014/main" id="{18FFC09E-70D7-4FC6-9A2F-FDDC744CD0EC}"/>
                    </a:ext>
                  </a:extLst>
                </p:cNvPr>
                <p:cNvSpPr/>
                <p:nvPr/>
              </p:nvSpPr>
              <p:spPr>
                <a:xfrm>
                  <a:off x="-539220" y="1331444"/>
                  <a:ext cx="1590179" cy="134620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fr-FR" sz="1000" b="1" i="1" dirty="0" err="1">
                      <a:latin typeface="Open Sans" panose="020B0606030504020204" pitchFamily="34" charset="0"/>
                      <a:ea typeface="Open Sans" panose="020B0606030504020204" pitchFamily="34" charset="0"/>
                    </a:rPr>
                    <a:t>mehiraibnouf@gmail.Com</a:t>
                  </a:r>
                  <a:endParaRPr lang="fr-FR" sz="1000" b="1" i="1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161" name="Rectangle 160">
                  <a:extLst>
                    <a:ext uri="{FF2B5EF4-FFF2-40B4-BE49-F238E27FC236}">
                      <a16:creationId xmlns="" xmlns:a16="http://schemas.microsoft.com/office/drawing/2014/main" id="{5E752A3A-6DD5-41AC-B4F0-4451AD3562F6}"/>
                    </a:ext>
                  </a:extLst>
                </p:cNvPr>
                <p:cNvSpPr/>
                <p:nvPr/>
              </p:nvSpPr>
              <p:spPr>
                <a:xfrm>
                  <a:off x="-114246" y="1563503"/>
                  <a:ext cx="1158972" cy="148082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ar-SA" sz="1000" i="1" dirty="0">
                      <a:latin typeface="Open Sans" panose="020B0606030504020204" pitchFamily="34" charset="0"/>
                      <a:ea typeface="Open Sans" panose="020B0606030504020204" pitchFamily="34" charset="0"/>
                    </a:rPr>
                    <a:t> </a:t>
                  </a:r>
                  <a:r>
                    <a:rPr lang="ar-SA" sz="1100" b="1" i="1" dirty="0">
                      <a:latin typeface="Open Sans" panose="020B0606030504020204" pitchFamily="34" charset="0"/>
                      <a:ea typeface="Open Sans" panose="020B0606030504020204" pitchFamily="34" charset="0"/>
                    </a:rPr>
                    <a:t> كوتش </a:t>
                  </a:r>
                  <a:r>
                    <a:rPr lang="ar-SA" sz="1100" b="1" i="1" dirty="0" smtClean="0">
                      <a:latin typeface="Open Sans" panose="020B0606030504020204" pitchFamily="34" charset="0"/>
                      <a:ea typeface="Open Sans" panose="020B0606030504020204" pitchFamily="34" charset="0"/>
                    </a:rPr>
                    <a:t>مهيرة </a:t>
                  </a:r>
                  <a:r>
                    <a:rPr lang="ar-SA" sz="1100" b="1" i="1" dirty="0">
                      <a:latin typeface="Open Sans" panose="020B0606030504020204" pitchFamily="34" charset="0"/>
                      <a:ea typeface="Open Sans" panose="020B0606030504020204" pitchFamily="34" charset="0"/>
                    </a:rPr>
                    <a:t>عثمان طه</a:t>
                  </a:r>
                  <a:endParaRPr lang="fr-FR" sz="1000" b="1" i="1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</p:grpSp>
          <p:sp>
            <p:nvSpPr>
              <p:cNvPr id="155" name="شكل حر 78">
                <a:extLst>
                  <a:ext uri="{FF2B5EF4-FFF2-40B4-BE49-F238E27FC236}">
                    <a16:creationId xmlns="" xmlns:a16="http://schemas.microsoft.com/office/drawing/2014/main" id="{104EA975-15BC-4011-9AC2-87BEB75128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50211" y="1832468"/>
                <a:ext cx="131694" cy="198858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endParaRPr lang="fr-MA" sz="280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شكل حر 85">
                <a:extLst>
                  <a:ext uri="{FF2B5EF4-FFF2-40B4-BE49-F238E27FC236}">
                    <a16:creationId xmlns="" xmlns:a16="http://schemas.microsoft.com/office/drawing/2014/main" id="{FF366A47-3E52-4699-AFFA-8E1B879FB8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15293" y="1338744"/>
                <a:ext cx="185933" cy="132573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endParaRPr lang="fr-MA" sz="280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="" xmlns:a16="http://schemas.microsoft.com/office/drawing/2014/main" id="{B2C51D3E-B792-4067-A320-2A0F3A5B3B2B}"/>
                  </a:ext>
                </a:extLst>
              </p:cNvPr>
              <p:cNvSpPr/>
              <p:nvPr/>
            </p:nvSpPr>
            <p:spPr>
              <a:xfrm>
                <a:off x="2686039" y="995687"/>
                <a:ext cx="198858" cy="198858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endParaRPr lang="fr-MA" sz="2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="" xmlns:a16="http://schemas.microsoft.com/office/drawing/2014/main" id="{275EFF7C-3CFD-4D2C-8A4A-6DF178FE20E9}"/>
                </a:ext>
              </a:extLst>
            </p:cNvPr>
            <p:cNvGrpSpPr/>
            <p:nvPr/>
          </p:nvGrpSpPr>
          <p:grpSpPr>
            <a:xfrm>
              <a:off x="4427927" y="3872586"/>
              <a:ext cx="1455243" cy="140011"/>
              <a:chOff x="4427927" y="3872586"/>
              <a:chExt cx="1455243" cy="140011"/>
            </a:xfrm>
          </p:grpSpPr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9B8B37A6-DD8F-4833-9D35-1DEF11FC7DC3}"/>
                  </a:ext>
                </a:extLst>
              </p:cNvPr>
              <p:cNvSpPr/>
              <p:nvPr/>
            </p:nvSpPr>
            <p:spPr>
              <a:xfrm>
                <a:off x="4427927" y="3876450"/>
                <a:ext cx="1281996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SA" sz="1100" b="1" dirty="0" smtClean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</a:rPr>
                  <a:t>ا</a:t>
                </a:r>
                <a:r>
                  <a:rPr lang="ar-DZ" sz="1100" b="1" dirty="0" smtClean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</a:rPr>
                  <a:t>عز</a:t>
                </a:r>
                <a:r>
                  <a:rPr lang="ar-SA" sz="1100" b="1" dirty="0" smtClean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</a:rPr>
                  <a:t>ب</a:t>
                </a:r>
                <a:r>
                  <a:rPr lang="en-US" sz="1100" b="1" dirty="0" smtClean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</a:rPr>
                  <a:t>     </a:t>
                </a:r>
                <a:r>
                  <a:rPr lang="en-US" sz="1400" b="1" dirty="0" smtClean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</a:rPr>
                  <a:t>16/9/1990  </a:t>
                </a:r>
                <a:r>
                  <a:rPr lang="ar-SA" sz="1400" b="1" dirty="0" smtClean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</a:rPr>
                  <a:t> </a:t>
                </a:r>
                <a:r>
                  <a:rPr lang="en-US" sz="1400" b="1" dirty="0" smtClean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</a:rPr>
                  <a:t> </a:t>
                </a:r>
                <a:r>
                  <a:rPr lang="ar-SA" sz="1400" b="1" dirty="0" smtClean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</a:rPr>
                  <a:t> </a:t>
                </a:r>
                <a:r>
                  <a:rPr lang="en-US" sz="1400" b="1" dirty="0" smtClean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</a:rPr>
                  <a:t> </a:t>
                </a:r>
                <a:endParaRPr lang="fr-FR" sz="1100" b="1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</a:endParaRPr>
              </a:p>
            </p:txBody>
          </p:sp>
          <p:sp>
            <p:nvSpPr>
              <p:cNvPr id="151" name="Heart 150">
                <a:extLst>
                  <a:ext uri="{FF2B5EF4-FFF2-40B4-BE49-F238E27FC236}">
                    <a16:creationId xmlns="" xmlns:a16="http://schemas.microsoft.com/office/drawing/2014/main" id="{291EC1AE-86F9-4839-94EF-5A45686E8DFF}"/>
                  </a:ext>
                </a:extLst>
              </p:cNvPr>
              <p:cNvSpPr/>
              <p:nvPr/>
            </p:nvSpPr>
            <p:spPr>
              <a:xfrm>
                <a:off x="5758394" y="3872586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fr-MA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6" r="16601"/>
          <a:stretch/>
        </p:blipFill>
        <p:spPr>
          <a:xfrm>
            <a:off x="4462286" y="-1"/>
            <a:ext cx="2566640" cy="36442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66" t="25846" r="8766" b="24219"/>
          <a:stretch/>
        </p:blipFill>
        <p:spPr>
          <a:xfrm>
            <a:off x="6283583" y="5089107"/>
            <a:ext cx="314121" cy="173900"/>
          </a:xfrm>
          <a:prstGeom prst="rect">
            <a:avLst/>
          </a:prstGeom>
        </p:spPr>
      </p:pic>
      <p:sp>
        <p:nvSpPr>
          <p:cNvPr id="198" name="Subtitle 2">
            <a:extLst>
              <a:ext uri="{FF2B5EF4-FFF2-40B4-BE49-F238E27FC236}">
                <a16:creationId xmlns="" xmlns:a16="http://schemas.microsoft.com/office/drawing/2014/main" id="{141CB6F0-F09B-49B7-A324-BA74BE6BC3E6}"/>
              </a:ext>
            </a:extLst>
          </p:cNvPr>
          <p:cNvSpPr/>
          <p:nvPr/>
        </p:nvSpPr>
        <p:spPr>
          <a:xfrm>
            <a:off x="157369" y="1822141"/>
            <a:ext cx="4130695" cy="193109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مؤسس</a:t>
            </a: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ة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 _منصة تخصصي </a:t>
            </a: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اختياري 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التربوية والتعليمية </a:t>
            </a:r>
            <a:r>
              <a:rPr lang="en-US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.</a:t>
            </a:r>
            <a:endParaRPr lang="ar-SA" sz="1100" b="1" dirty="0" smtClean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مسؤولة التدريب والتأهيل وبناء القدرات _ منظمة شباب النجدة .</a:t>
            </a: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 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مشاركة المؤتمر </a:t>
            </a: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السنوي الرابع لاضطرابات النمو العصبية _ جامعة 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الاحفاد.</a:t>
            </a: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متطوعة </a:t>
            </a: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في التعليم والتدريب _استراحة اطفال مرضي السرطان(جوانا امل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).</a:t>
            </a:r>
            <a:endParaRPr lang="en-US" sz="1100" b="1" dirty="0" smtClean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حاصلة علي درع الشباب من  الاتحاد العربي للعمل 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التطوعي  </a:t>
            </a:r>
            <a:r>
              <a:rPr lang="en-US" sz="14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2020</a:t>
            </a:r>
            <a:endParaRPr lang="en-US" sz="1400" b="1" dirty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سفيرة مركز </a:t>
            </a: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الخرطوم للتدريب والحماية  المدنية </a:t>
            </a:r>
            <a:r>
              <a:rPr lang="en-US" sz="14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2019 </a:t>
            </a:r>
            <a:endParaRPr lang="ar-SA" sz="1400" b="1" dirty="0" smtClean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مدربة وكوتش تربوي _ مركز الثريا للتدريب والتنمية البشرية.</a:t>
            </a:r>
            <a:endParaRPr lang="ar-SA" sz="1100" b="1" dirty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مدربة  </a:t>
            </a: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وعضو _ جمعية العلاقات العامة و المراسم السودانية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.</a:t>
            </a: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مدربة دولية 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معتمدة</a:t>
            </a:r>
            <a:r>
              <a:rPr lang="en-US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 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اون لاين </a:t>
            </a: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_ اكاديمية المرأة والحياة </a:t>
            </a:r>
            <a:r>
              <a:rPr lang="en-US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.</a:t>
            </a:r>
            <a:endParaRPr lang="en-US" sz="1100" b="1" dirty="0" smtClean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مدربة دولية معتمدة اون لاين_ اكاديمية الالوسي الدولية _ المغرب</a:t>
            </a:r>
            <a:r>
              <a:rPr lang="en-US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.</a:t>
            </a:r>
            <a:endParaRPr lang="ar-SA" sz="1100" b="1" dirty="0" smtClean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مدربة دولية معتمدة اون لاين_ مركز </a:t>
            </a:r>
            <a:r>
              <a:rPr lang="ar-SA" sz="1100" b="1" dirty="0" err="1" smtClean="0">
                <a:latin typeface="Mothanna" panose="02000503000000000000" pitchFamily="2" charset="-78"/>
                <a:ea typeface="Times New Roman" panose="02020603050405020304" pitchFamily="18" charset="0"/>
              </a:rPr>
              <a:t>أمارجي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 الدولي _ اليمن</a:t>
            </a:r>
            <a:r>
              <a:rPr lang="en-US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.</a:t>
            </a:r>
            <a:endParaRPr lang="ar-SA" sz="1100" b="1" dirty="0" smtClean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عضو</a:t>
            </a: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_ النادي الامريكي للتطوير 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الشخصي.</a:t>
            </a:r>
            <a:endParaRPr lang="ar-SA" sz="1100" b="1" dirty="0">
              <a:latin typeface="Mothanna" panose="02000503000000000000" pitchFamily="2" charset="-78"/>
              <a:ea typeface="Times New Roman" panose="02020603050405020304" pitchFamily="18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="" xmlns:a16="http://schemas.microsoft.com/office/drawing/2014/main" id="{D7AB22AB-20F0-421E-936E-D9D138AEDEF6}"/>
              </a:ext>
            </a:extLst>
          </p:cNvPr>
          <p:cNvSpPr/>
          <p:nvPr/>
        </p:nvSpPr>
        <p:spPr>
          <a:xfrm>
            <a:off x="1406586" y="4993279"/>
            <a:ext cx="2914394" cy="2041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SA" sz="1400" b="1" u="sng" dirty="0" smtClean="0">
                <a:solidFill>
                  <a:schemeClr val="tx1"/>
                </a:solidFill>
                <a:latin typeface="Mothanna" panose="02000503000000000000" pitchFamily="2" charset="-78"/>
              </a:rPr>
              <a:t>كورسات</a:t>
            </a:r>
            <a:r>
              <a:rPr lang="ar-TN" sz="1400" b="1" u="sng" dirty="0" smtClean="0">
                <a:solidFill>
                  <a:schemeClr val="tx1"/>
                </a:solidFill>
                <a:latin typeface="Mothanna" panose="02000503000000000000" pitchFamily="2" charset="-78"/>
              </a:rPr>
              <a:t>  :</a:t>
            </a:r>
            <a:endParaRPr lang="ar-MA" sz="1400" b="1" u="sng" dirty="0">
              <a:solidFill>
                <a:schemeClr val="tx1"/>
              </a:solidFill>
              <a:latin typeface="Mothanna" panose="02000503000000000000" pitchFamily="2" charset="-78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="" xmlns:a16="http://schemas.microsoft.com/office/drawing/2014/main" id="{D7AB22AB-20F0-421E-936E-D9D138AEDEF6}"/>
              </a:ext>
            </a:extLst>
          </p:cNvPr>
          <p:cNvSpPr/>
          <p:nvPr/>
        </p:nvSpPr>
        <p:spPr>
          <a:xfrm>
            <a:off x="1406586" y="6518910"/>
            <a:ext cx="2914394" cy="110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TN" sz="1400" b="1" u="sng" dirty="0" smtClean="0">
                <a:solidFill>
                  <a:schemeClr val="tx1"/>
                </a:solidFill>
                <a:latin typeface="Mothanna" panose="02000503000000000000" pitchFamily="2" charset="-78"/>
              </a:rPr>
              <a:t>الاستضافات التلفزيونية </a:t>
            </a:r>
            <a:r>
              <a:rPr lang="en-US" sz="1400" b="1" u="sng" dirty="0" smtClean="0">
                <a:solidFill>
                  <a:schemeClr val="tx1"/>
                </a:solidFill>
                <a:latin typeface="Mothanna" panose="02000503000000000000" pitchFamily="2" charset="-78"/>
              </a:rPr>
              <a:t>)</a:t>
            </a:r>
            <a:r>
              <a:rPr lang="ar-SA" sz="1400" b="1" u="sng" dirty="0" smtClean="0">
                <a:solidFill>
                  <a:schemeClr val="tx1"/>
                </a:solidFill>
                <a:latin typeface="Mothanna" panose="02000503000000000000" pitchFamily="2" charset="-78"/>
              </a:rPr>
              <a:t>موجود في اليوتيوب)</a:t>
            </a:r>
            <a:r>
              <a:rPr lang="ar-TN" sz="1400" b="1" u="sng" dirty="0" smtClean="0">
                <a:solidFill>
                  <a:schemeClr val="tx1"/>
                </a:solidFill>
                <a:latin typeface="Mothanna" panose="02000503000000000000" pitchFamily="2" charset="-78"/>
              </a:rPr>
              <a:t>:</a:t>
            </a:r>
            <a:endParaRPr lang="ar-MA" sz="1400" b="1" u="sng" dirty="0">
              <a:solidFill>
                <a:schemeClr val="tx1"/>
              </a:solidFill>
              <a:latin typeface="Mothanna" panose="02000503000000000000" pitchFamily="2" charset="-78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="" xmlns:a16="http://schemas.microsoft.com/office/drawing/2014/main" id="{D7AB22AB-20F0-421E-936E-D9D138AEDEF6}"/>
              </a:ext>
            </a:extLst>
          </p:cNvPr>
          <p:cNvSpPr/>
          <p:nvPr/>
        </p:nvSpPr>
        <p:spPr>
          <a:xfrm>
            <a:off x="1341041" y="1522854"/>
            <a:ext cx="2914394" cy="29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TN" sz="1400" b="1" u="sng" dirty="0">
                <a:solidFill>
                  <a:schemeClr val="tx1"/>
                </a:solidFill>
                <a:latin typeface="Mothanna" panose="02000503000000000000" pitchFamily="2" charset="-78"/>
              </a:rPr>
              <a:t>الانشطة </a:t>
            </a:r>
            <a:r>
              <a:rPr lang="ar-TN" sz="1400" b="1" u="sng" dirty="0" smtClean="0">
                <a:solidFill>
                  <a:schemeClr val="tx1"/>
                </a:solidFill>
                <a:latin typeface="Mothanna" panose="02000503000000000000" pitchFamily="2" charset="-78"/>
              </a:rPr>
              <a:t> :</a:t>
            </a:r>
            <a:endParaRPr lang="ar-MA" sz="1400" b="1" u="sng" dirty="0">
              <a:solidFill>
                <a:schemeClr val="tx1"/>
              </a:solidFill>
              <a:latin typeface="Mothanna" panose="02000503000000000000" pitchFamily="2" charset="-78"/>
            </a:endParaRPr>
          </a:p>
        </p:txBody>
      </p:sp>
      <p:sp>
        <p:nvSpPr>
          <p:cNvPr id="204" name="Subtitle 2">
            <a:extLst>
              <a:ext uri="{FF2B5EF4-FFF2-40B4-BE49-F238E27FC236}">
                <a16:creationId xmlns="" xmlns:a16="http://schemas.microsoft.com/office/drawing/2014/main" id="{141CB6F0-F09B-49B7-A324-BA74BE6BC3E6}"/>
              </a:ext>
            </a:extLst>
          </p:cNvPr>
          <p:cNvSpPr/>
          <p:nvPr/>
        </p:nvSpPr>
        <p:spPr>
          <a:xfrm>
            <a:off x="289657" y="6847667"/>
            <a:ext cx="4130695" cy="147329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قناة الشروق الفضائية _ برنامج صباح الشروق _(27/6/2020)</a:t>
            </a: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قناة </a:t>
            </a: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سودانية 24_ برنامج صباحات سودانية _(18/3/2020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).</a:t>
            </a:r>
            <a:endParaRPr lang="ar-SA" sz="1100" b="1" dirty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قناة السودان _ برنامج ساعة شباب_ (13/2/2020 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).</a:t>
            </a:r>
            <a:endParaRPr lang="ar-SA" sz="1100" b="1" dirty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قناة انغام الفضائية _ برنامج هلا </a:t>
            </a:r>
            <a:r>
              <a:rPr lang="ar-SA" sz="1100" b="1" dirty="0" err="1" smtClean="0">
                <a:latin typeface="Mothanna" panose="02000503000000000000" pitchFamily="2" charset="-78"/>
                <a:ea typeface="Times New Roman" panose="02020603050405020304" pitchFamily="18" charset="0"/>
              </a:rPr>
              <a:t>بيكم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 </a:t>
            </a: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_(15/1/2020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).</a:t>
            </a:r>
            <a:endParaRPr lang="ar-SA" sz="1100" b="1" dirty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قناة النيل الازرق الفضائية _برنامج مساء جديد _(19/11/2019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).</a:t>
            </a:r>
            <a:endParaRPr lang="ar-SA" sz="1100" b="1" dirty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قناة الخرطوم الفضائية _برنامج  صباح الخرطوم _(30/10/2019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).</a:t>
            </a:r>
            <a:endParaRPr lang="ar-SA" sz="1100" b="1" dirty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>
                <a:latin typeface="Mothanna" panose="02000503000000000000" pitchFamily="2" charset="-78"/>
                <a:ea typeface="Times New Roman" panose="02020603050405020304" pitchFamily="18" charset="0"/>
              </a:rPr>
              <a:t>قناة افريقيا العالمية _ برنامج اشراقة العالمية (10/10/2019) </a:t>
            </a: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.</a:t>
            </a:r>
            <a:endParaRPr lang="en-US" sz="1100" b="1" dirty="0" smtClean="0">
              <a:latin typeface="Mothanna" panose="02000503000000000000" pitchFamily="2" charset="-78"/>
              <a:ea typeface="Times New Roman" panose="02020603050405020304" pitchFamily="18" charset="0"/>
            </a:endParaRPr>
          </a:p>
          <a:p>
            <a:pPr marL="171450" indent="-1714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1100" b="1" dirty="0" smtClean="0">
                <a:latin typeface="Mothanna" panose="02000503000000000000" pitchFamily="2" charset="-78"/>
                <a:ea typeface="Times New Roman" panose="02020603050405020304" pitchFamily="18" charset="0"/>
              </a:rPr>
              <a:t>قناة العربي _الفترة المفتوحة_ عبر الهاتف (8/10/2019)</a:t>
            </a:r>
            <a:endParaRPr lang="ar-SA" sz="1100" b="1" dirty="0">
              <a:latin typeface="Mothanna" panose="02000503000000000000" pitchFamily="2" charset="-78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83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3A628AA-49C9-4729-84E8-1331B89BB5E0}"/>
              </a:ext>
            </a:extLst>
          </p:cNvPr>
          <p:cNvSpPr/>
          <p:nvPr/>
        </p:nvSpPr>
        <p:spPr>
          <a:xfrm>
            <a:off x="4506242" y="1114"/>
            <a:ext cx="2400795" cy="9906000"/>
          </a:xfrm>
          <a:prstGeom prst="rect">
            <a:avLst/>
          </a:prstGeom>
          <a:solidFill>
            <a:srgbClr val="2B7DA3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 Box 5">
            <a:extLst>
              <a:ext uri="{FF2B5EF4-FFF2-40B4-BE49-F238E27FC236}">
                <a16:creationId xmlns=""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242" y="342900"/>
            <a:ext cx="2397605" cy="8243654"/>
          </a:xfrm>
          <a:prstGeom prst="snip1Rect">
            <a:avLst>
              <a:gd name="adj" fmla="val 0"/>
            </a:avLst>
          </a:prstGeom>
          <a:solidFill>
            <a:srgbClr val="2B7DA3"/>
          </a:solidFill>
          <a:ln>
            <a:noFill/>
          </a:ln>
          <a:extLst/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50000"/>
              </a:lnSpc>
            </a:pPr>
            <a:endParaRPr lang="en-US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MA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شهادات </a:t>
            </a:r>
            <a:r>
              <a:rPr lang="ar-MA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التقدير: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من رابطة ابناء محلية مروي_  تكريم التخرج من الجامعة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من جامعة الرازي النشاط الطلابي _ اشراف المعارض الثقافية 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 من مركز الثريا للتدريب _ 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M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لجنة </a:t>
            </a: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كرنفال التخريج الدولي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 من مركز الثريا للتدريب _ 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M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تقديم </a:t>
            </a: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دورة طرائق التدريس الحديثة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من مركز </a:t>
            </a:r>
            <a:r>
              <a:rPr 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</a:t>
            </a:r>
            <a:r>
              <a:rPr lang="en-US" sz="10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Hr</a:t>
            </a:r>
            <a:r>
              <a:rPr 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</a:t>
            </a: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top center   _ 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الاشراف </a:t>
            </a:r>
            <a:r>
              <a:rPr lang="ar-M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علي </a:t>
            </a: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مشروع كوادر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من منظمة همم الخيرية </a:t>
            </a:r>
            <a:r>
              <a:rPr lang="ar-M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_</a:t>
            </a:r>
            <a:endParaRPr lang="ar-SA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M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</a:t>
            </a: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المشاركة في دورة صناعة المتطوع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من جمعية العلاقات العامة والمراسم _  عضو متميز للعام 2019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من جمعية العلاقات العامة والمراسم _  تقديم دورة العلاقات العامة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من مركز المهند للتدريب </a:t>
            </a:r>
            <a:r>
              <a:rPr lang="ar-M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_</a:t>
            </a:r>
            <a:endParaRPr lang="ar-SA" sz="105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MA" sz="105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</a:t>
            </a: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تقديم ورشة اختيار التخصص الجامعي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من مجموعة الابداع والابتكار الدولية_ تقديم ورشة الذكاءات  المتعددة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من اذاعة الصحة والحياة </a:t>
            </a: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FM106_ </a:t>
            </a:r>
            <a:r>
              <a:rPr lang="ar-M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اطفاء الشمعة الاولي لبرنامج زهرة </a:t>
            </a:r>
            <a:r>
              <a:rPr lang="ar-M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البنفسج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من مركز </a:t>
            </a:r>
            <a:r>
              <a:rPr lang="ar-SA" sz="10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امارجي</a:t>
            </a:r>
            <a:r>
              <a:rPr lang="ar-S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الدولي (دولة اليمن) _ المشاركة في دورة  الرخصة الدولية للمعلم المتميز</a:t>
            </a:r>
            <a:r>
              <a:rPr 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ON LINE</a:t>
            </a:r>
            <a:r>
              <a:rPr lang="ar-S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من اكاديمية الالوسي الدولية (دولة المغرب) _ تقديم ورشة التعلم الذاتي</a:t>
            </a:r>
            <a:r>
              <a:rPr 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ON LINE</a:t>
            </a:r>
            <a:endParaRPr lang="ar-SA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من منصة محفزون _ تقديم دورة التنمر المدرسي والمجتمعي</a:t>
            </a:r>
            <a:r>
              <a:rPr 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ON LINE</a:t>
            </a:r>
            <a:endParaRPr lang="ar-SA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شهادة تقدير من اكاديمية المرأة والحياة (مصر) تقديم دورة التعليم </a:t>
            </a:r>
            <a:r>
              <a:rPr lang="ar-SA" sz="10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الالكنروني</a:t>
            </a:r>
            <a:r>
              <a:rPr lang="ar-SA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</a:t>
            </a:r>
            <a:r>
              <a:rPr 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</a:rPr>
              <a:t> ON LIN</a:t>
            </a:r>
            <a:endParaRPr lang="ar-MA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164E7DD0-9A2D-4734-B522-3AE67A30E00F}"/>
              </a:ext>
            </a:extLst>
          </p:cNvPr>
          <p:cNvSpPr/>
          <p:nvPr/>
        </p:nvSpPr>
        <p:spPr>
          <a:xfrm>
            <a:off x="4005679" y="6131201"/>
            <a:ext cx="2914394" cy="604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endParaRPr lang="fr-FR" sz="1400" b="1" dirty="0">
              <a:solidFill>
                <a:schemeClr val="tx1"/>
              </a:solidFill>
              <a:latin typeface="Mothanna" panose="02000503000000000000" pitchFamily="2" charset="-7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C3504E75-C684-40F9-85DF-1254AE3D925A}"/>
              </a:ext>
            </a:extLst>
          </p:cNvPr>
          <p:cNvSpPr/>
          <p:nvPr/>
        </p:nvSpPr>
        <p:spPr>
          <a:xfrm>
            <a:off x="2003911" y="5969201"/>
            <a:ext cx="2123177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SA" sz="1400" b="1" u="sng" dirty="0" smtClean="0">
                <a:solidFill>
                  <a:schemeClr val="tx1"/>
                </a:solidFill>
                <a:latin typeface="Mothanna" panose="02000503000000000000" pitchFamily="2" charset="-78"/>
              </a:rPr>
              <a:t>شخصيات يمكن الرجوع اليها:</a:t>
            </a:r>
            <a:r>
              <a:rPr lang="fr-FR" sz="1400" b="1" u="sng" dirty="0">
                <a:solidFill>
                  <a:schemeClr val="tx1"/>
                </a:solidFill>
                <a:latin typeface="Mothanna" panose="02000503000000000000" pitchFamily="2" charset="-78"/>
              </a:rPr>
              <a:t> 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535923" y="674314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MA" sz="1400" b="1" u="sng" dirty="0">
                <a:solidFill>
                  <a:schemeClr val="tx1"/>
                </a:solidFill>
                <a:latin typeface="Mothanna" panose="02000503000000000000" pitchFamily="2" charset="-78"/>
                <a:ea typeface="Calibri" panose="020F0502020204030204" pitchFamily="34" charset="0"/>
              </a:rPr>
              <a:t>الدورات </a:t>
            </a:r>
            <a:r>
              <a:rPr lang="ar-MA" sz="1400" b="1" u="sng" dirty="0" smtClean="0">
                <a:solidFill>
                  <a:schemeClr val="tx1"/>
                </a:solidFill>
                <a:latin typeface="Mothanna" panose="02000503000000000000" pitchFamily="2" charset="-78"/>
                <a:ea typeface="Calibri" panose="020F0502020204030204" pitchFamily="34" charset="0"/>
              </a:rPr>
              <a:t>التدريبية</a:t>
            </a:r>
            <a:r>
              <a:rPr lang="ar-SA" sz="1400" b="1" u="sng" dirty="0" smtClean="0">
                <a:solidFill>
                  <a:schemeClr val="tx1"/>
                </a:solidFill>
                <a:latin typeface="Mothanna" panose="02000503000000000000" pitchFamily="2" charset="-78"/>
                <a:ea typeface="Calibri" panose="020F0502020204030204" pitchFamily="34" charset="0"/>
              </a:rPr>
              <a:t>:</a:t>
            </a:r>
            <a:endParaRPr lang="fr-FR" sz="1800" b="1" u="sng" dirty="0">
              <a:solidFill>
                <a:schemeClr val="tx1"/>
              </a:solidFill>
              <a:latin typeface="Mothanna" panose="02000503000000000000" pitchFamily="2" charset="-78"/>
              <a:ea typeface="Calibri" panose="020F0502020204030204" pitchFamily="34" charset="0"/>
            </a:endParaRPr>
          </a:p>
        </p:txBody>
      </p:sp>
      <p:sp>
        <p:nvSpPr>
          <p:cNvPr id="76" name="Text Box 5">
            <a:extLst>
              <a:ext uri="{FF2B5EF4-FFF2-40B4-BE49-F238E27FC236}">
                <a16:creationId xmlns=""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36" y="898821"/>
            <a:ext cx="3916917" cy="7870475"/>
          </a:xfrm>
          <a:prstGeom prst="snip1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SA" sz="1200" dirty="0" smtClean="0"/>
              <a:t>دورة اساليب وطرق التدريس الحديثة</a:t>
            </a:r>
            <a:r>
              <a:rPr lang="en-US" sz="1200" dirty="0" smtClean="0"/>
              <a:t> </a:t>
            </a:r>
            <a:r>
              <a:rPr lang="ar-SA" sz="1200" dirty="0" smtClean="0"/>
              <a:t>_</a:t>
            </a:r>
            <a:r>
              <a:rPr lang="en-US" sz="1200" dirty="0" smtClean="0"/>
              <a:t> </a:t>
            </a:r>
            <a:r>
              <a:rPr lang="ar-SA" sz="1200" dirty="0" smtClean="0"/>
              <a:t>مركز</a:t>
            </a:r>
            <a:r>
              <a:rPr lang="en-US" sz="1200" dirty="0" smtClean="0"/>
              <a:t> </a:t>
            </a:r>
            <a:r>
              <a:rPr lang="ar-SA" sz="1200" dirty="0" smtClean="0"/>
              <a:t> النعيم للتدريب.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>
                <a:latin typeface="Mothanna" panose="02000503000000000000" pitchFamily="2" charset="-78"/>
              </a:rPr>
              <a:t>دورة استخدام السبورة الذكية _مؤسسة ميلودي برس للتدريب</a:t>
            </a:r>
            <a:r>
              <a:rPr lang="ar-SA" sz="1200" dirty="0">
                <a:latin typeface="Mothanna" panose="02000503000000000000" pitchFamily="2" charset="-78"/>
              </a:rPr>
              <a:t>.</a:t>
            </a:r>
            <a:endParaRPr lang="ar-MA" sz="1200" dirty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>
                <a:latin typeface="Mothanna" panose="02000503000000000000" pitchFamily="2" charset="-78"/>
              </a:rPr>
              <a:t>دورة تكنلوجيا التعليم والتدريس الابداعي _ مؤسسة ميلودي برس للتدريب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en-US" sz="1200" dirty="0" smtClean="0"/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مهارات القائد الاداري _ مركز الثريا للتدريب والتنمية البشرية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تدريب المدربين ( (</a:t>
            </a:r>
            <a:r>
              <a:rPr lang="en-US" sz="1200" dirty="0" smtClean="0">
                <a:latin typeface="Mothanna" panose="02000503000000000000" pitchFamily="2" charset="-78"/>
              </a:rPr>
              <a:t>TOT_</a:t>
            </a:r>
            <a:r>
              <a:rPr lang="ar-MA" sz="1200" dirty="0" smtClean="0">
                <a:latin typeface="Mothanna" panose="02000503000000000000" pitchFamily="2" charset="-78"/>
              </a:rPr>
              <a:t>مركز الثريا للتدريب والتنمية البشرية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</a:t>
            </a:r>
            <a:r>
              <a:rPr lang="ar-MA" sz="1200" dirty="0" err="1" smtClean="0">
                <a:latin typeface="Mothanna" panose="02000503000000000000" pitchFamily="2" charset="-78"/>
              </a:rPr>
              <a:t>الكوتش</a:t>
            </a:r>
            <a:r>
              <a:rPr lang="ar-MA" sz="1200" dirty="0" smtClean="0">
                <a:latin typeface="Mothanna" panose="02000503000000000000" pitchFamily="2" charset="-78"/>
              </a:rPr>
              <a:t>  الممارس المعتمد _ مركز الثريا للتدريب والتنمية البشرية</a:t>
            </a:r>
            <a:r>
              <a:rPr lang="ar-SA" sz="1200" dirty="0" smtClean="0">
                <a:latin typeface="Mothanna" panose="02000503000000000000" pitchFamily="2" charset="-78"/>
              </a:rPr>
              <a:t>..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البرمجة اللغوية العصبية_ مركز الثريا للتدريب والتنمية البشرية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التخطيط الاستراتيجي _ مركز الثريا للتدريب والتنمية البشري</a:t>
            </a:r>
            <a:r>
              <a:rPr lang="ar-SA" sz="1200" dirty="0" smtClean="0">
                <a:latin typeface="Mothanna" panose="02000503000000000000" pitchFamily="2" charset="-78"/>
              </a:rPr>
              <a:t>ة.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مهارات التفاوض والاقناع _ مركز قدرات للتدريب والتطوير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ادارة مواقع التواصل الاجتماعي _شركة </a:t>
            </a:r>
            <a:r>
              <a:rPr lang="en-US" sz="1200" dirty="0" smtClean="0">
                <a:latin typeface="Mothanna" panose="02000503000000000000" pitchFamily="2" charset="-78"/>
              </a:rPr>
              <a:t>MTN </a:t>
            </a:r>
            <a:r>
              <a:rPr lang="ar-MA" sz="1200" dirty="0" smtClean="0">
                <a:latin typeface="Mothanna" panose="02000503000000000000" pitchFamily="2" charset="-78"/>
              </a:rPr>
              <a:t>للاتصالات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ادارة الذات ومهارات فريق العمل _ مركز </a:t>
            </a:r>
            <a:r>
              <a:rPr lang="ar-MA" sz="1200" dirty="0" err="1" smtClean="0">
                <a:latin typeface="Mothanna" panose="02000503000000000000" pitchFamily="2" charset="-78"/>
              </a:rPr>
              <a:t>كوتلر</a:t>
            </a:r>
            <a:r>
              <a:rPr lang="ar-MA" sz="1200" dirty="0" smtClean="0">
                <a:latin typeface="Mothanna" panose="02000503000000000000" pitchFamily="2" charset="-78"/>
              </a:rPr>
              <a:t> للتدريب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الاعداد والتقديم الاذاعي _مركز صناعة القادة للتدريب 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الاعلامي الشامل_ مركز صناعة القادة للتدريب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لغة الجسد الاعلامية _ اكاديمية النخبة الثقافية 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التصميم والفوتوشوب مركز الرؤية السابعة للتدريب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الاسعافات الاولية  _ مركز الخرطوم لتدريب الحماية المدنية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اعداد الكوادر البشرية لمواجهة مخاطر الاباحية _ فريق واعي 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دورة  درء وادارة الكوارث _كلية  دراسات الكوارث والامن الانساني جامعة افريقيا العالمية 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ورشة مدير </a:t>
            </a:r>
            <a:r>
              <a:rPr lang="ar-SA" sz="1200" dirty="0" smtClean="0">
                <a:latin typeface="Mothanna" panose="02000503000000000000" pitchFamily="2" charset="-78"/>
              </a:rPr>
              <a:t>ال</a:t>
            </a:r>
            <a:r>
              <a:rPr lang="ar-MA" sz="1200" dirty="0" smtClean="0">
                <a:latin typeface="Mothanna" panose="02000503000000000000" pitchFamily="2" charset="-78"/>
              </a:rPr>
              <a:t>مكتب </a:t>
            </a:r>
            <a:r>
              <a:rPr lang="ar-SA" sz="1200" dirty="0" smtClean="0">
                <a:latin typeface="Mothanna" panose="02000503000000000000" pitchFamily="2" charset="-78"/>
              </a:rPr>
              <a:t>ال</a:t>
            </a:r>
            <a:r>
              <a:rPr lang="ar-MA" sz="1200" dirty="0" smtClean="0">
                <a:latin typeface="Mothanna" panose="02000503000000000000" pitchFamily="2" charset="-78"/>
              </a:rPr>
              <a:t>ناجح _ مركز المهند للتدريب القانوي و</a:t>
            </a:r>
            <a:r>
              <a:rPr lang="ar-SA" sz="1200" dirty="0" smtClean="0">
                <a:latin typeface="Mothanna" panose="02000503000000000000" pitchFamily="2" charset="-78"/>
              </a:rPr>
              <a:t> </a:t>
            </a:r>
            <a:r>
              <a:rPr lang="ar-MA" sz="1200" dirty="0" err="1" smtClean="0">
                <a:latin typeface="Mothanna" panose="02000503000000000000" pitchFamily="2" charset="-78"/>
              </a:rPr>
              <a:t>الادراي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ورشة مهارات البحث في الانترنت (</a:t>
            </a:r>
            <a:r>
              <a:rPr lang="ar-MA" sz="1200" dirty="0" err="1" smtClean="0">
                <a:latin typeface="Mothanna" panose="02000503000000000000" pitchFamily="2" charset="-78"/>
              </a:rPr>
              <a:t>النتكيت</a:t>
            </a:r>
            <a:r>
              <a:rPr lang="ar-MA" sz="1200" dirty="0" smtClean="0">
                <a:latin typeface="Mothanna" panose="02000503000000000000" pitchFamily="2" charset="-78"/>
              </a:rPr>
              <a:t> ) _ مركز انسان للتدريب والتنمية البشري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ورشة الاعلام والتفكير الناقد _ مجموعة الابداع والابتكار الدولية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SA" sz="1200" dirty="0" smtClean="0">
                <a:latin typeface="Mothanna" panose="02000503000000000000" pitchFamily="2" charset="-78"/>
              </a:rPr>
              <a:t>امسية مدخل الي الصحة النفسية _ اكاديمية النخبة الثقافية .</a:t>
            </a:r>
            <a:endParaRPr lang="ar-MA" sz="1200" dirty="0" smtClean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MA" sz="1200" dirty="0" smtClean="0">
                <a:latin typeface="Mothanna" panose="02000503000000000000" pitchFamily="2" charset="-78"/>
              </a:rPr>
              <a:t>امسية العلاج المعرفي والسلوكي للاكتئاب _ اكاديمية النخبة الثقافية</a:t>
            </a:r>
            <a:r>
              <a:rPr lang="ar-SA" sz="1200" dirty="0" smtClean="0">
                <a:latin typeface="Mothanna" panose="02000503000000000000" pitchFamily="2" charset="-78"/>
              </a:rPr>
              <a:t>..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SA" sz="1200" dirty="0">
                <a:latin typeface="Mothanna" panose="02000503000000000000" pitchFamily="2" charset="-78"/>
              </a:rPr>
              <a:t>امسية خطوات البحث العلمي _ اكاديمية منار طيبة الدولة</a:t>
            </a:r>
            <a:r>
              <a:rPr lang="ar-SA" sz="1200" dirty="0" smtClean="0">
                <a:latin typeface="Mothanna" panose="02000503000000000000" pitchFamily="2" charset="-78"/>
              </a:rPr>
              <a:t>.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SA" sz="1200" dirty="0" smtClean="0">
                <a:latin typeface="Mothanna" panose="02000503000000000000" pitchFamily="2" charset="-78"/>
              </a:rPr>
              <a:t>امسية تعديل السلوك _ اكاديمية منار طيبة الدولية </a:t>
            </a:r>
          </a:p>
          <a:p>
            <a:pPr algn="r" rtl="1"/>
            <a:endParaRPr lang="ar-SA" sz="1200" dirty="0" smtClean="0">
              <a:latin typeface="Mothanna" panose="02000503000000000000" pitchFamily="2" charset="-78"/>
            </a:endParaRPr>
          </a:p>
          <a:p>
            <a:pPr algn="r" rtl="1"/>
            <a:endParaRPr lang="ar-SA" sz="1200" i="1" dirty="0" smtClean="0"/>
          </a:p>
          <a:p>
            <a:pPr algn="r" rtl="1"/>
            <a:endParaRPr lang="ar-SA" sz="1200" i="1" dirty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ar-SA" sz="1200" dirty="0" smtClean="0"/>
              <a:t>أ/ هيفاء </a:t>
            </a:r>
            <a:r>
              <a:rPr lang="ar-SA" sz="1200" dirty="0"/>
              <a:t>الطيب </a:t>
            </a:r>
            <a:r>
              <a:rPr lang="ar-SA" sz="1200" dirty="0" smtClean="0"/>
              <a:t>_مديرة </a:t>
            </a:r>
            <a:r>
              <a:rPr lang="ar-SA" sz="1200" dirty="0"/>
              <a:t>مدرسة </a:t>
            </a:r>
            <a:r>
              <a:rPr lang="ar-SA" sz="1200" dirty="0" smtClean="0"/>
              <a:t>الرؤية</a:t>
            </a:r>
            <a:r>
              <a:rPr lang="fr-FR" sz="1200" dirty="0" smtClean="0"/>
              <a:t> </a:t>
            </a:r>
            <a:r>
              <a:rPr lang="ar-SA" sz="1200" dirty="0"/>
              <a:t>ثنائية </a:t>
            </a:r>
            <a:r>
              <a:rPr lang="ar-SA" sz="1200" dirty="0" smtClean="0"/>
              <a:t>اللغة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ar-SA" sz="1200" dirty="0" smtClean="0"/>
              <a:t> </a:t>
            </a:r>
            <a:r>
              <a:rPr lang="en-US" sz="1200" b="1" dirty="0" smtClean="0"/>
              <a:t>0923250000</a:t>
            </a:r>
            <a:r>
              <a:rPr lang="ar-SA" sz="1200" b="1" dirty="0" smtClean="0"/>
              <a:t> </a:t>
            </a:r>
          </a:p>
          <a:p>
            <a:pPr marL="171450" indent="-171450" algn="r" rtl="1">
              <a:buFont typeface="Arial" pitchFamily="34" charset="0"/>
              <a:buChar char="•"/>
            </a:pPr>
            <a:endParaRPr lang="ar-SA" sz="1200" b="1" dirty="0" smtClean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ar-SA" sz="1200" dirty="0" smtClean="0"/>
              <a:t>بروف فاروق محمد الامين _ مدير الشؤون العلمية جامعة الرازي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en-US" sz="1200" b="1" dirty="0" smtClean="0"/>
              <a:t>0912235082</a:t>
            </a:r>
            <a:r>
              <a:rPr lang="ar-SA" sz="1200" dirty="0" smtClean="0"/>
              <a:t> </a:t>
            </a:r>
          </a:p>
          <a:p>
            <a:pPr marL="171450" indent="-171450" algn="r" rtl="1">
              <a:buFont typeface="Arial" pitchFamily="34" charset="0"/>
              <a:buChar char="•"/>
            </a:pPr>
            <a:endParaRPr lang="ar-SA" sz="1200" dirty="0" smtClean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ar-SA" sz="1200" dirty="0" smtClean="0"/>
              <a:t>كوتش عمر قرافي _ مدير مركز الثريا للتدريب والتنمية البشرية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en-US" sz="1200" b="1" dirty="0" smtClean="0"/>
              <a:t>0122033090</a:t>
            </a:r>
            <a:endParaRPr lang="ar-SA" sz="1200" dirty="0" smtClean="0"/>
          </a:p>
          <a:p>
            <a:pPr marL="171450" indent="-171450" algn="r" rtl="1">
              <a:buFont typeface="Arial" pitchFamily="34" charset="0"/>
              <a:buChar char="•"/>
            </a:pPr>
            <a:endParaRPr lang="en-US" sz="1200" dirty="0" smtClean="0"/>
          </a:p>
          <a:p>
            <a:pPr algn="r" rtl="1"/>
            <a:endParaRPr lang="ar-SA" sz="1400" dirty="0">
              <a:latin typeface="Mothanna" panose="02000503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endParaRPr lang="ar-SA" sz="1200" dirty="0" smtClean="0">
              <a:latin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41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3166</TotalTime>
  <Words>880</Words>
  <Application>Microsoft Office PowerPoint</Application>
  <PresentationFormat>A4 Paper (210x297 mm)</PresentationFormat>
  <Paragraphs>116</Paragraphs>
  <Slides>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Thème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Ahmed Monir</dc:creator>
  <cp:lastModifiedBy>Dell 2110</cp:lastModifiedBy>
  <cp:revision>334</cp:revision>
  <dcterms:created xsi:type="dcterms:W3CDTF">2015-07-03T12:55:42Z</dcterms:created>
  <dcterms:modified xsi:type="dcterms:W3CDTF">2020-08-24T06:55:51Z</dcterms:modified>
</cp:coreProperties>
</file>