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21"/>
  </p:normalViewPr>
  <p:slideViewPr>
    <p:cSldViewPr snapToGrid="0" snapToObjects="1">
      <p:cViewPr varScale="1">
        <p:scale>
          <a:sx n="92" d="100"/>
          <a:sy n="92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62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70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920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4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18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36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EC46F4-8E44-704B-A1D7-8157F75F897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871447-E527-474D-9DAD-6BFE86543F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237FE0-5767-DE48-92A0-0F3152F1CC5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0B91852-2719-CA47-A0E1-A7EDAB9480F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7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5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2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F0F1-E57E-FB4B-B962-2E7A5649417F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3D7EE9-BE6D-0242-933E-04F961F8F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2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>
            <a:extLst>
              <a:ext uri="{FF2B5EF4-FFF2-40B4-BE49-F238E27FC236}">
                <a16:creationId xmlns:a16="http://schemas.microsoft.com/office/drawing/2014/main" id="{408D75FE-47A4-AB4D-95FF-80BD3E35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68" y="513770"/>
            <a:ext cx="2571064" cy="242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9">
            <a:extLst>
              <a:ext uri="{FF2B5EF4-FFF2-40B4-BE49-F238E27FC236}">
                <a16:creationId xmlns:a16="http://schemas.microsoft.com/office/drawing/2014/main" id="{C15514E8-80E8-5B46-ABE8-443F5DD4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4154489"/>
            <a:ext cx="754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en-US" sz="2100">
                <a:solidFill>
                  <a:schemeClr val="bg1"/>
                </a:solidFill>
              </a:rPr>
              <a:t>السبت الموافق ل 30 نوفمبر – بمكتب المهندس عبد الهادي الشماميط في الساعة 8:30 مساء” </a:t>
            </a:r>
            <a:endParaRPr lang="en-US" altLang="en-US" sz="2100">
              <a:solidFill>
                <a:schemeClr val="bg1"/>
              </a:solidFill>
            </a:endParaRPr>
          </a:p>
        </p:txBody>
      </p:sp>
      <p:sp>
        <p:nvSpPr>
          <p:cNvPr id="20484" name="Rectangle 7">
            <a:extLst>
              <a:ext uri="{FF2B5EF4-FFF2-40B4-BE49-F238E27FC236}">
                <a16:creationId xmlns:a16="http://schemas.microsoft.com/office/drawing/2014/main" id="{D493D1B0-ED09-BF4C-B412-FCF790CE0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68" y="2033383"/>
            <a:ext cx="8584689" cy="304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دكتوراه في هندسة شبكات أنظمة الاتصالات والكمبيوتر والتحكم </a:t>
            </a:r>
            <a:r>
              <a:rPr lang="he-IL" altLang="en-US" sz="2400" b="1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(</a:t>
            </a:r>
            <a:r>
              <a:rPr lang="ar-SA" altLang="en-US" sz="2400" b="1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النوع والكم</a:t>
            </a:r>
            <a:r>
              <a:rPr lang="he-IL" altLang="en-US" sz="2400" b="1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)</a:t>
            </a:r>
            <a:endParaRPr lang="ar-SA" altLang="en-US" sz="2400" b="1" dirty="0">
              <a:solidFill>
                <a:srgbClr val="575F6D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مؤسس ومدير عام مؤسسة الاتصالات الحديثة </a:t>
            </a:r>
            <a:r>
              <a:rPr lang="en-US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– </a:t>
            </a: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جدة</a:t>
            </a:r>
            <a:endParaRPr lang="en-US" altLang="en-US" sz="2400" b="1" dirty="0">
              <a:solidFill>
                <a:srgbClr val="575F6D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مؤسس اتحاد منظمات المجتمع المدني السوري </a:t>
            </a:r>
          </a:p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مستشار ومصمم هندسة شبكات أنظمة الاتصالات والكمبيوتر والتحكم </a:t>
            </a:r>
            <a:endParaRPr lang="en-US" altLang="en-US" sz="2400" b="1" dirty="0">
              <a:solidFill>
                <a:srgbClr val="575F6D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مستشار في تطوير منظمات المجتمع المدني </a:t>
            </a:r>
            <a:endParaRPr lang="en-US" altLang="en-US" sz="2400" b="1" dirty="0">
              <a:solidFill>
                <a:srgbClr val="575F6D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مستشار في ومصمم في تكامل الأنظمة الذكية وذات التيار المنخفض </a:t>
            </a:r>
            <a:endParaRPr lang="en-US" altLang="en-US" sz="2400" b="1" dirty="0">
              <a:solidFill>
                <a:srgbClr val="575F6D"/>
              </a:solidFill>
              <a:latin typeface="Calibri" panose="020F0502020204030204" pitchFamily="34" charset="0"/>
              <a:ea typeface="Malik Lt BT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ar-SA" altLang="en-US" sz="2400" b="1" dirty="0">
                <a:solidFill>
                  <a:srgbClr val="575F6D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الأمين العام السابق لحزب الوطني للعدالة والدستور - وعد</a:t>
            </a:r>
            <a:endParaRPr lang="en-US" altLang="en-US" sz="2400" b="1" dirty="0">
              <a:solidFill>
                <a:srgbClr val="575F6D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B2DB5B-2900-2842-895B-61267385C8C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303669" y="3429000"/>
            <a:ext cx="2571064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JihadAtassi@Gmail.com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SA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+905344311387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458FC-61C1-C34B-BA61-5860CD9C95AA}"/>
              </a:ext>
            </a:extLst>
          </p:cNvPr>
          <p:cNvSpPr txBox="1"/>
          <p:nvPr/>
        </p:nvSpPr>
        <p:spPr>
          <a:xfrm>
            <a:off x="886691" y="1473886"/>
            <a:ext cx="810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800" u="sng" dirty="0">
                <a:solidFill>
                  <a:schemeClr val="bg2">
                    <a:lumMod val="50000"/>
                  </a:schemeClr>
                </a:solidFill>
              </a:rPr>
              <a:t>																	</a:t>
            </a:r>
            <a:endParaRPr lang="en-US" sz="28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3DE266-44DC-1544-9EB7-69B4DC7DD770}"/>
              </a:ext>
            </a:extLst>
          </p:cNvPr>
          <p:cNvSpPr/>
          <p:nvPr/>
        </p:nvSpPr>
        <p:spPr>
          <a:xfrm>
            <a:off x="4964474" y="848091"/>
            <a:ext cx="3345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6000" dirty="0">
                <a:solidFill>
                  <a:schemeClr val="bg2">
                    <a:lumMod val="50000"/>
                  </a:schemeClr>
                </a:solidFill>
                <a:cs typeface="Malik Lt BT" pitchFamily="2" charset="-78"/>
              </a:rPr>
              <a:t>جهاد الأتاسي</a:t>
            </a:r>
          </a:p>
        </p:txBody>
      </p:sp>
    </p:spTree>
    <p:extLst>
      <p:ext uri="{BB962C8B-B14F-4D97-AF65-F5344CB8AC3E}">
        <p14:creationId xmlns:p14="http://schemas.microsoft.com/office/powerpoint/2010/main" val="34668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>
            <a:extLst>
              <a:ext uri="{FF2B5EF4-FFF2-40B4-BE49-F238E27FC236}">
                <a16:creationId xmlns:a16="http://schemas.microsoft.com/office/drawing/2014/main" id="{408D75FE-47A4-AB4D-95FF-80BD3E35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68" y="513770"/>
            <a:ext cx="2571064" cy="242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9">
            <a:extLst>
              <a:ext uri="{FF2B5EF4-FFF2-40B4-BE49-F238E27FC236}">
                <a16:creationId xmlns:a16="http://schemas.microsoft.com/office/drawing/2014/main" id="{C15514E8-80E8-5B46-ABE8-443F5DD4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4154489"/>
            <a:ext cx="754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en-US" sz="2100">
                <a:solidFill>
                  <a:schemeClr val="bg1"/>
                </a:solidFill>
              </a:rPr>
              <a:t>السبت الموافق ل 30 نوفمبر – بمكتب المهندس عبد الهادي الشماميط في الساعة 8:30 مساء” </a:t>
            </a:r>
            <a:endParaRPr lang="en-US" altLang="en-US" sz="2100">
              <a:solidFill>
                <a:schemeClr val="bg1"/>
              </a:solidFill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B2DB5B-2900-2842-895B-61267385C8C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587491" y="3562352"/>
            <a:ext cx="19256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JihadAtassi@Gmail.com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SA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+905344311387	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AC9A81FF-3922-AD4E-934E-48802A36A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59" y="1618784"/>
            <a:ext cx="9070109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دكتوراه في هندسة شبكات الاتصالات من جامعة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  Ashley University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كاليفورنيا 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أمريكا- 2013</a:t>
            </a:r>
            <a:endParaRPr lang="ar-SA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ماجستير في علوم شبكات الكمبيوتر من جامعة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  Ashley University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كاليفورنيا 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أمريكا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	2007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بكالوريوس شبكات علوم هندسة الاتصالات من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–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جامعة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Ashley University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كاليفورنيا 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أمريكا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1999-</a:t>
            </a: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بكالوريوس في الفيزياء والإلكترونيات والرياضيات من جامعة حلب – سوريا عام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 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1979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Malik Lt BT"/>
              <a:cs typeface="Calibri" panose="020F050202020403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من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AVAYA University  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 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في علوم الاتصالات وأنظمة الربط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 في هندسة شبكات الاتصالات الصوتية وأنظمة الربط من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Cisco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دبلوما في أنظمة المراقبة التلفزيونية الذكية وتحليل بيانات المراقبة 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في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أنظمة التعقب والمتابعة اللاسلكية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RFID </a:t>
            </a:r>
          </a:p>
          <a:p>
            <a:pPr algn="r" rt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من أريكسون السويدية في أنظمة الاتصالات 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في السحابة البروتوكولية وتطبيقات مايكروسوفت – من شركة مايكروسوفت 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من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Nortel 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-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كندا جامعة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Calgary University , Alberta Canada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دبلوما فنية من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NCR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Malik Lt BT"/>
                <a:cs typeface="Calibri" panose="020F0502020204030204" pitchFamily="34" charset="0"/>
              </a:rPr>
              <a:t> 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ea typeface="Century Schoolbook" panose="02040604050505020304" pitchFamily="18" charset="0"/>
                <a:cs typeface="Calibri" panose="020F0502020204030204" pitchFamily="34" charset="0"/>
              </a:rPr>
              <a:t>الأمريكية عام 1982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ea typeface="Century Schoolbook" panose="02040604050505020304" pitchFamily="18" charset="0"/>
              <a:cs typeface="Calibri" panose="020F050202020403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دبلوما في الدبلوماسية الدولية الحكومية والإدارة في العلاقات الدولية من جامعة </a:t>
            </a:r>
            <a:r>
              <a:rPr lang="en-US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SIOI – Italy</a:t>
            </a: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دبلوما في قواعد المحادثة من جامعة سان باولو 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كاليفورنيا </a:t>
            </a:r>
            <a:r>
              <a:rPr lang="he-IL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أمريكا</a:t>
            </a:r>
          </a:p>
          <a:p>
            <a:pPr algn="r" rt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ar-SA" altLang="en-US" sz="2000" dirty="0">
                <a:solidFill>
                  <a:srgbClr val="4147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دبلوما في فنون البيع والتسويق عام 1982</a:t>
            </a:r>
            <a:endParaRPr lang="en-US" altLang="en-US" sz="2000" dirty="0">
              <a:solidFill>
                <a:srgbClr val="41475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en-US" altLang="en-US" dirty="0">
              <a:solidFill>
                <a:srgbClr val="4147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3378B-AE98-DF42-825E-D17E85431663}"/>
              </a:ext>
            </a:extLst>
          </p:cNvPr>
          <p:cNvSpPr txBox="1"/>
          <p:nvPr/>
        </p:nvSpPr>
        <p:spPr>
          <a:xfrm>
            <a:off x="1055429" y="804667"/>
            <a:ext cx="810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800" u="sng" dirty="0">
                <a:solidFill>
                  <a:schemeClr val="bg2">
                    <a:lumMod val="50000"/>
                  </a:schemeClr>
                </a:solidFill>
              </a:rPr>
              <a:t>																	</a:t>
            </a:r>
            <a:endParaRPr lang="en-US" sz="28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 Box 33">
            <a:extLst>
              <a:ext uri="{FF2B5EF4-FFF2-40B4-BE49-F238E27FC236}">
                <a16:creationId xmlns:a16="http://schemas.microsoft.com/office/drawing/2014/main" id="{27C5AF33-DB45-5042-BED9-0E969F310148}"/>
              </a:ext>
            </a:extLst>
          </p:cNvPr>
          <p:cNvSpPr txBox="1"/>
          <p:nvPr/>
        </p:nvSpPr>
        <p:spPr>
          <a:xfrm>
            <a:off x="4300595" y="115290"/>
            <a:ext cx="443865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SA" sz="5400" cap="all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4" dir="5400000" sy="-100000"/>
                </a:effectLst>
                <a:latin typeface="Century Schoolbook" panose="02040604050505020304" pitchFamily="18" charset="0"/>
                <a:ea typeface="Century Schoolbook" panose="02040604050505020304" pitchFamily="18" charset="0"/>
                <a:cs typeface="Malik Lt BT" pitchFamily="2" charset="-78"/>
              </a:rPr>
              <a:t>الخبرة المهنية </a:t>
            </a:r>
            <a:endParaRPr lang="en-US" sz="1400" dirty="0">
              <a:solidFill>
                <a:schemeClr val="bg2">
                  <a:lumMod val="50000"/>
                </a:schemeClr>
              </a:solidFill>
              <a:effectLst/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56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>
            <a:extLst>
              <a:ext uri="{FF2B5EF4-FFF2-40B4-BE49-F238E27FC236}">
                <a16:creationId xmlns:a16="http://schemas.microsoft.com/office/drawing/2014/main" id="{408D75FE-47A4-AB4D-95FF-80BD3E35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68" y="513770"/>
            <a:ext cx="2571064" cy="242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9">
            <a:extLst>
              <a:ext uri="{FF2B5EF4-FFF2-40B4-BE49-F238E27FC236}">
                <a16:creationId xmlns:a16="http://schemas.microsoft.com/office/drawing/2014/main" id="{C15514E8-80E8-5B46-ABE8-443F5DD4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4154489"/>
            <a:ext cx="754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en-US" sz="2100">
                <a:solidFill>
                  <a:schemeClr val="bg1"/>
                </a:solidFill>
              </a:rPr>
              <a:t>السبت الموافق ل 30 نوفمبر – بمكتب المهندس عبد الهادي الشماميط في الساعة 8:30 مساء” </a:t>
            </a:r>
            <a:endParaRPr lang="en-US" altLang="en-US" sz="21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064930-5179-E947-BCBD-D5A199966798}"/>
              </a:ext>
            </a:extLst>
          </p:cNvPr>
          <p:cNvSpPr txBox="1"/>
          <p:nvPr/>
        </p:nvSpPr>
        <p:spPr>
          <a:xfrm>
            <a:off x="819209" y="811270"/>
            <a:ext cx="810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800" u="sng" dirty="0">
                <a:solidFill>
                  <a:schemeClr val="bg2">
                    <a:lumMod val="50000"/>
                  </a:schemeClr>
                </a:solidFill>
              </a:rPr>
              <a:t>																	</a:t>
            </a:r>
            <a:endParaRPr lang="en-US" sz="28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B2DB5B-2900-2842-895B-61267385C8C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587491" y="3562352"/>
            <a:ext cx="19256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JihadAtassi@Gmail.com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SA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+905344311387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CCC90B-A91D-1146-BFBB-9DA805B9F9FC}"/>
              </a:ext>
            </a:extLst>
          </p:cNvPr>
          <p:cNvSpPr/>
          <p:nvPr/>
        </p:nvSpPr>
        <p:spPr>
          <a:xfrm>
            <a:off x="113318" y="973529"/>
            <a:ext cx="90500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endParaRPr lang="ar-SA" sz="2400" dirty="0">
              <a:cs typeface="Malik Lt BT" pitchFamily="2" charset="-78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اتحاد منظمات المجتمع المدني السوري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منظمة دعم الطلاب السوريين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الحزب الوطني للعدالة والدستور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مجلس الشورى في التجمع السوري للإصلاح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تجمع الخير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حمص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منظمة الكشاف السوري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ربيع الشام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تجمع إغاثة حمص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مؤسس في إدارة الجالية السورية في دول الخليج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في المركز السوري الدولي للعلاقات والدراسات الاستراتيجية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في اتحاد مجالس الإدارة المحلية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في هيئة إغاثة حمص وإعادة الأعمار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lvl="0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في المنتدى السوري الدولي للأعمال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indent="-342900" algn="r" rtl="1">
              <a:buFont typeface="Wingdings" pitchFamily="2" charset="2"/>
              <a:buChar char="ü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عضو في اتحاد أصحاب الأعمال – بدول منظمة التعاون الإسلامي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33">
            <a:extLst>
              <a:ext uri="{FF2B5EF4-FFF2-40B4-BE49-F238E27FC236}">
                <a16:creationId xmlns:a16="http://schemas.microsoft.com/office/drawing/2014/main" id="{A03A491A-C012-434B-B642-EBD9318CC38B}"/>
              </a:ext>
            </a:extLst>
          </p:cNvPr>
          <p:cNvSpPr txBox="1"/>
          <p:nvPr/>
        </p:nvSpPr>
        <p:spPr>
          <a:xfrm>
            <a:off x="4300595" y="134050"/>
            <a:ext cx="443865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SA" sz="5400" cap="all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4" dir="5400000" sy="-100000"/>
                </a:effectLst>
                <a:latin typeface="Century Schoolbook" panose="02040604050505020304" pitchFamily="18" charset="0"/>
                <a:ea typeface="Century Schoolbook" panose="02040604050505020304" pitchFamily="18" charset="0"/>
                <a:cs typeface="Malik Lt BT" pitchFamily="2" charset="-78"/>
              </a:rPr>
              <a:t>العمل المدني</a:t>
            </a:r>
            <a:endParaRPr lang="en-US" sz="1400" dirty="0">
              <a:solidFill>
                <a:schemeClr val="bg2">
                  <a:lumMod val="50000"/>
                </a:schemeClr>
              </a:solidFill>
              <a:effectLst/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933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>
            <a:extLst>
              <a:ext uri="{FF2B5EF4-FFF2-40B4-BE49-F238E27FC236}">
                <a16:creationId xmlns:a16="http://schemas.microsoft.com/office/drawing/2014/main" id="{408D75FE-47A4-AB4D-95FF-80BD3E35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68" y="513770"/>
            <a:ext cx="2571064" cy="242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9">
            <a:extLst>
              <a:ext uri="{FF2B5EF4-FFF2-40B4-BE49-F238E27FC236}">
                <a16:creationId xmlns:a16="http://schemas.microsoft.com/office/drawing/2014/main" id="{C15514E8-80E8-5B46-ABE8-443F5DD4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4154489"/>
            <a:ext cx="754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en-US" sz="2100">
                <a:solidFill>
                  <a:schemeClr val="bg1"/>
                </a:solidFill>
              </a:rPr>
              <a:t>السبت الموافق ل 30 نوفمبر – بمكتب المهندس عبد الهادي الشماميط في الساعة 8:30 مساء” </a:t>
            </a:r>
            <a:endParaRPr lang="en-US" altLang="en-US" sz="21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064930-5179-E947-BCBD-D5A199966798}"/>
              </a:ext>
            </a:extLst>
          </p:cNvPr>
          <p:cNvSpPr txBox="1"/>
          <p:nvPr/>
        </p:nvSpPr>
        <p:spPr>
          <a:xfrm>
            <a:off x="1055429" y="252160"/>
            <a:ext cx="810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800" u="sng" dirty="0">
                <a:solidFill>
                  <a:schemeClr val="bg2">
                    <a:lumMod val="50000"/>
                  </a:schemeClr>
                </a:solidFill>
              </a:rPr>
              <a:t>																	</a:t>
            </a:r>
            <a:endParaRPr lang="en-US" sz="28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B2DB5B-2900-2842-895B-61267385C8C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587491" y="3562352"/>
            <a:ext cx="19256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JihadAtassi@Gmail.com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SA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+905344311387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43CED2-618D-0C4A-87D2-DA630BB338CF}"/>
              </a:ext>
            </a:extLst>
          </p:cNvPr>
          <p:cNvSpPr/>
          <p:nvPr/>
        </p:nvSpPr>
        <p:spPr>
          <a:xfrm>
            <a:off x="-459605" y="0"/>
            <a:ext cx="9622973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500" b="1" dirty="0">
                <a:solidFill>
                  <a:schemeClr val="bg2">
                    <a:lumMod val="50000"/>
                  </a:schemeClr>
                </a:solidFill>
                <a:cs typeface="Malik Lt BT" pitchFamily="2" charset="-78"/>
              </a:rPr>
              <a:t>المشاركات العامة المؤتمرات والملتقيات والندوات:</a:t>
            </a:r>
            <a:endParaRPr lang="en-US" sz="3500" b="1" dirty="0">
              <a:solidFill>
                <a:schemeClr val="bg2">
                  <a:lumMod val="50000"/>
                </a:schemeClr>
              </a:solidFill>
              <a:cs typeface="Malik Lt BT" pitchFamily="2" charset="-78"/>
            </a:endParaRPr>
          </a:p>
          <a:p>
            <a:pPr algn="r" rtl="1"/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cs typeface="Malik Lt BT" pitchFamily="2" charset="-78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الملتقى السنوي الثاني لاتحاد أصحاب الأعمال بدول منظمة التعاون الإسلامي الدوحة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2011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مؤتمر الإنقاذ إسطنبول يوليو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2011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الملتقى الأول التأسيسي لاتحاد منظمات المجتمع المدني السوري، إسطنبول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10- 13/1/2012 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مؤتمر اتحاد منظمات المجتمع المدني السوري لنصرة الثورة السورية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22-23-2012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مؤتمر المعارضة السورية 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جامعة الدول العربية 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مصر القاهرة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2-3-2012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الملتقى الثاني لمنظمات المجتمع المدني السوري، إسطنبول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30/8/2012 .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الملتقى الأول لمنظمات المجتمع المدني السورية، القاهرة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29/9/ 2012 .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مؤتمر التجمع السوري للإصلاح، القاهرة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27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29/9/2012 .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مؤتمر المجالس المحلية أنقرة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 8-9-2012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ملتقى النشطاء السياسيين إيطاليا روما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12-23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نوفمبر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منتدى جدة الاقتصادي 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جدة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2012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ملتقى حماة الوطني الرياض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 2012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الملتقى الخاص ب أحباب حمص إسطنبول 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المؤتمر التأسيسي لحزب العدالة والدستور إسطنبول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25-27-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يوليو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2013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المائدة المستديرة لخبراء الشرق الأوسط (الثورة السورية والدولة المنشودة)جامعة برلين نوفمبر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2013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لملتقى السوري الألماني لحزب وعد 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برلين نوفمبر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2013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مؤتمر الإشهار لحزب وعد سوريا 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– 6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مارس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2014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مالات الربيع العربي وتداعياته ـ المنتدى العالمي للبرلمانيين الإسلاميين ـ إسطنبول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 12/3/2014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ندوة المركز السوري للعلاقات الدولية والدراسات الاستراتيجية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تأزم الوضع السوري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الأسباب والتداعيات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r" rtl="1">
              <a:buFont typeface="Courier New" panose="02070309020205020404" pitchFamily="49" charset="0"/>
              <a:buChar char="o"/>
            </a:pP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ندوة الحزب الوطني للعدالة والدستور </a:t>
            </a:r>
            <a:r>
              <a:rPr lang="he-IL" sz="19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ar-SA" sz="1900" dirty="0">
                <a:latin typeface="Calibri" panose="020F0502020204030204" pitchFamily="34" charset="0"/>
                <a:cs typeface="Calibri" panose="020F0502020204030204" pitchFamily="34" charset="0"/>
              </a:rPr>
              <a:t>الثورة السورية التحديات والمألات </a:t>
            </a:r>
            <a:r>
              <a:rPr lang="ar-SA" sz="1900" b="1" dirty="0">
                <a:latin typeface="Calibri" panose="020F0502020204030204" pitchFamily="34" charset="0"/>
                <a:cs typeface="Calibri" panose="020F0502020204030204" pitchFamily="34" charset="0"/>
              </a:rPr>
              <a:t>12/3/2014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301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>
            <a:extLst>
              <a:ext uri="{FF2B5EF4-FFF2-40B4-BE49-F238E27FC236}">
                <a16:creationId xmlns:a16="http://schemas.microsoft.com/office/drawing/2014/main" id="{408D75FE-47A4-AB4D-95FF-80BD3E35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68" y="513770"/>
            <a:ext cx="2571064" cy="242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9">
            <a:extLst>
              <a:ext uri="{FF2B5EF4-FFF2-40B4-BE49-F238E27FC236}">
                <a16:creationId xmlns:a16="http://schemas.microsoft.com/office/drawing/2014/main" id="{C15514E8-80E8-5B46-ABE8-443F5DD4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4154489"/>
            <a:ext cx="754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 defTabSz="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3429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en-US" sz="2100">
                <a:solidFill>
                  <a:schemeClr val="bg1"/>
                </a:solidFill>
              </a:rPr>
              <a:t>السبت الموافق ل 30 نوفمبر – بمكتب المهندس عبد الهادي الشماميط في الساعة 8:30 مساء” </a:t>
            </a:r>
            <a:endParaRPr lang="en-US" altLang="en-US" sz="2100">
              <a:solidFill>
                <a:schemeClr val="bg1"/>
              </a:solidFill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B2DB5B-2900-2842-895B-61267385C8C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587491" y="3562352"/>
            <a:ext cx="19256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>
                <a:solidFill>
                  <a:srgbClr val="404040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600">
                <a:solidFill>
                  <a:srgbClr val="404040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400">
                <a:solidFill>
                  <a:srgbClr val="404040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2" charset="2"/>
              <a:buChar char=""/>
              <a:defRPr sz="1200">
                <a:solidFill>
                  <a:srgbClr val="404040"/>
                </a:solidFill>
                <a:latin typeface="Trebuchet MS" panose="020B0703020202090204" pitchFamily="34" charset="0"/>
              </a:defRPr>
            </a:lvl9pPr>
          </a:lstStyle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JihadAtassi@Gmail.com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SA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5"/>
              </a:spcBef>
              <a:spcAft>
                <a:spcPts val="450"/>
              </a:spcAft>
              <a:buClrTx/>
              <a:buSz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+905344311387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1B7E3-1CFD-5045-A3FA-3F6AF7D8E659}"/>
              </a:ext>
            </a:extLst>
          </p:cNvPr>
          <p:cNvSpPr/>
          <p:nvPr/>
        </p:nvSpPr>
        <p:spPr>
          <a:xfrm>
            <a:off x="1141412" y="870069"/>
            <a:ext cx="732371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tabLst>
                <a:tab pos="280035" algn="l"/>
              </a:tabLst>
            </a:pPr>
            <a:r>
              <a:rPr lang="ar-SA" sz="4800" b="1" u="sng" dirty="0">
                <a:solidFill>
                  <a:schemeClr val="bg2">
                    <a:lumMod val="50000"/>
                  </a:schemeClr>
                </a:solidFill>
                <a:cs typeface="Malik Lt BT" pitchFamily="2" charset="-78"/>
              </a:rPr>
              <a:t>الأبحاث والدراسات والمقالات :</a:t>
            </a:r>
            <a:endParaRPr lang="en-US" sz="4800" dirty="0">
              <a:solidFill>
                <a:schemeClr val="bg2">
                  <a:lumMod val="50000"/>
                </a:schemeClr>
              </a:solidFill>
              <a:cs typeface="Malik Lt BT" pitchFamily="2" charset="-78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الفرق بين المدير الناجح والمدير الفاشل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أهمية ومهمات منظمات المجتمع المدني 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حول تطوير مؤسسات المجتمع المدني 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دور منظمات المجتمع المدني في بناء الدولة العصرية المدنية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فوائد في التطوير الإداري والقيادي لمنظمات المجتمع المدني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مفهوم منظمات المجتمع المدني 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مهمة منظمات المجتمع المدني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تطوير المنظمات يتطلب تطوير القيادة عن طريق تطوير الأفراد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Times New Roman" panose="02020603050405020304" pitchFamily="18" charset="0"/>
                <a:ea typeface="Century Schoolbook" panose="02040604050505020304" pitchFamily="18" charset="0"/>
                <a:cs typeface="Malik Lt BT" pitchFamily="2" charset="-78"/>
              </a:rPr>
              <a:t>تأصيل مفهوم المجتمع المدني – تاريخه –أهميته</a:t>
            </a: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Century Schoolbook" panose="02040604050505020304" pitchFamily="18" charset="0"/>
                <a:ea typeface="Century Schoolbook" panose="02040604050505020304" pitchFamily="18" charset="0"/>
                <a:cs typeface="Malik Lt BT" pitchFamily="2" charset="-78"/>
              </a:rPr>
              <a:t>نظرية التوظيف بين المعروف والإحسان</a:t>
            </a:r>
            <a:endParaRPr lang="en-US" sz="2500" dirty="0"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280035" algn="l"/>
              </a:tabLst>
            </a:pPr>
            <a:r>
              <a:rPr lang="ar-SA" sz="2500" dirty="0">
                <a:latin typeface="Century Schoolbook" panose="02040604050505020304" pitchFamily="18" charset="0"/>
                <a:ea typeface="Century Schoolbook" panose="02040604050505020304" pitchFamily="18" charset="0"/>
                <a:cs typeface="Malik Lt BT" pitchFamily="2" charset="-78"/>
              </a:rPr>
              <a:t>أهم تحديات التي تواجه عمل المنظمات</a:t>
            </a:r>
            <a:endParaRPr lang="en-US" sz="2500" dirty="0">
              <a:effectLst/>
              <a:latin typeface="Century Schoolbook" panose="02040604050505020304" pitchFamily="18" charset="0"/>
              <a:ea typeface="Century Schoolbook" panose="02040604050505020304" pitchFamily="18" charset="0"/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95343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{FD9B6C20-8187-894D-83C9-4690862BE22C}tf10001069</Template>
  <TotalTime>30</TotalTime>
  <Words>786</Words>
  <Application>Microsoft Macintosh PowerPoint</Application>
  <PresentationFormat>Widescreen</PresentationFormat>
  <Paragraphs>93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Century Gothic</vt:lpstr>
      <vt:lpstr>Century Schoolbook</vt:lpstr>
      <vt:lpstr>Courier New</vt:lpstr>
      <vt:lpstr>Times New Roman</vt:lpstr>
      <vt:lpstr>Trebuchet MS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ms561769</dc:creator>
  <cp:lastModifiedBy>ms561769</cp:lastModifiedBy>
  <cp:revision>6</cp:revision>
  <dcterms:created xsi:type="dcterms:W3CDTF">2020-02-13T11:17:44Z</dcterms:created>
  <dcterms:modified xsi:type="dcterms:W3CDTF">2020-02-26T11:17:02Z</dcterms:modified>
</cp:coreProperties>
</file>