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441" autoAdjust="0"/>
    <p:restoredTop sz="94615" autoAdjust="0"/>
  </p:normalViewPr>
  <p:slideViewPr>
    <p:cSldViewPr>
      <p:cViewPr varScale="1">
        <p:scale>
          <a:sx n="70" d="100"/>
          <a:sy n="70" d="100"/>
        </p:scale>
        <p:origin x="-142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60479186-EA86-4A1B-818B-D030AEA76A3E}" type="datetimeFigureOut">
              <a:rPr lang="ar-IQ" smtClean="0"/>
              <a:t>18/08/1446</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EFEFDFA4-BAD6-469B-B68A-74A81794D5F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0479186-EA86-4A1B-818B-D030AEA76A3E}" type="datetimeFigureOut">
              <a:rPr lang="ar-IQ" smtClean="0"/>
              <a:t>18/08/1446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0479186-EA86-4A1B-818B-D030AEA76A3E}" type="datetimeFigureOut">
              <a:rPr lang="ar-IQ" smtClean="0"/>
              <a:t>18/08/1446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0479186-EA86-4A1B-818B-D030AEA76A3E}" type="datetimeFigureOut">
              <a:rPr lang="ar-IQ" smtClean="0"/>
              <a:t>18/08/1446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60479186-EA86-4A1B-818B-D030AEA76A3E}" type="datetimeFigureOut">
              <a:rPr lang="ar-IQ" smtClean="0"/>
              <a:t>18/08/1446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FEFDFA4-BAD6-469B-B68A-74A81794D5F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0479186-EA86-4A1B-818B-D030AEA76A3E}" type="datetimeFigureOut">
              <a:rPr lang="ar-IQ" smtClean="0"/>
              <a:t>18/08/1446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60479186-EA86-4A1B-818B-D030AEA76A3E}" type="datetimeFigureOut">
              <a:rPr lang="ar-IQ" smtClean="0"/>
              <a:t>18/08/1446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60479186-EA86-4A1B-818B-D030AEA76A3E}" type="datetimeFigureOut">
              <a:rPr lang="ar-IQ" smtClean="0"/>
              <a:t>18/08/1446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79186-EA86-4A1B-818B-D030AEA76A3E}" type="datetimeFigureOut">
              <a:rPr lang="ar-IQ" smtClean="0"/>
              <a:t>18/08/1446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0479186-EA86-4A1B-818B-D030AEA76A3E}" type="datetimeFigureOut">
              <a:rPr lang="ar-IQ" smtClean="0"/>
              <a:t>18/08/1446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FEFDFA4-BAD6-469B-B68A-74A81794D5F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60479186-EA86-4A1B-818B-D030AEA76A3E}" type="datetimeFigureOut">
              <a:rPr lang="ar-IQ" smtClean="0"/>
              <a:t>18/08/1446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EFEFDFA4-BAD6-469B-B68A-74A81794D5FB}"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479186-EA86-4A1B-818B-D030AEA76A3E}" type="datetimeFigureOut">
              <a:rPr lang="ar-IQ" smtClean="0"/>
              <a:t>18/08/1446</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EFDFA4-BAD6-469B-B68A-74A81794D5FB}"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764704"/>
            <a:ext cx="7851648" cy="2435696"/>
          </a:xfrm>
        </p:spPr>
        <p:txBody>
          <a:bodyPr>
            <a:normAutofit fontScale="90000"/>
          </a:bodyPr>
          <a:lstStyle/>
          <a:p>
            <a:pPr algn="ctr"/>
            <a:r>
              <a:rPr lang="ar-IQ" dirty="0" smtClean="0"/>
              <a:t>الأبواب الغفل </a:t>
            </a:r>
            <a:br>
              <a:rPr lang="ar-IQ" dirty="0" smtClean="0"/>
            </a:br>
            <a:r>
              <a:rPr lang="ar-IQ" dirty="0" smtClean="0"/>
              <a:t>في صحيح البخاري بحسب نسخه </a:t>
            </a:r>
            <a:br>
              <a:rPr lang="ar-IQ" dirty="0" smtClean="0"/>
            </a:br>
            <a:r>
              <a:rPr lang="en-US" dirty="0" smtClean="0"/>
              <a:t> </a:t>
            </a:r>
            <a:r>
              <a:rPr lang="ar-IQ" dirty="0" smtClean="0"/>
              <a:t>دراسة دلالية وحديثية</a:t>
            </a:r>
            <a:br>
              <a:rPr lang="ar-IQ" dirty="0" smtClean="0"/>
            </a:br>
            <a:r>
              <a:rPr lang="ar-IQ" dirty="0" smtClean="0"/>
              <a:t>د. جميل إبراهيم منديل </a:t>
            </a:r>
            <a:endParaRPr lang="ar-IQ" dirty="0"/>
          </a:p>
        </p:txBody>
      </p:sp>
      <p:sp>
        <p:nvSpPr>
          <p:cNvPr id="3" name="عنوان فرعي 2"/>
          <p:cNvSpPr>
            <a:spLocks noGrp="1"/>
          </p:cNvSpPr>
          <p:nvPr>
            <p:ph type="subTitle" idx="1"/>
          </p:nvPr>
        </p:nvSpPr>
        <p:spPr/>
        <p:txBody>
          <a:bodyPr>
            <a:normAutofit lnSpcReduction="10000"/>
          </a:bodyPr>
          <a:lstStyle/>
          <a:p>
            <a:pPr algn="just"/>
            <a:endParaRPr lang="ar-IQ" b="1" dirty="0" smtClean="0">
              <a:solidFill>
                <a:schemeClr val="accent3"/>
              </a:solidFill>
            </a:endParaRPr>
          </a:p>
          <a:p>
            <a:pPr algn="just"/>
            <a:r>
              <a:rPr lang="ar-IQ" b="1" dirty="0" smtClean="0">
                <a:solidFill>
                  <a:schemeClr val="accent3"/>
                </a:solidFill>
              </a:rPr>
              <a:t>بحث </a:t>
            </a:r>
            <a:r>
              <a:rPr lang="ar-IQ" b="1" dirty="0">
                <a:solidFill>
                  <a:schemeClr val="accent3"/>
                </a:solidFill>
              </a:rPr>
              <a:t>مقدم إلى المؤتمر الدولي حول مؤلفات الإمام البخاري المقام من قبل جامعة القرآن الكريم وتأصيل العلوم بالتعاون مع مركز رماح، والمنعقد في أرض عمان- الأردن.(1446هـــ -  2025م). </a:t>
            </a:r>
            <a:endParaRPr lang="en-US" dirty="0">
              <a:solidFill>
                <a:schemeClr val="accent3"/>
              </a:solidFill>
            </a:endParaRPr>
          </a:p>
        </p:txBody>
      </p:sp>
    </p:spTree>
    <p:extLst>
      <p:ext uri="{BB962C8B-B14F-4D97-AF65-F5344CB8AC3E}">
        <p14:creationId xmlns:p14="http://schemas.microsoft.com/office/powerpoint/2010/main" val="2172019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r>
              <a:rPr lang="ar-IQ" sz="3600" dirty="0" smtClean="0">
                <a:solidFill>
                  <a:schemeClr val="accent2"/>
                </a:solidFill>
              </a:rPr>
              <a:t>المبحث الأول: سردية سيرة كتاب الصحيح ومؤلفه الإمام البخاري. </a:t>
            </a:r>
            <a:br>
              <a:rPr lang="ar-IQ" sz="3600" dirty="0" smtClean="0">
                <a:solidFill>
                  <a:schemeClr val="accent2"/>
                </a:solidFill>
              </a:rPr>
            </a:br>
            <a:endParaRPr lang="ar-IQ" sz="3600" dirty="0">
              <a:solidFill>
                <a:schemeClr val="accent2"/>
              </a:solidFill>
            </a:endParaRPr>
          </a:p>
        </p:txBody>
      </p:sp>
      <p:sp>
        <p:nvSpPr>
          <p:cNvPr id="3" name="عنصر نائب للمحتوى 2"/>
          <p:cNvSpPr>
            <a:spLocks noGrp="1"/>
          </p:cNvSpPr>
          <p:nvPr>
            <p:ph idx="1"/>
          </p:nvPr>
        </p:nvSpPr>
        <p:spPr/>
        <p:txBody>
          <a:bodyPr>
            <a:normAutofit/>
          </a:bodyPr>
          <a:lstStyle/>
          <a:p>
            <a:pPr algn="just"/>
            <a:r>
              <a:rPr lang="ar-IQ" dirty="0"/>
              <a:t>ظهر عصر الحديث الصحيح الذي فتق أمره </a:t>
            </a:r>
            <a:r>
              <a:rPr lang="ar-IQ" dirty="0" smtClean="0"/>
              <a:t>وأنبت </a:t>
            </a:r>
            <a:r>
              <a:rPr lang="ar-IQ" dirty="0"/>
              <a:t>حبه وأعلا بنيانه </a:t>
            </a:r>
            <a:r>
              <a:rPr lang="ar-IQ" dirty="0" smtClean="0"/>
              <a:t>وثبّت </a:t>
            </a:r>
            <a:r>
              <a:rPr lang="ar-IQ" dirty="0"/>
              <a:t>أركانه وأسس أسه وقوى شأنه ورفع الأصر عن الأمة في شأن الحديث الصحيح الإمام البخاري أعلى الله مقامه في الفردوس </a:t>
            </a:r>
            <a:r>
              <a:rPr lang="ar-IQ" dirty="0" smtClean="0"/>
              <a:t>الأعلى.</a:t>
            </a:r>
          </a:p>
          <a:p>
            <a:pPr algn="just"/>
            <a:r>
              <a:rPr lang="ar-IQ" dirty="0"/>
              <a:t>وبذلك أصبح للحديث الصحيح مدرسة يقتدى بها وطريق يهتدى به والناس في الصحيح عيال على أبي عبدالله البخاري، وبعد أن استوى عود الإمام واتضح له ميدان الركاب، وانسقت له خيول الأسانيد فألف قبل الصحيح </a:t>
            </a:r>
            <a:r>
              <a:rPr lang="ar-IQ" dirty="0" smtClean="0"/>
              <a:t>تاريخا؛ </a:t>
            </a:r>
            <a:r>
              <a:rPr lang="ar-IQ" dirty="0"/>
              <a:t>لكون مدخلا إلى تأليف كتابه العظيم وسفره الجليل بما أن متن الحديث جذره أسانيد إما أن تكون ضاربة في الأرض راسخة في السماء أو لا تكون؛ فلذا أسهر الليل </a:t>
            </a:r>
            <a:r>
              <a:rPr lang="ar-IQ" dirty="0" smtClean="0"/>
              <a:t>وأتعب </a:t>
            </a:r>
            <a:r>
              <a:rPr lang="ar-IQ" dirty="0"/>
              <a:t>النهار في تأليف كتاب التاريخ الذي </a:t>
            </a:r>
            <a:r>
              <a:rPr lang="ar-IQ" dirty="0" smtClean="0"/>
              <a:t>سَّهل </a:t>
            </a:r>
            <a:r>
              <a:rPr lang="ar-IQ" dirty="0"/>
              <a:t>له النظر في الحديث وتميز صحيحه من أصحه و </a:t>
            </a:r>
            <a:r>
              <a:rPr lang="ar-IQ" dirty="0" err="1" smtClean="0"/>
              <a:t>ضعيفه</a:t>
            </a:r>
            <a:r>
              <a:rPr lang="ar-IQ" dirty="0" smtClean="0"/>
              <a:t> </a:t>
            </a:r>
            <a:r>
              <a:rPr lang="ar-IQ" dirty="0"/>
              <a:t>من </a:t>
            </a:r>
            <a:r>
              <a:rPr lang="ar-IQ" dirty="0" smtClean="0"/>
              <a:t>سقمه</a:t>
            </a:r>
            <a:r>
              <a:rPr lang="ar-IQ" dirty="0"/>
              <a:t>.</a:t>
            </a:r>
            <a:r>
              <a:rPr lang="ar-IQ" dirty="0" smtClean="0"/>
              <a:t> </a:t>
            </a:r>
            <a:endParaRPr lang="en-US" dirty="0"/>
          </a:p>
          <a:p>
            <a:endParaRPr lang="ar-IQ" dirty="0"/>
          </a:p>
        </p:txBody>
      </p:sp>
    </p:spTree>
    <p:extLst>
      <p:ext uri="{BB962C8B-B14F-4D97-AF65-F5344CB8AC3E}">
        <p14:creationId xmlns:p14="http://schemas.microsoft.com/office/powerpoint/2010/main" val="379115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IQ" sz="3600" dirty="0" smtClean="0">
                <a:solidFill>
                  <a:schemeClr val="accent1"/>
                </a:solidFill>
              </a:rPr>
              <a:t>المبحث الثاني: طرائق الإمام البخاري في تبويب كتابه. </a:t>
            </a:r>
            <a:endParaRPr lang="ar-IQ" sz="3600" dirty="0">
              <a:solidFill>
                <a:schemeClr val="accent1"/>
              </a:solidFill>
            </a:endParaRPr>
          </a:p>
        </p:txBody>
      </p:sp>
      <p:sp>
        <p:nvSpPr>
          <p:cNvPr id="3" name="عنصر نائب للمحتوى 2"/>
          <p:cNvSpPr>
            <a:spLocks noGrp="1"/>
          </p:cNvSpPr>
          <p:nvPr>
            <p:ph idx="1"/>
          </p:nvPr>
        </p:nvSpPr>
        <p:spPr/>
        <p:txBody>
          <a:bodyPr>
            <a:normAutofit fontScale="92500" lnSpcReduction="10000"/>
          </a:bodyPr>
          <a:lstStyle/>
          <a:p>
            <a:pPr algn="just"/>
            <a:r>
              <a:rPr lang="ar-IQ" dirty="0"/>
              <a:t>لا شك أن البخاري عند جمعه لأحاديث كتبه كان سوق الفقه </a:t>
            </a:r>
            <a:r>
              <a:rPr lang="ar-IQ" dirty="0" smtClean="0"/>
              <a:t>قائما </a:t>
            </a:r>
            <a:r>
              <a:rPr lang="ar-IQ" dirty="0"/>
              <a:t>وبضاعته سائرة ورجالاته بكل دقائقه عالمة وبكل خفاياه </a:t>
            </a:r>
            <a:r>
              <a:rPr lang="ar-IQ" dirty="0" smtClean="0"/>
              <a:t>دراية، </a:t>
            </a:r>
            <a:r>
              <a:rPr lang="ar-IQ" dirty="0"/>
              <a:t>وكل فروعه ناضجة ومدارسه أسها ثابت على ركنين مدرسة أهل الرأي ومدرسة أهل الحديث، والكل حول الأثر يدور ومن كتاب الله و حديث النبي صلى الله عليه وسلم يأخذ في التأصيل قياسا ونصا وظاهرًا، وكل ذلك ساهم في نضج الفكرة الفقهية لدى </a:t>
            </a:r>
            <a:r>
              <a:rPr lang="ar-IQ" dirty="0" smtClean="0"/>
              <a:t>البخاري.</a:t>
            </a:r>
          </a:p>
          <a:p>
            <a:pPr algn="just"/>
            <a:r>
              <a:rPr lang="ar-IQ" dirty="0"/>
              <a:t>فهو نشأ في وسط مدرسة أهل الرأي وعلى ضفافها وبين جنباته قطف ثمارا جنية ومن وسط بحارها استخرج لؤلؤا ودررا وجواهرا ثمينة؛ فكانت هذه الركزة الأولى في تفقه </a:t>
            </a:r>
            <a:r>
              <a:rPr lang="ar-IQ" dirty="0" smtClean="0"/>
              <a:t>البخاري.</a:t>
            </a:r>
          </a:p>
          <a:p>
            <a:pPr algn="just"/>
            <a:r>
              <a:rPr lang="ar-IQ" dirty="0"/>
              <a:t>وبعد ذلك أطلع على مدرسة الحديث </a:t>
            </a:r>
            <a:r>
              <a:rPr lang="ar-IQ" dirty="0" smtClean="0"/>
              <a:t>وهو في </a:t>
            </a:r>
            <a:r>
              <a:rPr lang="ar-IQ" dirty="0"/>
              <a:t>سن السابعة </a:t>
            </a:r>
            <a:r>
              <a:rPr lang="ar-IQ" dirty="0" smtClean="0"/>
              <a:t>العاشر </a:t>
            </a:r>
            <a:r>
              <a:rPr lang="ar-IQ" dirty="0"/>
              <a:t>من عمره فأخذ منها الأس </a:t>
            </a:r>
            <a:r>
              <a:rPr lang="ar-IQ" dirty="0" smtClean="0"/>
              <a:t>والأساس </a:t>
            </a:r>
            <a:r>
              <a:rPr lang="ar-IQ" dirty="0"/>
              <a:t>وأحاط بما فيها من فقه السلف والخلف حتى تنازعه أعمدة هذه </a:t>
            </a:r>
            <a:r>
              <a:rPr lang="ar-IQ" dirty="0" smtClean="0"/>
              <a:t>المدرسة </a:t>
            </a:r>
            <a:r>
              <a:rPr lang="ar-IQ" dirty="0"/>
              <a:t>فمنهم من </a:t>
            </a:r>
            <a:r>
              <a:rPr lang="ar-IQ" dirty="0" smtClean="0"/>
              <a:t>يقول: مالكي ومنهم قائل شافعي، ومنهم مصرٌ على أنه حنبلي بل قالوا ظاهري.</a:t>
            </a:r>
            <a:endParaRPr lang="ar-IQ" dirty="0"/>
          </a:p>
        </p:txBody>
      </p:sp>
    </p:spTree>
    <p:extLst>
      <p:ext uri="{BB962C8B-B14F-4D97-AF65-F5344CB8AC3E}">
        <p14:creationId xmlns:p14="http://schemas.microsoft.com/office/powerpoint/2010/main" val="1035747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IQ" sz="3600" dirty="0" smtClean="0"/>
              <a:t>المبحث الثالث: المواضيع الغفل التي تركت دون باب أو عنوان في الصحيح.</a:t>
            </a:r>
            <a:endParaRPr lang="ar-IQ" sz="3600" dirty="0"/>
          </a:p>
        </p:txBody>
      </p:sp>
      <p:sp>
        <p:nvSpPr>
          <p:cNvPr id="3" name="عنصر نائب للمحتوى 2"/>
          <p:cNvSpPr>
            <a:spLocks noGrp="1"/>
          </p:cNvSpPr>
          <p:nvPr>
            <p:ph idx="1"/>
          </p:nvPr>
        </p:nvSpPr>
        <p:spPr/>
        <p:txBody>
          <a:bodyPr>
            <a:normAutofit fontScale="92500" lnSpcReduction="10000"/>
          </a:bodyPr>
          <a:lstStyle/>
          <a:p>
            <a:pPr algn="just"/>
            <a:r>
              <a:rPr lang="ar-IQ" dirty="0"/>
              <a:t>هذا زبدة البحث والقصد من إعداده ولأجل ذلك اخترت مجموعة من المواضع حتى تكون عينة للدراسة </a:t>
            </a:r>
            <a:r>
              <a:rPr lang="ar-IQ" dirty="0" smtClean="0"/>
              <a:t>والبحث.</a:t>
            </a:r>
          </a:p>
          <a:p>
            <a:pPr algn="just"/>
            <a:r>
              <a:rPr lang="ar-IQ" dirty="0" smtClean="0"/>
              <a:t>وفي هذا المبحث تدور رحى العقول وتظهر مكامن الفقه والذكاء عند علمائنا رحمهم الله أجمعين .</a:t>
            </a:r>
          </a:p>
          <a:p>
            <a:pPr algn="just"/>
            <a:r>
              <a:rPr lang="ar-IQ" dirty="0"/>
              <a:t>وهو في جميع أحواله لا يؤثر في أصل الصحيح </a:t>
            </a:r>
            <a:r>
              <a:rPr lang="ar-IQ" dirty="0" smtClean="0"/>
              <a:t>؛لأن </a:t>
            </a:r>
            <a:r>
              <a:rPr lang="ar-IQ" dirty="0"/>
              <a:t>هذه </a:t>
            </a:r>
            <a:r>
              <a:rPr lang="ar-IQ" dirty="0" smtClean="0"/>
              <a:t>الأشياء </a:t>
            </a:r>
            <a:r>
              <a:rPr lang="ar-IQ" dirty="0"/>
              <a:t>تجميلية </a:t>
            </a:r>
            <a:r>
              <a:rPr lang="ar-IQ" dirty="0" err="1"/>
              <a:t>وتزينية</a:t>
            </a:r>
            <a:r>
              <a:rPr lang="ar-IQ" dirty="0"/>
              <a:t> وليست اساسية </a:t>
            </a:r>
            <a:r>
              <a:rPr lang="ar-IQ" dirty="0" smtClean="0"/>
              <a:t>وتأصيلية </a:t>
            </a:r>
            <a:r>
              <a:rPr lang="ar-IQ" dirty="0"/>
              <a:t>إلا في أمكان يمكن توجيه ذلك إذا أثر في المعنى والترابط المعنوي بين أصل </a:t>
            </a:r>
            <a:r>
              <a:rPr lang="ar-IQ" dirty="0" smtClean="0"/>
              <a:t>الكتب، </a:t>
            </a:r>
            <a:r>
              <a:rPr lang="ar-IQ" dirty="0"/>
              <a:t>ومثل هذا الأمر لا يكاد يوجد على </a:t>
            </a:r>
            <a:r>
              <a:rPr lang="ar-IQ" dirty="0" smtClean="0"/>
              <a:t>الإطلاق </a:t>
            </a:r>
            <a:r>
              <a:rPr lang="ar-IQ" dirty="0"/>
              <a:t>والله أعلم.</a:t>
            </a:r>
            <a:endParaRPr lang="en-US" dirty="0"/>
          </a:p>
          <a:p>
            <a:pPr algn="just"/>
            <a:r>
              <a:rPr lang="ar-IQ" dirty="0"/>
              <a:t>  وحال هذه </a:t>
            </a:r>
            <a:r>
              <a:rPr lang="ar-IQ" dirty="0" smtClean="0"/>
              <a:t>الأشياء </a:t>
            </a:r>
            <a:r>
              <a:rPr lang="ar-IQ" dirty="0"/>
              <a:t>كحال الفن الطباعي الحديث من ترقيم وتبويب وترتيب يعني أشياء فنية، وقد تجدها عند مصفف شكلا وقد يذكره أخر بشكل ثان أو لا يذكرها وهذا لا يضر أصل الطبع بل تمتاز </a:t>
            </a:r>
            <a:r>
              <a:rPr lang="ar-IQ" dirty="0" smtClean="0"/>
              <a:t>هذ الطباعة </a:t>
            </a:r>
            <a:r>
              <a:rPr lang="ar-IQ" dirty="0"/>
              <a:t>بالحسن الطباعي عن غيرها وهكذا.     </a:t>
            </a:r>
            <a:endParaRPr lang="en-US" dirty="0"/>
          </a:p>
          <a:p>
            <a:endParaRPr lang="ar-IQ" dirty="0"/>
          </a:p>
        </p:txBody>
      </p:sp>
    </p:spTree>
    <p:extLst>
      <p:ext uri="{BB962C8B-B14F-4D97-AF65-F5344CB8AC3E}">
        <p14:creationId xmlns:p14="http://schemas.microsoft.com/office/powerpoint/2010/main" val="288777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just"/>
            <a:r>
              <a:rPr lang="ar-IQ" sz="3600" dirty="0" smtClean="0">
                <a:solidFill>
                  <a:schemeClr val="accent1"/>
                </a:solidFill>
              </a:rPr>
              <a:t>المبحث الرابع: مقارنة توضيحية</a:t>
            </a:r>
            <a:endParaRPr lang="ar-IQ" sz="3600" dirty="0">
              <a:solidFill>
                <a:schemeClr val="accent1"/>
              </a:solidFill>
            </a:endParaRPr>
          </a:p>
        </p:txBody>
      </p:sp>
      <p:sp>
        <p:nvSpPr>
          <p:cNvPr id="3" name="عنصر نائب للمحتوى 2"/>
          <p:cNvSpPr>
            <a:spLocks noGrp="1"/>
          </p:cNvSpPr>
          <p:nvPr>
            <p:ph idx="1"/>
          </p:nvPr>
        </p:nvSpPr>
        <p:spPr/>
        <p:txBody>
          <a:bodyPr/>
          <a:lstStyle/>
          <a:p>
            <a:pPr algn="just"/>
            <a:r>
              <a:rPr lang="ar-IQ" dirty="0" smtClean="0"/>
              <a:t>عملت جدول للمقارنة بين نسخ الصحيح مع </a:t>
            </a:r>
            <a:r>
              <a:rPr lang="ar-IQ" dirty="0"/>
              <a:t>ا</a:t>
            </a:r>
            <a:r>
              <a:rPr lang="ar-IQ" dirty="0" smtClean="0"/>
              <a:t>عتماد طبعة صحيح البخاري طبعة التأصيل في ذلك كأصل في المقارنة. </a:t>
            </a:r>
          </a:p>
          <a:p>
            <a:pPr algn="just"/>
            <a:r>
              <a:rPr lang="ar-SA" dirty="0"/>
              <a:t>مجموع الأبواب المغفلة 45 </a:t>
            </a:r>
            <a:r>
              <a:rPr lang="ar-SA" dirty="0" smtClean="0"/>
              <a:t>بابًا</a:t>
            </a:r>
            <a:r>
              <a:rPr lang="ar-IQ" dirty="0" smtClean="0"/>
              <a:t>.</a:t>
            </a:r>
          </a:p>
          <a:p>
            <a:pPr algn="just"/>
            <a:r>
              <a:rPr lang="ar-SA" dirty="0"/>
              <a:t>عدد أبواب الصحيح </a:t>
            </a:r>
            <a:r>
              <a:rPr lang="en-US" dirty="0"/>
              <a:t>3972 </a:t>
            </a:r>
            <a:r>
              <a:rPr lang="ar-SA" dirty="0"/>
              <a:t> بابًا</a:t>
            </a:r>
            <a:r>
              <a:rPr lang="ar-SA" dirty="0" smtClean="0"/>
              <a:t>.</a:t>
            </a:r>
            <a:endParaRPr lang="ar-IQ" dirty="0" smtClean="0"/>
          </a:p>
          <a:p>
            <a:pPr algn="just"/>
            <a:r>
              <a:rPr lang="ar-SA" dirty="0"/>
              <a:t>نسبة الابواب المغفلة إلى عدد الأبواب هي </a:t>
            </a:r>
            <a:r>
              <a:rPr lang="ar-IQ" dirty="0"/>
              <a:t>: </a:t>
            </a:r>
            <a:r>
              <a:rPr lang="ar-IQ" dirty="0" smtClean="0"/>
              <a:t>١.١٣</a:t>
            </a:r>
          </a:p>
          <a:p>
            <a:pPr algn="just"/>
            <a:r>
              <a:rPr lang="ar-IQ" dirty="0" smtClean="0"/>
              <a:t>هنالك </a:t>
            </a:r>
            <a:r>
              <a:rPr lang="ar-IQ" dirty="0"/>
              <a:t>أبواب </a:t>
            </a:r>
            <a:r>
              <a:rPr lang="ar-IQ" dirty="0" smtClean="0"/>
              <a:t>مغفلة </a:t>
            </a:r>
            <a:r>
              <a:rPr lang="ar-IQ" dirty="0"/>
              <a:t>لا يمكن تأوليها إلا بتقدير عنوان لهذا </a:t>
            </a:r>
            <a:r>
              <a:rPr lang="ar-IQ" dirty="0" smtClean="0"/>
              <a:t>الباب، </a:t>
            </a:r>
            <a:r>
              <a:rPr lang="ar-IQ" dirty="0"/>
              <a:t>وعدد هذه </a:t>
            </a:r>
            <a:r>
              <a:rPr lang="ar-IQ" dirty="0" smtClean="0"/>
              <a:t>الأبواب </a:t>
            </a:r>
            <a:r>
              <a:rPr lang="ar-IQ" dirty="0"/>
              <a:t>هي: تقريبا </a:t>
            </a:r>
            <a:r>
              <a:rPr lang="ar-IQ" dirty="0" smtClean="0"/>
              <a:t>بابين </a:t>
            </a:r>
            <a:r>
              <a:rPr lang="ar-IQ" dirty="0"/>
              <a:t>إذن النسبة تكون 0،0005 وهذه نسبة تكاد لا تحسب</a:t>
            </a:r>
            <a:r>
              <a:rPr lang="ar-IQ" dirty="0" smtClean="0"/>
              <a:t>.</a:t>
            </a:r>
          </a:p>
          <a:p>
            <a:endParaRPr lang="ar-IQ" dirty="0"/>
          </a:p>
        </p:txBody>
      </p:sp>
    </p:spTree>
    <p:extLst>
      <p:ext uri="{BB962C8B-B14F-4D97-AF65-F5344CB8AC3E}">
        <p14:creationId xmlns:p14="http://schemas.microsoft.com/office/powerpoint/2010/main" val="963068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just"/>
            <a:r>
              <a:rPr lang="ar-IQ" dirty="0" smtClean="0"/>
              <a:t>النتائج. </a:t>
            </a:r>
            <a:endParaRPr lang="ar-IQ" dirty="0"/>
          </a:p>
        </p:txBody>
      </p:sp>
      <p:sp>
        <p:nvSpPr>
          <p:cNvPr id="3" name="عنصر نائب للمحتوى 2"/>
          <p:cNvSpPr>
            <a:spLocks noGrp="1"/>
          </p:cNvSpPr>
          <p:nvPr>
            <p:ph idx="1"/>
          </p:nvPr>
        </p:nvSpPr>
        <p:spPr/>
        <p:txBody>
          <a:bodyPr>
            <a:normAutofit fontScale="77500" lnSpcReduction="20000"/>
          </a:bodyPr>
          <a:lstStyle/>
          <a:p>
            <a:pPr algn="just"/>
            <a:r>
              <a:rPr lang="ar-IQ" dirty="0"/>
              <a:t>صحيح البخاري </a:t>
            </a:r>
            <a:r>
              <a:rPr lang="ar-IQ" dirty="0" smtClean="0"/>
              <a:t>أعجوبة </a:t>
            </a:r>
            <a:r>
              <a:rPr lang="ar-IQ" dirty="0"/>
              <a:t>الزمان </a:t>
            </a:r>
            <a:r>
              <a:rPr lang="ar-IQ" dirty="0" smtClean="0"/>
              <a:t>تنافس أهل </a:t>
            </a:r>
            <a:r>
              <a:rPr lang="ar-IQ" dirty="0"/>
              <a:t>العلم منذ تأليفه في خدمته </a:t>
            </a:r>
            <a:r>
              <a:rPr lang="ar-IQ" dirty="0" err="1" smtClean="0"/>
              <a:t>زرافاتا</a:t>
            </a:r>
            <a:r>
              <a:rPr lang="ar-IQ" dirty="0" smtClean="0"/>
              <a:t> </a:t>
            </a:r>
            <a:r>
              <a:rPr lang="ar-IQ" dirty="0" smtClean="0"/>
              <a:t>ووحدانا.</a:t>
            </a:r>
          </a:p>
          <a:p>
            <a:pPr algn="just"/>
            <a:r>
              <a:rPr lang="ar-IQ" dirty="0"/>
              <a:t>صحيح البخاري جهد أمة وحفاظ </a:t>
            </a:r>
            <a:r>
              <a:rPr lang="ar-IQ" dirty="0" smtClean="0"/>
              <a:t>دين.</a:t>
            </a:r>
          </a:p>
          <a:p>
            <a:pPr algn="just"/>
            <a:r>
              <a:rPr lang="ar-IQ" dirty="0"/>
              <a:t>تراجم البخاري هي زبدة فقهه في كتابه</a:t>
            </a:r>
            <a:r>
              <a:rPr lang="ar-IQ" dirty="0" smtClean="0"/>
              <a:t>.</a:t>
            </a:r>
          </a:p>
          <a:p>
            <a:pPr algn="just"/>
            <a:r>
              <a:rPr lang="ar-IQ" dirty="0"/>
              <a:t>تراجم البخاري قصد منها البخاري شحذ الهمم لنزع الفوائد الفقهية والمسائل الشرعية، ولذا جعل منها </a:t>
            </a:r>
            <a:r>
              <a:rPr lang="ar-IQ" dirty="0" smtClean="0"/>
              <a:t>غامضا </a:t>
            </a:r>
            <a:r>
              <a:rPr lang="ar-IQ" dirty="0"/>
              <a:t>ومنها </a:t>
            </a:r>
            <a:r>
              <a:rPr lang="ar-IQ" dirty="0" smtClean="0"/>
              <a:t>واضحا، </a:t>
            </a:r>
            <a:r>
              <a:rPr lang="ar-IQ" dirty="0"/>
              <a:t>ومنها بين بين يدركه طالب العلم ويتوسع من خلاله المتقدم في الفقه والعلم</a:t>
            </a:r>
            <a:r>
              <a:rPr lang="ar-IQ" dirty="0" smtClean="0"/>
              <a:t>.</a:t>
            </a:r>
          </a:p>
          <a:p>
            <a:pPr algn="just"/>
            <a:r>
              <a:rPr lang="ar-IQ" dirty="0"/>
              <a:t>الأبواب المغفلة لها توجيه فقهي ودلالي وليس حديثي فقط فهي تدخل في الدلالات </a:t>
            </a:r>
            <a:r>
              <a:rPr lang="ar-IQ" dirty="0" smtClean="0"/>
              <a:t>الفقيهة أيضًا.</a:t>
            </a:r>
          </a:p>
          <a:p>
            <a:pPr algn="just"/>
            <a:r>
              <a:rPr lang="ar-IQ" dirty="0"/>
              <a:t>وهذه </a:t>
            </a:r>
            <a:r>
              <a:rPr lang="ar-IQ" dirty="0" smtClean="0"/>
              <a:t>الأبواب </a:t>
            </a:r>
            <a:r>
              <a:rPr lang="ar-IQ" dirty="0"/>
              <a:t>هي </a:t>
            </a:r>
            <a:r>
              <a:rPr lang="ar-IQ" dirty="0" err="1"/>
              <a:t>تزيينة</a:t>
            </a:r>
            <a:r>
              <a:rPr lang="ar-IQ" dirty="0"/>
              <a:t> وليست اساسية في الصحيح؛ لأن عمدة الصحيح والذي اتفقت </a:t>
            </a:r>
            <a:r>
              <a:rPr lang="ar-IQ" dirty="0" smtClean="0"/>
              <a:t>الأمة </a:t>
            </a:r>
            <a:r>
              <a:rPr lang="ar-IQ" dirty="0"/>
              <a:t>على صحته هي الأحاديث التي رويت عن رسول الله (صلى الله عليه وسلم) وما دونها غير مجمع عليه فلا يضر </a:t>
            </a:r>
            <a:r>
              <a:rPr lang="ar-IQ" dirty="0" smtClean="0"/>
              <a:t>الاختلاف </a:t>
            </a:r>
            <a:r>
              <a:rPr lang="ar-IQ" dirty="0" smtClean="0"/>
              <a:t>فيه.</a:t>
            </a:r>
            <a:endParaRPr lang="ar-IQ" dirty="0" smtClean="0"/>
          </a:p>
          <a:p>
            <a:pPr algn="just"/>
            <a:r>
              <a:rPr lang="ar-IQ" dirty="0"/>
              <a:t>تراجم الأبواب كما ذكرت هي فقه البخاري وهذه محل </a:t>
            </a:r>
            <a:r>
              <a:rPr lang="ar-IQ" dirty="0" smtClean="0"/>
              <a:t>اجتهاد، </a:t>
            </a:r>
            <a:r>
              <a:rPr lang="ar-IQ" dirty="0"/>
              <a:t>واستنباط لدى العلماء فلا اتفاق عليها إنما قد يصح هذا الاجتهاد أو </a:t>
            </a:r>
            <a:r>
              <a:rPr lang="ar-IQ" dirty="0" smtClean="0"/>
              <a:t>لا، وذلك </a:t>
            </a:r>
            <a:r>
              <a:rPr lang="ar-IQ" dirty="0"/>
              <a:t>بحسب النظرة والتكييف الفقهي والله أعلم وهو الهادي إلى </a:t>
            </a:r>
            <a:r>
              <a:rPr lang="ar-IQ" dirty="0" smtClean="0"/>
              <a:t>الصواب. وآخر دعونا إن الحمد لله رب العالمين والصلاة </a:t>
            </a:r>
            <a:r>
              <a:rPr lang="ar-IQ" dirty="0" smtClean="0"/>
              <a:t>والسلام على نبينا ورسولنا وسيدنا رسول الله محمد وعلى </a:t>
            </a:r>
            <a:r>
              <a:rPr lang="ar-IQ" smtClean="0"/>
              <a:t>آله وصحبه أجمعين.</a:t>
            </a:r>
            <a:endParaRPr lang="ar-IQ" dirty="0" smtClean="0"/>
          </a:p>
          <a:p>
            <a:pPr marL="0" indent="0">
              <a:buNone/>
            </a:pPr>
            <a:endParaRPr lang="ar-IQ" dirty="0"/>
          </a:p>
        </p:txBody>
      </p:sp>
    </p:spTree>
    <p:extLst>
      <p:ext uri="{BB962C8B-B14F-4D97-AF65-F5344CB8AC3E}">
        <p14:creationId xmlns:p14="http://schemas.microsoft.com/office/powerpoint/2010/main" val="40777148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TotalTime>
  <Words>674</Words>
  <Application>Microsoft Office PowerPoint</Application>
  <PresentationFormat>عرض على الشاشة (3:4)‏</PresentationFormat>
  <Paragraphs>29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الأبواب الغفل  في صحيح البخاري بحسب نسخه   دراسة دلالية وحديثية د. جميل إبراهيم منديل </vt:lpstr>
      <vt:lpstr>المبحث الأول: سردية سيرة كتاب الصحيح ومؤلفه الإمام البخاري.  </vt:lpstr>
      <vt:lpstr>المبحث الثاني: طرائق الإمام البخاري في تبويب كتابه. </vt:lpstr>
      <vt:lpstr>المبحث الثالث: المواضيع الغفل التي تركت دون باب أو عنوان في الصحيح.</vt:lpstr>
      <vt:lpstr>المبحث الرابع: مقارنة توضيحية</vt:lpstr>
      <vt:lpstr>النتائج.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الأبواب الغفل  في صحيح البخاري بحسب نسخه  دراسة دلالة د. جميل إبراهيم منديل </dc:title>
  <dc:creator>Windows User</dc:creator>
  <cp:lastModifiedBy>Windows User</cp:lastModifiedBy>
  <cp:revision>9</cp:revision>
  <dcterms:created xsi:type="dcterms:W3CDTF">2025-02-14T20:42:36Z</dcterms:created>
  <dcterms:modified xsi:type="dcterms:W3CDTF">2025-02-16T13:09:38Z</dcterms:modified>
</cp:coreProperties>
</file>