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8"/>
  </p:notesMasterIdLst>
  <p:sldIdLst>
    <p:sldId id="256" r:id="rId2"/>
    <p:sldId id="282" r:id="rId3"/>
    <p:sldId id="264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</p:sldIdLst>
  <p:sldSz cx="12192000" cy="6858000"/>
  <p:notesSz cx="6858000" cy="9144000"/>
  <p:defaultTextStyle>
    <a:defPPr>
      <a:defRPr lang="ar-SY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425D"/>
    <a:srgbClr val="2641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65441" autoAdjust="0"/>
    <p:restoredTop sz="86323" autoAdjust="0"/>
  </p:normalViewPr>
  <p:slideViewPr>
    <p:cSldViewPr snapToGrid="0">
      <p:cViewPr varScale="1">
        <p:scale>
          <a:sx n="74" d="100"/>
          <a:sy n="74" d="100"/>
        </p:scale>
        <p:origin x="-119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742"/>
    </p:cViewPr>
  </p:sorterViewPr>
  <p:notesViewPr>
    <p:cSldViewPr snapToGrid="0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B6A2118-A294-4113-8549-6A8C7A6536BE}" type="datetimeFigureOut">
              <a:rPr lang="ar-SA" smtClean="0"/>
              <a:t>17/04/1446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0B42864-E530-4B1D-BFE8-574DBBEC80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7351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42864-E530-4B1D-BFE8-574DBBEC8072}" type="slidenum">
              <a:rPr lang="ar-SA" smtClean="0"/>
              <a:t>1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78616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42864-E530-4B1D-BFE8-574DBBEC8072}" type="slidenum">
              <a:rPr lang="ar-SA" smtClean="0"/>
              <a:t>2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78616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BD2C4D71-3E7B-41F1-9C49-B57089449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SY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xmlns="" id="{F4FD2FD7-6B75-4933-A5BB-4940B479D6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SY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C9630DE3-777A-44F1-BB6E-D5FD15DCD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554-6A65-4E3E-B0C1-A6559C473139}" type="datetimeFigureOut">
              <a:rPr lang="ar-SY" smtClean="0"/>
              <a:t>17/04/1446</a:t>
            </a:fld>
            <a:endParaRPr lang="ar-SY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64748BF8-EBE5-46B9-B673-2F877361E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D3DB6603-AC84-4F79-821A-F394F6BC1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C9B-4BAF-4495-B949-F5C41C23575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430189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1657BE62-B1D4-47B1-905D-3068FFCCA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SY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xmlns="" id="{A59151F8-D11E-4C71-B802-48A8E442EE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FCAFC759-A40E-4438-A58B-59D982888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554-6A65-4E3E-B0C1-A6559C473139}" type="datetimeFigureOut">
              <a:rPr lang="ar-SY" smtClean="0"/>
              <a:t>17/04/1446</a:t>
            </a:fld>
            <a:endParaRPr lang="ar-SY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5EB6860E-3D46-4691-8893-B0AED7D75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CA6C1C02-FE41-484A-BC14-927128351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C9B-4BAF-4495-B949-F5C41C23575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270690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xmlns="" id="{A9351942-00A4-4AA9-90A1-F340A7D388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SY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xmlns="" id="{D1B5AA56-71F2-459C-8C62-35FD06870B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FDFD3379-7F16-455E-AEB8-7897D7CF6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554-6A65-4E3E-B0C1-A6559C473139}" type="datetimeFigureOut">
              <a:rPr lang="ar-SY" smtClean="0"/>
              <a:t>17/04/1446</a:t>
            </a:fld>
            <a:endParaRPr lang="ar-SY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47F2676D-B3CD-4C86-AE75-A71A920E5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C458737D-59F7-422E-8732-236C4BB8B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C9B-4BAF-4495-B949-F5C41C23575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24436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097FABEF-AD11-4568-BB35-BAC01AE51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SY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FF4CBD1D-0BF9-426C-8558-AE828DDC1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6B23256A-A74F-41FC-8787-3E4C8FF94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554-6A65-4E3E-B0C1-A6559C473139}" type="datetimeFigureOut">
              <a:rPr lang="ar-SY" smtClean="0"/>
              <a:t>17/04/1446</a:t>
            </a:fld>
            <a:endParaRPr lang="ar-SY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DE2C948A-77E2-40CD-9F95-7ABDF9DCA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3EE65D5D-9D54-4306-A5D6-EEECFF2F7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C9B-4BAF-4495-B949-F5C41C23575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254700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9D044B4F-1A90-4938-8D37-84568ADE9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SY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79D7F846-A296-42F2-A570-D7F461119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6EA87B82-3009-4C45-B372-0D32CE6FB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554-6A65-4E3E-B0C1-A6559C473139}" type="datetimeFigureOut">
              <a:rPr lang="ar-SY" smtClean="0"/>
              <a:t>17/04/1446</a:t>
            </a:fld>
            <a:endParaRPr lang="ar-SY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128870A0-01AE-43AB-96D7-A7B9AD080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1BF6E5D6-27A7-44F4-95D8-0712C4DF6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C9B-4BAF-4495-B949-F5C41C23575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64288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F6B520BD-8CDD-4CED-84CA-9529F01FA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SY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17C1492D-085F-4DA1-8673-96C16E24AA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xmlns="" id="{8F4A4306-89FF-49C5-96D7-E26568547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966945AF-67BE-49FD-A372-0B42DF24D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554-6A65-4E3E-B0C1-A6559C473139}" type="datetimeFigureOut">
              <a:rPr lang="ar-SY" smtClean="0"/>
              <a:t>17/04/1446</a:t>
            </a:fld>
            <a:endParaRPr lang="ar-SY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4598467D-D360-480C-8175-B3A9F1CBC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73FE1159-0F4C-43AD-B90C-AF8DB167F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C9B-4BAF-4495-B949-F5C41C23575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75008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A00F3BF8-26D2-4C24-AFE7-590B9FADD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SY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04257533-525A-40CA-9E3D-B89F29F24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xmlns="" id="{A042A743-B856-4BF4-8FE3-279695A5D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xmlns="" id="{958B3984-2F51-44F2-8A6E-5D80097907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xmlns="" id="{5DEE3D7A-4695-486A-9B8A-B6F2F80A03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xmlns="" id="{F005BDFF-78EF-447B-9767-54E01B275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554-6A65-4E3E-B0C1-A6559C473139}" type="datetimeFigureOut">
              <a:rPr lang="ar-SY" smtClean="0"/>
              <a:t>17/04/1446</a:t>
            </a:fld>
            <a:endParaRPr lang="ar-SY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xmlns="" id="{FD0F7E62-BE49-4C18-B5FF-1289C72B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xmlns="" id="{BCF5259A-BE18-4D96-B782-2738C7819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C9B-4BAF-4495-B949-F5C41C23575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873154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E7031BF-9672-4F04-99EB-F05C59429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SY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xmlns="" id="{4839252C-2943-48E0-9254-7BC9FE3EE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554-6A65-4E3E-B0C1-A6559C473139}" type="datetimeFigureOut">
              <a:rPr lang="ar-SY" smtClean="0"/>
              <a:t>17/04/1446</a:t>
            </a:fld>
            <a:endParaRPr lang="ar-SY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xmlns="" id="{5AB914CA-A523-4CCC-A539-E92E1E7BF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xmlns="" id="{E7FC2C28-9C45-4B4F-83A1-8043BC4D3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C9B-4BAF-4495-B949-F5C41C23575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308090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xmlns="" id="{F27F7198-BFAF-4913-BEB8-CD4F76398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554-6A65-4E3E-B0C1-A6559C473139}" type="datetimeFigureOut">
              <a:rPr lang="ar-SY" smtClean="0"/>
              <a:t>17/04/1446</a:t>
            </a:fld>
            <a:endParaRPr lang="ar-SY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xmlns="" id="{CB895BA1-4180-4ED8-97A8-3604A7687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xmlns="" id="{7F2445EF-0E96-42DA-B7C3-A2B4C1B49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C9B-4BAF-4495-B949-F5C41C23575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29531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B05BB59F-D3A5-4F9B-B48F-2EA80205B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SY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036BEF21-3DB7-4C0C-9D3B-BEA5E49B0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xmlns="" id="{2576704A-32B1-43EC-9C56-9E1E6CB44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BEF121EE-6076-4150-BF07-5D8DB336E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554-6A65-4E3E-B0C1-A6559C473139}" type="datetimeFigureOut">
              <a:rPr lang="ar-SY" smtClean="0"/>
              <a:t>17/04/1446</a:t>
            </a:fld>
            <a:endParaRPr lang="ar-SY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18050E4C-9A88-4C8D-8BFA-F99BF703D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3B81329E-587F-462E-A37E-0F3B8A5AD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C9B-4BAF-4495-B949-F5C41C23575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746617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3C13E00A-79F8-411F-BE89-7722067FD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SY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xmlns="" id="{CF3BBD6C-DA8D-4DFA-87E3-73F32DBD29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xmlns="" id="{ED011698-103B-493B-B809-8E805C37D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0B1EF458-BEB0-4EE3-AD82-DAF53B7B8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554-6A65-4E3E-B0C1-A6559C473139}" type="datetimeFigureOut">
              <a:rPr lang="ar-SY" smtClean="0"/>
              <a:t>17/04/1446</a:t>
            </a:fld>
            <a:endParaRPr lang="ar-SY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73911048-EDDD-4B76-842A-69288AF48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A806595F-7244-421B-866D-8DCF9AC18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C9B-4BAF-4495-B949-F5C41C23575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438892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xmlns="" id="{B74EA11A-4CDF-44D4-B278-54DC37DAF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SY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9E258E95-12B9-4E02-B039-495264BA8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03A7D13F-39DB-40D2-B479-518DC2A666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09554-6A65-4E3E-B0C1-A6559C473139}" type="datetimeFigureOut">
              <a:rPr lang="ar-SY" smtClean="0"/>
              <a:t>17/04/1446</a:t>
            </a:fld>
            <a:endParaRPr lang="ar-SY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33107E53-0F12-47D6-B558-DDDDACFA08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2B868A59-D9C0-4E32-81CE-1E6BFA505A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E6C9B-4BAF-4495-B949-F5C41C23575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75263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1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1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1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1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1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1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1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1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1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1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1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1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jp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>
            <a:extLst>
              <a:ext uri="{FF2B5EF4-FFF2-40B4-BE49-F238E27FC236}">
                <a16:creationId xmlns:a16="http://schemas.microsoft.com/office/drawing/2014/main" xmlns="" id="{E6B6689D-D419-4AB6-998C-CB0064056EE9}"/>
              </a:ext>
            </a:extLst>
          </p:cNvPr>
          <p:cNvSpPr/>
          <p:nvPr/>
        </p:nvSpPr>
        <p:spPr>
          <a:xfrm>
            <a:off x="0" y="2221723"/>
            <a:ext cx="12192000" cy="2780522"/>
          </a:xfrm>
          <a:prstGeom prst="rect">
            <a:avLst/>
          </a:prstGeom>
          <a:solidFill>
            <a:srgbClr val="26415E"/>
          </a:solidFill>
          <a:ln>
            <a:solidFill>
              <a:srgbClr val="2641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xmlns="" id="{A1711452-7ED8-4E4D-9282-B6D060A0B821}"/>
              </a:ext>
            </a:extLst>
          </p:cNvPr>
          <p:cNvSpPr/>
          <p:nvPr/>
        </p:nvSpPr>
        <p:spPr>
          <a:xfrm>
            <a:off x="8313576" y="703205"/>
            <a:ext cx="3878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b="1" cap="all" dirty="0" smtClean="0"/>
              <a:t>جامعة التكوين المتواصل الوادي</a:t>
            </a:r>
            <a:endParaRPr lang="en-MY" cap="all" dirty="0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xmlns="" id="{E3C3FC93-5DC7-4998-BA2C-2CBB071805F5}"/>
              </a:ext>
            </a:extLst>
          </p:cNvPr>
          <p:cNvSpPr/>
          <p:nvPr/>
        </p:nvSpPr>
        <p:spPr>
          <a:xfrm>
            <a:off x="494521" y="380040"/>
            <a:ext cx="2827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dirty="0" smtClean="0"/>
              <a:t>22اكتوبر 2024</a:t>
            </a:r>
            <a:endParaRPr lang="en-CA" dirty="0"/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xmlns="" id="{078D9352-4722-4C49-A2A4-3DC5D07E0677}"/>
              </a:ext>
            </a:extLst>
          </p:cNvPr>
          <p:cNvSpPr txBox="1"/>
          <p:nvPr/>
        </p:nvSpPr>
        <p:spPr>
          <a:xfrm>
            <a:off x="2085862" y="5275590"/>
            <a:ext cx="51085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ar-IQ" sz="3200" b="1" dirty="0" smtClean="0">
                <a:latin typeface="Sakkal Majalla" pitchFamily="2" charset="-78"/>
                <a:cs typeface="Sakkal Majalla" pitchFamily="2" charset="-78"/>
              </a:rPr>
              <a:t>فؤاد </a:t>
            </a: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العربي </a:t>
            </a:r>
            <a:r>
              <a:rPr lang="ar-IQ" sz="3200" b="1" dirty="0" smtClean="0">
                <a:latin typeface="Sakkal Majalla" pitchFamily="2" charset="-78"/>
                <a:cs typeface="Sakkal Majalla" pitchFamily="2" charset="-78"/>
              </a:rPr>
              <a:t>قدوري </a:t>
            </a:r>
            <a:endParaRPr lang="ar-DZ" sz="3200" b="1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دكتور في القانون الخاص</a:t>
            </a:r>
            <a:endParaRPr lang="ar-IQ" sz="3200" b="1" dirty="0">
              <a:latin typeface="Sakkal Majalla" pitchFamily="2" charset="-78"/>
              <a:cs typeface="Sakkal Majalla" pitchFamily="2" charset="-78"/>
            </a:endParaRPr>
          </a:p>
          <a:p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    </a:t>
            </a:r>
            <a:endParaRPr lang="en-CA" sz="32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xmlns="" id="{34991B89-B217-4788-878D-692D7AE784D2}"/>
              </a:ext>
            </a:extLst>
          </p:cNvPr>
          <p:cNvSpPr txBox="1"/>
          <p:nvPr/>
        </p:nvSpPr>
        <p:spPr>
          <a:xfrm>
            <a:off x="133348" y="2457822"/>
            <a:ext cx="1161233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13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تاريخ النظم القانونية</a:t>
            </a:r>
          </a:p>
        </p:txBody>
      </p:sp>
      <p:cxnSp>
        <p:nvCxnSpPr>
          <p:cNvPr id="13" name="رابط مستقيم 12">
            <a:extLst>
              <a:ext uri="{FF2B5EF4-FFF2-40B4-BE49-F238E27FC236}">
                <a16:creationId xmlns:a16="http://schemas.microsoft.com/office/drawing/2014/main" xmlns="" id="{06C941D3-F610-4E80-9793-418E878B692D}"/>
              </a:ext>
            </a:extLst>
          </p:cNvPr>
          <p:cNvCxnSpPr/>
          <p:nvPr/>
        </p:nvCxnSpPr>
        <p:spPr>
          <a:xfrm flipH="1">
            <a:off x="8797213" y="1222317"/>
            <a:ext cx="2948474" cy="0"/>
          </a:xfrm>
          <a:prstGeom prst="line">
            <a:avLst/>
          </a:prstGeom>
          <a:ln w="19050">
            <a:solidFill>
              <a:srgbClr val="2641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رابط مستقيم 20">
            <a:extLst>
              <a:ext uri="{FF2B5EF4-FFF2-40B4-BE49-F238E27FC236}">
                <a16:creationId xmlns:a16="http://schemas.microsoft.com/office/drawing/2014/main" xmlns="" id="{609F185C-377A-4D24-8D0C-D59869A5B25B}"/>
              </a:ext>
            </a:extLst>
          </p:cNvPr>
          <p:cNvCxnSpPr/>
          <p:nvPr/>
        </p:nvCxnSpPr>
        <p:spPr>
          <a:xfrm flipH="1">
            <a:off x="477427" y="1222317"/>
            <a:ext cx="2948474" cy="0"/>
          </a:xfrm>
          <a:prstGeom prst="line">
            <a:avLst/>
          </a:prstGeom>
          <a:ln w="19050">
            <a:solidFill>
              <a:srgbClr val="2641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74229" y="330137"/>
            <a:ext cx="2243542" cy="148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107156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98539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 </a:t>
            </a:r>
            <a:endParaRPr lang="ar-SA" dirty="0"/>
          </a:p>
        </p:txBody>
      </p:sp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5A6FAE3C-AFAF-4623-99C9-4542111255F5}"/>
              </a:ext>
            </a:extLst>
          </p:cNvPr>
          <p:cNvCxnSpPr>
            <a:cxnSpLocks/>
          </p:cNvCxnSpPr>
          <p:nvPr/>
        </p:nvCxnSpPr>
        <p:spPr>
          <a:xfrm flipH="1">
            <a:off x="-1" y="6304405"/>
            <a:ext cx="12192001" cy="0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1">
            <a:extLst>
              <a:ext uri="{FF2B5EF4-FFF2-40B4-BE49-F238E27FC236}">
                <a16:creationId xmlns:a16="http://schemas.microsoft.com/office/drawing/2014/main" xmlns="" id="{227A7C1C-5634-4DBA-A99E-983B7174271C}"/>
              </a:ext>
            </a:extLst>
          </p:cNvPr>
          <p:cNvSpPr txBox="1"/>
          <p:nvPr/>
        </p:nvSpPr>
        <p:spPr>
          <a:xfrm>
            <a:off x="7254240" y="6431586"/>
            <a:ext cx="43433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b="1" dirty="0" smtClean="0">
                <a:solidFill>
                  <a:srgbClr val="26415E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جامعة التكوين المتواصل الوادي  .ليسانس حقوق س1 </a:t>
            </a:r>
            <a:endParaRPr lang="ar-SY" b="1" dirty="0">
              <a:solidFill>
                <a:srgbClr val="26415E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sp>
        <p:nvSpPr>
          <p:cNvPr id="11" name="مستطيل 14">
            <a:extLst>
              <a:ext uri="{FF2B5EF4-FFF2-40B4-BE49-F238E27FC236}">
                <a16:creationId xmlns:a16="http://schemas.microsoft.com/office/drawing/2014/main" xmlns="" id="{DA6F42DA-6320-4ACD-ACDE-C7A9664EC2C7}"/>
              </a:ext>
            </a:extLst>
          </p:cNvPr>
          <p:cNvSpPr/>
          <p:nvPr/>
        </p:nvSpPr>
        <p:spPr>
          <a:xfrm>
            <a:off x="241590" y="6416198"/>
            <a:ext cx="50488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22-10-2024                                     </a:t>
            </a:r>
            <a:r>
              <a:rPr lang="ar-DZ" sz="1600" b="1" dirty="0" err="1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د.فؤاد</a:t>
            </a:r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 العربي قدوري</a:t>
            </a:r>
            <a:endParaRPr lang="en-CA" sz="1600" b="1" dirty="0">
              <a:solidFill>
                <a:srgbClr val="27425D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pic>
        <p:nvPicPr>
          <p:cNvPr id="3074" name="Picture 2" descr="C:\Users\h soft\Desktop\لوقو جامعة التكوين المتواص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60" y="6304405"/>
            <a:ext cx="914400" cy="55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 soft\Desktop\مقياس المنهجية لطبة سنة1حقوق\تنزيل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195" y="61949"/>
            <a:ext cx="1706013" cy="1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h soft\Desktop\مقياس المنهجية لطبة سنة1حقوق\م3\كيف_انتهت_الحضارة_الفرعونية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6888" y="1401763"/>
            <a:ext cx="3153771" cy="1616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خطط انسيابي: محطة طرفية 3"/>
          <p:cNvSpPr/>
          <p:nvPr/>
        </p:nvSpPr>
        <p:spPr>
          <a:xfrm>
            <a:off x="2989832" y="264018"/>
            <a:ext cx="5877056" cy="631064"/>
          </a:xfrm>
          <a:prstGeom prst="flowChartTermina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03-الدولة الحديثة:1555ق.م-1050ق.م </a:t>
            </a:r>
            <a:endParaRPr lang="ar-SA" sz="32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مثلث متساوي الساقين 2"/>
          <p:cNvSpPr/>
          <p:nvPr/>
        </p:nvSpPr>
        <p:spPr>
          <a:xfrm>
            <a:off x="36275" y="1030310"/>
            <a:ext cx="12028869" cy="5274095"/>
          </a:xfrm>
          <a:prstGeom prst="triangle">
            <a:avLst>
              <a:gd name="adj" fmla="val 4989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1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ازدهرت </a:t>
            </a:r>
            <a:r>
              <a:rPr lang="ar-SA" sz="31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الدولة في بداية الأمر وتكون لها جيش عظيم وتوسعت حدودها، لكن بالتدريج سيطر الكهان على الحكم وضعفت الدولة من جديد وانتهى عهد </a:t>
            </a:r>
            <a:r>
              <a:rPr lang="ar-SA" sz="31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الدولة</a:t>
            </a:r>
            <a:r>
              <a:rPr lang="ar-DZ" sz="31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1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الحديثة </a:t>
            </a:r>
            <a:r>
              <a:rPr lang="ar-SA" sz="31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بالأسرة العشرين، ثم بعد ذلك استولت شعوب أخرى على الحكم في مصر.</a:t>
            </a:r>
          </a:p>
        </p:txBody>
      </p:sp>
    </p:spTree>
    <p:extLst>
      <p:ext uri="{BB962C8B-B14F-4D97-AF65-F5344CB8AC3E}">
        <p14:creationId xmlns:p14="http://schemas.microsoft.com/office/powerpoint/2010/main" val="168473803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 </a:t>
            </a:r>
            <a:endParaRPr lang="ar-SA" dirty="0"/>
          </a:p>
        </p:txBody>
      </p:sp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5A6FAE3C-AFAF-4623-99C9-4542111255F5}"/>
              </a:ext>
            </a:extLst>
          </p:cNvPr>
          <p:cNvCxnSpPr>
            <a:cxnSpLocks/>
          </p:cNvCxnSpPr>
          <p:nvPr/>
        </p:nvCxnSpPr>
        <p:spPr>
          <a:xfrm flipH="1">
            <a:off x="-1" y="6304405"/>
            <a:ext cx="12192001" cy="0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1">
            <a:extLst>
              <a:ext uri="{FF2B5EF4-FFF2-40B4-BE49-F238E27FC236}">
                <a16:creationId xmlns:a16="http://schemas.microsoft.com/office/drawing/2014/main" xmlns="" id="{227A7C1C-5634-4DBA-A99E-983B7174271C}"/>
              </a:ext>
            </a:extLst>
          </p:cNvPr>
          <p:cNvSpPr txBox="1"/>
          <p:nvPr/>
        </p:nvSpPr>
        <p:spPr>
          <a:xfrm>
            <a:off x="7254240" y="6431586"/>
            <a:ext cx="43433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b="1" dirty="0" smtClean="0">
                <a:solidFill>
                  <a:srgbClr val="26415E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جامعة التكوين المتواصل الوادي  .ليسانس حقوق س1 </a:t>
            </a:r>
            <a:endParaRPr lang="ar-SY" b="1" dirty="0">
              <a:solidFill>
                <a:srgbClr val="26415E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sp>
        <p:nvSpPr>
          <p:cNvPr id="11" name="مستطيل 14">
            <a:extLst>
              <a:ext uri="{FF2B5EF4-FFF2-40B4-BE49-F238E27FC236}">
                <a16:creationId xmlns:a16="http://schemas.microsoft.com/office/drawing/2014/main" xmlns="" id="{DA6F42DA-6320-4ACD-ACDE-C7A9664EC2C7}"/>
              </a:ext>
            </a:extLst>
          </p:cNvPr>
          <p:cNvSpPr/>
          <p:nvPr/>
        </p:nvSpPr>
        <p:spPr>
          <a:xfrm>
            <a:off x="241590" y="6416198"/>
            <a:ext cx="50488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22-10-2024                                     </a:t>
            </a:r>
            <a:r>
              <a:rPr lang="ar-DZ" sz="1600" b="1" dirty="0" err="1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د.فؤاد</a:t>
            </a:r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 العربي قدوري</a:t>
            </a:r>
            <a:endParaRPr lang="en-CA" sz="1600" b="1" dirty="0">
              <a:solidFill>
                <a:srgbClr val="27425D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pic>
        <p:nvPicPr>
          <p:cNvPr id="3074" name="Picture 2" descr="C:\Users\h soft\Desktop\لوقو جامعة التكوين المتواص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60" y="6304405"/>
            <a:ext cx="914400" cy="55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 soft\Desktop\مقياس المنهجية لطبة سنة1حقوق\تنزيل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195" y="61949"/>
            <a:ext cx="1706013" cy="1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خطط انسيابي: محطة طرفية 3"/>
          <p:cNvSpPr/>
          <p:nvPr/>
        </p:nvSpPr>
        <p:spPr>
          <a:xfrm>
            <a:off x="3747752" y="476520"/>
            <a:ext cx="4700789" cy="631064"/>
          </a:xfrm>
          <a:prstGeom prst="flowChartTermina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أهم القوانين الفرعونية</a:t>
            </a:r>
            <a:endParaRPr lang="ar-SA" sz="3600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029" name="Picture 5" descr="C:\Users\h soft\Desktop\مقياس المنهجية لطبة سنة1حقوق\م3\كيف_انتهت_الحضارة_الفرعونية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6667" y="1749082"/>
            <a:ext cx="2266682" cy="234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ثلث متساوي الساقين 2"/>
          <p:cNvSpPr/>
          <p:nvPr/>
        </p:nvSpPr>
        <p:spPr>
          <a:xfrm>
            <a:off x="241588" y="1223903"/>
            <a:ext cx="11821759" cy="4751895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DZ" sz="32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قانون </a:t>
            </a:r>
            <a:r>
              <a:rPr lang="ar-DZ" sz="32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تحوت</a:t>
            </a:r>
            <a:r>
              <a:rPr lang="ar-DZ" sz="32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4200ق.م</a:t>
            </a:r>
          </a:p>
          <a:p>
            <a:r>
              <a:rPr lang="ar-DZ" sz="32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قانون </a:t>
            </a:r>
            <a:r>
              <a:rPr lang="ar-DZ" sz="32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أمازيس</a:t>
            </a:r>
            <a:r>
              <a:rPr lang="ar-DZ" sz="32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.567ق.م</a:t>
            </a:r>
          </a:p>
          <a:p>
            <a:r>
              <a:rPr lang="ar-DZ" sz="32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قانون </a:t>
            </a:r>
            <a:r>
              <a:rPr lang="ar-DZ" sz="32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حرم حب</a:t>
            </a:r>
            <a:r>
              <a:rPr lang="ar-DZ" sz="32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1328-1298ق.م</a:t>
            </a:r>
          </a:p>
          <a:p>
            <a:r>
              <a:rPr lang="ar-DZ" sz="32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قانون </a:t>
            </a:r>
            <a:r>
              <a:rPr lang="ar-DZ" sz="32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بوخوريس</a:t>
            </a:r>
            <a:r>
              <a:rPr lang="ar-DZ" sz="32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718ق.م</a:t>
            </a:r>
          </a:p>
          <a:p>
            <a:r>
              <a:rPr lang="ar-DZ" sz="3200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التعليمات </a:t>
            </a:r>
            <a:r>
              <a:rPr lang="ar-DZ" sz="32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الملكية.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311805013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 </a:t>
            </a:r>
            <a:endParaRPr lang="ar-SA" dirty="0"/>
          </a:p>
        </p:txBody>
      </p:sp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5A6FAE3C-AFAF-4623-99C9-4542111255F5}"/>
              </a:ext>
            </a:extLst>
          </p:cNvPr>
          <p:cNvCxnSpPr>
            <a:cxnSpLocks/>
          </p:cNvCxnSpPr>
          <p:nvPr/>
        </p:nvCxnSpPr>
        <p:spPr>
          <a:xfrm flipH="1">
            <a:off x="-1" y="6304405"/>
            <a:ext cx="12192001" cy="0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1">
            <a:extLst>
              <a:ext uri="{FF2B5EF4-FFF2-40B4-BE49-F238E27FC236}">
                <a16:creationId xmlns:a16="http://schemas.microsoft.com/office/drawing/2014/main" xmlns="" id="{227A7C1C-5634-4DBA-A99E-983B7174271C}"/>
              </a:ext>
            </a:extLst>
          </p:cNvPr>
          <p:cNvSpPr txBox="1"/>
          <p:nvPr/>
        </p:nvSpPr>
        <p:spPr>
          <a:xfrm>
            <a:off x="7254240" y="6431586"/>
            <a:ext cx="43433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b="1" dirty="0" smtClean="0">
                <a:solidFill>
                  <a:srgbClr val="26415E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جامعة التكوين المتواصل الوادي  .ليسانس حقوق س1 </a:t>
            </a:r>
            <a:endParaRPr lang="ar-SY" b="1" dirty="0">
              <a:solidFill>
                <a:srgbClr val="26415E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sp>
        <p:nvSpPr>
          <p:cNvPr id="11" name="مستطيل 14">
            <a:extLst>
              <a:ext uri="{FF2B5EF4-FFF2-40B4-BE49-F238E27FC236}">
                <a16:creationId xmlns:a16="http://schemas.microsoft.com/office/drawing/2014/main" xmlns="" id="{DA6F42DA-6320-4ACD-ACDE-C7A9664EC2C7}"/>
              </a:ext>
            </a:extLst>
          </p:cNvPr>
          <p:cNvSpPr/>
          <p:nvPr/>
        </p:nvSpPr>
        <p:spPr>
          <a:xfrm>
            <a:off x="241590" y="6416198"/>
            <a:ext cx="50488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22-10-2024                                     </a:t>
            </a:r>
            <a:r>
              <a:rPr lang="ar-DZ" sz="1600" b="1" dirty="0" err="1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د.فؤاد</a:t>
            </a:r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 العربي قدوري</a:t>
            </a:r>
            <a:endParaRPr lang="en-CA" sz="1600" b="1" dirty="0">
              <a:solidFill>
                <a:srgbClr val="27425D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pic>
        <p:nvPicPr>
          <p:cNvPr id="3074" name="Picture 2" descr="C:\Users\h soft\Desktop\لوقو جامعة التكوين المتواص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60" y="6304405"/>
            <a:ext cx="914400" cy="55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 soft\Desktop\مقياس المنهجية لطبة سنة1حقوق\تنزيل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195" y="61949"/>
            <a:ext cx="1706013" cy="1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خطط انسيابي: محطة طرفية 3"/>
          <p:cNvSpPr/>
          <p:nvPr/>
        </p:nvSpPr>
        <p:spPr>
          <a:xfrm>
            <a:off x="3747752" y="476520"/>
            <a:ext cx="4700789" cy="631064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مصادر القوانين المصرية</a:t>
            </a:r>
          </a:p>
        </p:txBody>
      </p:sp>
      <p:pic>
        <p:nvPicPr>
          <p:cNvPr id="1029" name="Picture 5" descr="C:\Users\h soft\Desktop\مقياس المنهجية لطبة سنة1حقوق\م3\كيف_انتهت_الحضارة_الفرعونية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6667" y="1749082"/>
            <a:ext cx="2266682" cy="234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ثلث متساوي الساقين 2"/>
          <p:cNvSpPr/>
          <p:nvPr/>
        </p:nvSpPr>
        <p:spPr>
          <a:xfrm>
            <a:off x="241588" y="1223903"/>
            <a:ext cx="11821759" cy="4751895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DZ" sz="24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01.الأعراف </a:t>
            </a:r>
            <a:r>
              <a:rPr lang="ar-DZ" sz="24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التي كانت تحافظ عليها الآلهة والملوك والنظام السياسي والمجتمع </a:t>
            </a:r>
            <a:r>
              <a:rPr lang="ar-DZ" sz="2400" b="1" dirty="0" err="1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وتمثلماعت</a:t>
            </a:r>
            <a:r>
              <a:rPr lang="ar-DZ" sz="24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) رمز العدالة وهناك إشارة لقوانين الإله </a:t>
            </a:r>
            <a:r>
              <a:rPr lang="ar-DZ" sz="24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تحوت</a:t>
            </a:r>
          </a:p>
          <a:p>
            <a:r>
              <a:rPr lang="ar-DZ" sz="24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r>
              <a:rPr lang="ar-DZ" sz="24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2 قوانين الملوك وتشمل أوامرهم وتعاليمهم ومراسيمهم</a:t>
            </a:r>
            <a:r>
              <a:rPr lang="ar-DZ" sz="24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r>
              <a:rPr lang="ar-DZ" sz="24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3</a:t>
            </a:r>
            <a:r>
              <a:rPr lang="ar-DZ" sz="24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. الوثائق القانونية</a:t>
            </a:r>
            <a:r>
              <a:rPr lang="ar-DZ" sz="24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..</a:t>
            </a:r>
          </a:p>
          <a:p>
            <a:r>
              <a:rPr lang="ar-DZ" sz="24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4. </a:t>
            </a:r>
            <a:r>
              <a:rPr lang="ar-DZ" sz="24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الإصلاحات </a:t>
            </a:r>
            <a:r>
              <a:rPr lang="ar-DZ" sz="24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ومراسيمها</a:t>
            </a:r>
            <a:endParaRPr lang="ar-DZ" sz="2400" b="1" dirty="0">
              <a:solidFill>
                <a:prstClr val="white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88485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 </a:t>
            </a:r>
            <a:endParaRPr lang="ar-SA" dirty="0"/>
          </a:p>
        </p:txBody>
      </p:sp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5A6FAE3C-AFAF-4623-99C9-4542111255F5}"/>
              </a:ext>
            </a:extLst>
          </p:cNvPr>
          <p:cNvCxnSpPr>
            <a:cxnSpLocks/>
          </p:cNvCxnSpPr>
          <p:nvPr/>
        </p:nvCxnSpPr>
        <p:spPr>
          <a:xfrm flipH="1">
            <a:off x="-1" y="6304405"/>
            <a:ext cx="12192001" cy="0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1">
            <a:extLst>
              <a:ext uri="{FF2B5EF4-FFF2-40B4-BE49-F238E27FC236}">
                <a16:creationId xmlns:a16="http://schemas.microsoft.com/office/drawing/2014/main" xmlns="" id="{227A7C1C-5634-4DBA-A99E-983B7174271C}"/>
              </a:ext>
            </a:extLst>
          </p:cNvPr>
          <p:cNvSpPr txBox="1"/>
          <p:nvPr/>
        </p:nvSpPr>
        <p:spPr>
          <a:xfrm>
            <a:off x="7254240" y="6431586"/>
            <a:ext cx="43433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b="1" dirty="0" smtClean="0">
                <a:solidFill>
                  <a:srgbClr val="26415E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جامعة التكوين المتواصل الوادي  .ليسانس حقوق س1 </a:t>
            </a:r>
            <a:endParaRPr lang="ar-SY" b="1" dirty="0">
              <a:solidFill>
                <a:srgbClr val="26415E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sp>
        <p:nvSpPr>
          <p:cNvPr id="11" name="مستطيل 14">
            <a:extLst>
              <a:ext uri="{FF2B5EF4-FFF2-40B4-BE49-F238E27FC236}">
                <a16:creationId xmlns:a16="http://schemas.microsoft.com/office/drawing/2014/main" xmlns="" id="{DA6F42DA-6320-4ACD-ACDE-C7A9664EC2C7}"/>
              </a:ext>
            </a:extLst>
          </p:cNvPr>
          <p:cNvSpPr/>
          <p:nvPr/>
        </p:nvSpPr>
        <p:spPr>
          <a:xfrm>
            <a:off x="241590" y="6416198"/>
            <a:ext cx="50488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22-10-2024                                     </a:t>
            </a:r>
            <a:r>
              <a:rPr lang="ar-DZ" sz="1600" b="1" dirty="0" err="1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د.فؤاد</a:t>
            </a:r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 العربي قدوري</a:t>
            </a:r>
            <a:endParaRPr lang="en-CA" sz="1600" b="1" dirty="0">
              <a:solidFill>
                <a:srgbClr val="27425D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pic>
        <p:nvPicPr>
          <p:cNvPr id="3074" name="Picture 2" descr="C:\Users\h soft\Desktop\لوقو جامعة التكوين المتواص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60" y="6304405"/>
            <a:ext cx="914400" cy="55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 soft\Desktop\مقياس المنهجية لطبة سنة1حقوق\تنزيل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195" y="61949"/>
            <a:ext cx="1706013" cy="1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خطط انسيابي: محطة طرفية 3"/>
          <p:cNvSpPr/>
          <p:nvPr/>
        </p:nvSpPr>
        <p:spPr>
          <a:xfrm>
            <a:off x="3747752" y="108455"/>
            <a:ext cx="4700789" cy="631064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قانون تحوت4200ق.م</a:t>
            </a:r>
          </a:p>
        </p:txBody>
      </p:sp>
      <p:pic>
        <p:nvPicPr>
          <p:cNvPr id="1029" name="Picture 5" descr="C:\Users\h soft\Desktop\مقياس المنهجية لطبة سنة1حقوق\م3\كيف_انتهت_الحضارة_الفرعونية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6667" y="1749082"/>
            <a:ext cx="2266682" cy="234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ثلث متساوي الساقين 2"/>
          <p:cNvSpPr/>
          <p:nvPr/>
        </p:nvSpPr>
        <p:spPr>
          <a:xfrm>
            <a:off x="0" y="739519"/>
            <a:ext cx="12181207" cy="5442340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DZ" sz="2000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اول قانون في التاريخ البشري أصدره الملك مينا</a:t>
            </a:r>
          </a:p>
          <a:p>
            <a:pPr marL="457200" indent="-457200">
              <a:buAutoNum type="arabicPeriod"/>
            </a:pPr>
            <a:r>
              <a:rPr lang="ar-DZ" sz="2000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الحكم </a:t>
            </a:r>
            <a:r>
              <a:rPr lang="ar-DZ" sz="20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بالإعدام </a:t>
            </a:r>
            <a:r>
              <a:rPr lang="ar-DZ" sz="2000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ل </a:t>
            </a:r>
            <a:r>
              <a:rPr lang="ar-DZ" sz="20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(شهادة الزور، عدم </a:t>
            </a:r>
            <a:r>
              <a:rPr lang="ar-DZ" sz="2000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تقديم العون </a:t>
            </a:r>
            <a:r>
              <a:rPr lang="ar-DZ" sz="20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لمن يتعرض للموت وهو قادر على العون، القتل العمد</a:t>
            </a:r>
            <a:r>
              <a:rPr lang="ar-DZ" sz="2000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457200" indent="-457200">
              <a:buAutoNum type="arabicPeriod"/>
            </a:pPr>
            <a:r>
              <a:rPr lang="ar-DZ" sz="2000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قطع </a:t>
            </a:r>
            <a:r>
              <a:rPr lang="ar-DZ" sz="20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اليد </a:t>
            </a:r>
            <a:r>
              <a:rPr lang="ar-DZ" sz="2000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لمزور </a:t>
            </a:r>
            <a:r>
              <a:rPr lang="ar-DZ" sz="20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الكيل أو الميزان، </a:t>
            </a:r>
            <a:r>
              <a:rPr lang="ar-DZ" sz="2000" b="1" dirty="0" err="1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تزويرالأختام</a:t>
            </a:r>
            <a:r>
              <a:rPr lang="ar-DZ" sz="20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 والنقود والغش في المعاملة الكاتب الذي يغير في نصوص السجلات العامة. </a:t>
            </a:r>
            <a:endParaRPr lang="ar-DZ" sz="2000" b="1" dirty="0" smtClean="0">
              <a:solidFill>
                <a:srgbClr val="002060"/>
              </a:solidFill>
              <a:latin typeface="Sakkal Majalla" pitchFamily="2" charset="-78"/>
              <a:cs typeface="Sakkal Majalla" pitchFamily="2" charset="-78"/>
            </a:endParaRPr>
          </a:p>
          <a:p>
            <a:pPr marL="457200" indent="-457200">
              <a:buAutoNum type="arabicPeriod"/>
            </a:pPr>
            <a:r>
              <a:rPr lang="ar-DZ" sz="2000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0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الجلد بالسياط والحرمان من الطعام </a:t>
            </a:r>
            <a:r>
              <a:rPr lang="ar-DZ" sz="2000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ل </a:t>
            </a:r>
            <a:r>
              <a:rPr lang="ar-DZ" sz="20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(</a:t>
            </a:r>
            <a:r>
              <a:rPr lang="ar-DZ" sz="2000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عدم الإبلاغ </a:t>
            </a:r>
            <a:r>
              <a:rPr lang="ar-DZ" sz="20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عن جريمة، اتهام بريء بجريمة الآباء والأمهات الذين يقتلون أبناءهم علناً</a:t>
            </a:r>
            <a:r>
              <a:rPr lang="ar-DZ" sz="2000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457200" indent="-457200">
              <a:buAutoNum type="arabicPeriod"/>
            </a:pPr>
            <a:r>
              <a:rPr lang="ar-DZ" sz="2000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0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الإخصاء لكل من يمارس </a:t>
            </a:r>
            <a:r>
              <a:rPr lang="ar-DZ" sz="2000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الاغتصاب.5</a:t>
            </a:r>
          </a:p>
          <a:p>
            <a:pPr marL="457200" indent="-457200">
              <a:buAutoNum type="arabicPeriod"/>
            </a:pPr>
            <a:r>
              <a:rPr lang="ar-DZ" sz="2000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. </a:t>
            </a:r>
            <a:r>
              <a:rPr lang="ar-DZ" sz="20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الجلد بألف جلدة للزاني وجدع أنف الزانية.</a:t>
            </a:r>
          </a:p>
        </p:txBody>
      </p:sp>
    </p:spTree>
    <p:extLst>
      <p:ext uri="{BB962C8B-B14F-4D97-AF65-F5344CB8AC3E}">
        <p14:creationId xmlns:p14="http://schemas.microsoft.com/office/powerpoint/2010/main" val="67490260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 </a:t>
            </a:r>
            <a:endParaRPr lang="ar-SA" dirty="0"/>
          </a:p>
        </p:txBody>
      </p:sp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5A6FAE3C-AFAF-4623-99C9-4542111255F5}"/>
              </a:ext>
            </a:extLst>
          </p:cNvPr>
          <p:cNvCxnSpPr>
            <a:cxnSpLocks/>
          </p:cNvCxnSpPr>
          <p:nvPr/>
        </p:nvCxnSpPr>
        <p:spPr>
          <a:xfrm flipH="1">
            <a:off x="-1" y="6304405"/>
            <a:ext cx="12192001" cy="0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1">
            <a:extLst>
              <a:ext uri="{FF2B5EF4-FFF2-40B4-BE49-F238E27FC236}">
                <a16:creationId xmlns:a16="http://schemas.microsoft.com/office/drawing/2014/main" xmlns="" id="{227A7C1C-5634-4DBA-A99E-983B7174271C}"/>
              </a:ext>
            </a:extLst>
          </p:cNvPr>
          <p:cNvSpPr txBox="1"/>
          <p:nvPr/>
        </p:nvSpPr>
        <p:spPr>
          <a:xfrm>
            <a:off x="7254240" y="6431586"/>
            <a:ext cx="43433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b="1" dirty="0" smtClean="0">
                <a:solidFill>
                  <a:srgbClr val="26415E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جامعة التكوين المتواصل الوادي  .ليسانس حقوق س1 </a:t>
            </a:r>
            <a:endParaRPr lang="ar-SY" b="1" dirty="0">
              <a:solidFill>
                <a:srgbClr val="26415E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sp>
        <p:nvSpPr>
          <p:cNvPr id="11" name="مستطيل 14">
            <a:extLst>
              <a:ext uri="{FF2B5EF4-FFF2-40B4-BE49-F238E27FC236}">
                <a16:creationId xmlns:a16="http://schemas.microsoft.com/office/drawing/2014/main" xmlns="" id="{DA6F42DA-6320-4ACD-ACDE-C7A9664EC2C7}"/>
              </a:ext>
            </a:extLst>
          </p:cNvPr>
          <p:cNvSpPr/>
          <p:nvPr/>
        </p:nvSpPr>
        <p:spPr>
          <a:xfrm>
            <a:off x="241590" y="6416198"/>
            <a:ext cx="50488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22-10-2024                                     </a:t>
            </a:r>
            <a:r>
              <a:rPr lang="ar-DZ" sz="1600" b="1" dirty="0" err="1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د.فؤاد</a:t>
            </a:r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 العربي قدوري</a:t>
            </a:r>
            <a:endParaRPr lang="en-CA" sz="1600" b="1" dirty="0">
              <a:solidFill>
                <a:srgbClr val="27425D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pic>
        <p:nvPicPr>
          <p:cNvPr id="3074" name="Picture 2" descr="C:\Users\h soft\Desktop\لوقو جامعة التكوين المتواص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60" y="6304405"/>
            <a:ext cx="914400" cy="55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 soft\Desktop\مقياس المنهجية لطبة سنة1حقوق\تنزيل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195" y="61949"/>
            <a:ext cx="1706013" cy="1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خطط انسيابي: محطة طرفية 3"/>
          <p:cNvSpPr/>
          <p:nvPr/>
        </p:nvSpPr>
        <p:spPr>
          <a:xfrm>
            <a:off x="3747752" y="108455"/>
            <a:ext cx="4700789" cy="631064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قانون حرم حب</a:t>
            </a:r>
          </a:p>
        </p:txBody>
      </p:sp>
      <p:pic>
        <p:nvPicPr>
          <p:cNvPr id="1029" name="Picture 5" descr="C:\Users\h soft\Desktop\مقياس المنهجية لطبة سنة1حقوق\م3\كيف_انتهت_الحضارة_الفرعونية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6667" y="1749082"/>
            <a:ext cx="2266682" cy="234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ثلث متساوي الساقين 2"/>
          <p:cNvSpPr/>
          <p:nvPr/>
        </p:nvSpPr>
        <p:spPr>
          <a:xfrm>
            <a:off x="0" y="739519"/>
            <a:ext cx="12181207" cy="5442340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DZ" sz="20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أصدر الملك "حور محب" آخر ملوك الأسرة </a:t>
            </a:r>
            <a:r>
              <a:rPr lang="ar-DZ" sz="2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18  </a:t>
            </a:r>
            <a:r>
              <a:rPr lang="ar-DZ" sz="20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(1328 - 1298) </a:t>
            </a:r>
            <a:r>
              <a:rPr lang="ar-DZ" sz="2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ق.م مرسوماً </a:t>
            </a:r>
            <a:r>
              <a:rPr lang="ar-DZ" sz="20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تضمن </a:t>
            </a:r>
            <a:r>
              <a:rPr lang="ar-DZ" sz="2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: </a:t>
            </a:r>
          </a:p>
          <a:p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01- </a:t>
            </a:r>
            <a:r>
              <a:rPr lang="ar-DZ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الكهنة الأرباب الذين لقبهم (وعبو) </a:t>
            </a:r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لهم </a:t>
            </a:r>
            <a:r>
              <a:rPr lang="ar-DZ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الحرية في عقد </a:t>
            </a:r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محاكمات .</a:t>
            </a:r>
          </a:p>
          <a:p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2</a:t>
            </a:r>
            <a:r>
              <a:rPr lang="ar-DZ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-</a:t>
            </a:r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يزودون بالتعليمات الشفاهية والقوانين </a:t>
            </a:r>
            <a:endParaRPr lang="ar-DZ" sz="24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3</a:t>
            </a:r>
            <a:r>
              <a:rPr lang="ar-DZ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. تحذيرهم من </a:t>
            </a:r>
            <a:r>
              <a:rPr lang="ar-DZ" sz="2400" b="1" dirty="0" err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التشبهات</a:t>
            </a:r>
            <a:r>
              <a:rPr lang="ar-DZ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وعدم قبولهم المكافآت </a:t>
            </a:r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والهدايا</a:t>
            </a:r>
          </a:p>
          <a:p>
            <a:r>
              <a:rPr lang="ar-DZ" sz="2400" b="1" u="sng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r>
              <a:rPr lang="ar-DZ" sz="2400" b="1" u="sng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4 تحذير قضاة المحاكم </a:t>
            </a:r>
            <a:r>
              <a:rPr lang="ar-DZ" sz="2400" b="1" u="sng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بالحكم  بالعدل. شدد السرقة رد المسروق او3اضعاف اخف من حمورابي عقوبة القتل</a:t>
            </a:r>
            <a:endParaRPr lang="ar-DZ" sz="2400" b="1" u="sng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8524191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 </a:t>
            </a:r>
            <a:endParaRPr lang="ar-SA" dirty="0"/>
          </a:p>
        </p:txBody>
      </p:sp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5A6FAE3C-AFAF-4623-99C9-4542111255F5}"/>
              </a:ext>
            </a:extLst>
          </p:cNvPr>
          <p:cNvCxnSpPr>
            <a:cxnSpLocks/>
          </p:cNvCxnSpPr>
          <p:nvPr/>
        </p:nvCxnSpPr>
        <p:spPr>
          <a:xfrm flipH="1">
            <a:off x="-1" y="6304405"/>
            <a:ext cx="12192001" cy="0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1">
            <a:extLst>
              <a:ext uri="{FF2B5EF4-FFF2-40B4-BE49-F238E27FC236}">
                <a16:creationId xmlns:a16="http://schemas.microsoft.com/office/drawing/2014/main" xmlns="" id="{227A7C1C-5634-4DBA-A99E-983B7174271C}"/>
              </a:ext>
            </a:extLst>
          </p:cNvPr>
          <p:cNvSpPr txBox="1"/>
          <p:nvPr/>
        </p:nvSpPr>
        <p:spPr>
          <a:xfrm>
            <a:off x="7254240" y="6431586"/>
            <a:ext cx="43433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b="1" dirty="0" smtClean="0">
                <a:solidFill>
                  <a:srgbClr val="26415E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جامعة التكوين المتواصل الوادي  .ليسانس حقوق س1 </a:t>
            </a:r>
            <a:endParaRPr lang="ar-SY" b="1" dirty="0">
              <a:solidFill>
                <a:srgbClr val="26415E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sp>
        <p:nvSpPr>
          <p:cNvPr id="11" name="مستطيل 14">
            <a:extLst>
              <a:ext uri="{FF2B5EF4-FFF2-40B4-BE49-F238E27FC236}">
                <a16:creationId xmlns:a16="http://schemas.microsoft.com/office/drawing/2014/main" xmlns="" id="{DA6F42DA-6320-4ACD-ACDE-C7A9664EC2C7}"/>
              </a:ext>
            </a:extLst>
          </p:cNvPr>
          <p:cNvSpPr/>
          <p:nvPr/>
        </p:nvSpPr>
        <p:spPr>
          <a:xfrm>
            <a:off x="241590" y="6416198"/>
            <a:ext cx="50488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22-10-2024                                     </a:t>
            </a:r>
            <a:r>
              <a:rPr lang="ar-DZ" sz="1600" b="1" dirty="0" err="1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د.فؤاد</a:t>
            </a:r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 العربي قدوري</a:t>
            </a:r>
            <a:endParaRPr lang="en-CA" sz="1600" b="1" dirty="0">
              <a:solidFill>
                <a:srgbClr val="27425D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pic>
        <p:nvPicPr>
          <p:cNvPr id="3074" name="Picture 2" descr="C:\Users\h soft\Desktop\لوقو جامعة التكوين المتواص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60" y="6304405"/>
            <a:ext cx="914400" cy="55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 soft\Desktop\مقياس المنهجية لطبة سنة1حقوق\تنزيل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195" y="61949"/>
            <a:ext cx="1706013" cy="1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خطط انسيابي: محطة طرفية 3"/>
          <p:cNvSpPr/>
          <p:nvPr/>
        </p:nvSpPr>
        <p:spPr>
          <a:xfrm>
            <a:off x="3747752" y="108455"/>
            <a:ext cx="4700789" cy="631064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قانون </a:t>
            </a:r>
            <a:r>
              <a:rPr lang="ar-DZ" sz="3600" dirty="0" err="1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بوخريوس</a:t>
            </a:r>
            <a:endParaRPr lang="ar-DZ" sz="3600" dirty="0" smtClean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029" name="Picture 5" descr="C:\Users\h soft\Desktop\مقياس المنهجية لطبة سنة1حقوق\م3\كيف_انتهت_الحضارة_الفرعونية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6667" y="1749082"/>
            <a:ext cx="2266682" cy="234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ثلث متساوي الساقين 2"/>
          <p:cNvSpPr/>
          <p:nvPr/>
        </p:nvSpPr>
        <p:spPr>
          <a:xfrm>
            <a:off x="0" y="739519"/>
            <a:ext cx="12181207" cy="5442340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DZ" sz="36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جمع من القوانين القديمة خاصة حمورابي وامتاز بالطابع المدني خاصة الزواج حيث منح المساواة بين الرجل والمرأة في الزواج.</a:t>
            </a:r>
          </a:p>
          <a:p>
            <a:r>
              <a:rPr lang="ar-DZ" sz="36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الغاء الاسترقاق بسبب المعتقد الديني.</a:t>
            </a:r>
            <a:r>
              <a:rPr lang="ar-DZ" sz="3600" b="1" u="sng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endParaRPr lang="ar-DZ" sz="3600" b="1" u="sng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627917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 </a:t>
            </a:r>
            <a:endParaRPr lang="ar-SA" dirty="0"/>
          </a:p>
        </p:txBody>
      </p:sp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5A6FAE3C-AFAF-4623-99C9-4542111255F5}"/>
              </a:ext>
            </a:extLst>
          </p:cNvPr>
          <p:cNvCxnSpPr>
            <a:cxnSpLocks/>
          </p:cNvCxnSpPr>
          <p:nvPr/>
        </p:nvCxnSpPr>
        <p:spPr>
          <a:xfrm flipH="1">
            <a:off x="-1" y="6304405"/>
            <a:ext cx="12192001" cy="0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1">
            <a:extLst>
              <a:ext uri="{FF2B5EF4-FFF2-40B4-BE49-F238E27FC236}">
                <a16:creationId xmlns:a16="http://schemas.microsoft.com/office/drawing/2014/main" xmlns="" id="{227A7C1C-5634-4DBA-A99E-983B7174271C}"/>
              </a:ext>
            </a:extLst>
          </p:cNvPr>
          <p:cNvSpPr txBox="1"/>
          <p:nvPr/>
        </p:nvSpPr>
        <p:spPr>
          <a:xfrm>
            <a:off x="7254240" y="6431586"/>
            <a:ext cx="43433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b="1" dirty="0" smtClean="0">
                <a:solidFill>
                  <a:srgbClr val="26415E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جامعة التكوين المتواصل الوادي  .ليسانس حقوق س1 </a:t>
            </a:r>
            <a:endParaRPr lang="ar-SY" b="1" dirty="0">
              <a:solidFill>
                <a:srgbClr val="26415E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sp>
        <p:nvSpPr>
          <p:cNvPr id="11" name="مستطيل 14">
            <a:extLst>
              <a:ext uri="{FF2B5EF4-FFF2-40B4-BE49-F238E27FC236}">
                <a16:creationId xmlns:a16="http://schemas.microsoft.com/office/drawing/2014/main" xmlns="" id="{DA6F42DA-6320-4ACD-ACDE-C7A9664EC2C7}"/>
              </a:ext>
            </a:extLst>
          </p:cNvPr>
          <p:cNvSpPr/>
          <p:nvPr/>
        </p:nvSpPr>
        <p:spPr>
          <a:xfrm>
            <a:off x="241590" y="6416198"/>
            <a:ext cx="50488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22-10-2024                                     </a:t>
            </a:r>
            <a:r>
              <a:rPr lang="ar-DZ" sz="1600" b="1" dirty="0" err="1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د.فؤاد</a:t>
            </a:r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 العربي قدوري</a:t>
            </a:r>
            <a:endParaRPr lang="en-CA" sz="1600" b="1" dirty="0">
              <a:solidFill>
                <a:srgbClr val="27425D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pic>
        <p:nvPicPr>
          <p:cNvPr id="3074" name="Picture 2" descr="C:\Users\h soft\Desktop\لوقو جامعة التكوين المتواص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60" y="6304405"/>
            <a:ext cx="914400" cy="55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 soft\Desktop\مقياس المنهجية لطبة سنة1حقوق\تنزيل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195" y="61949"/>
            <a:ext cx="1706013" cy="1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خطط انسيابي: محطة طرفية 3"/>
          <p:cNvSpPr/>
          <p:nvPr/>
        </p:nvSpPr>
        <p:spPr>
          <a:xfrm>
            <a:off x="3747752" y="108455"/>
            <a:ext cx="4700789" cy="631064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قانون أمازيس</a:t>
            </a:r>
          </a:p>
        </p:txBody>
      </p:sp>
      <p:pic>
        <p:nvPicPr>
          <p:cNvPr id="1029" name="Picture 5" descr="C:\Users\h soft\Desktop\مقياس المنهجية لطبة سنة1حقوق\م3\كيف_انتهت_الحضارة_الفرعونية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6667" y="1749082"/>
            <a:ext cx="2266682" cy="234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ثلث متساوي الساقين 2"/>
          <p:cNvSpPr/>
          <p:nvPr/>
        </p:nvSpPr>
        <p:spPr>
          <a:xfrm>
            <a:off x="0" y="739519"/>
            <a:ext cx="12181207" cy="5442340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DZ" sz="36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عين ملكاً سنة 567 </a:t>
            </a:r>
            <a:r>
              <a:rPr lang="ar-DZ" sz="36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ق.م، </a:t>
            </a:r>
            <a:r>
              <a:rPr lang="ar-DZ" sz="36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حيث اعترف </a:t>
            </a:r>
            <a:r>
              <a:rPr lang="ar-DZ" sz="36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ب</a:t>
            </a:r>
            <a:r>
              <a:rPr lang="ar-DZ" sz="3600" b="1" u="sng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طائفة اللصوص </a:t>
            </a:r>
            <a:r>
              <a:rPr lang="ar-DZ" sz="36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وجعل لها قانونا ينظمها فيأخذ </a:t>
            </a:r>
            <a:r>
              <a:rPr lang="ar-DZ" sz="3600" b="1" u="sng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المسروق</a:t>
            </a:r>
            <a:r>
              <a:rPr lang="ar-DZ" sz="36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 ماله ويدفع ربع قيمته بعد 3 التعرف على الشيء المسروق .</a:t>
            </a:r>
            <a:r>
              <a:rPr lang="ar-DZ" sz="3600" b="1" u="sng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endParaRPr lang="ar-DZ" sz="3600" b="1" u="sng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088778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 </a:t>
            </a:r>
            <a:endParaRPr lang="ar-SA" dirty="0"/>
          </a:p>
        </p:txBody>
      </p:sp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5A6FAE3C-AFAF-4623-99C9-4542111255F5}"/>
              </a:ext>
            </a:extLst>
          </p:cNvPr>
          <p:cNvCxnSpPr>
            <a:cxnSpLocks/>
          </p:cNvCxnSpPr>
          <p:nvPr/>
        </p:nvCxnSpPr>
        <p:spPr>
          <a:xfrm flipH="1">
            <a:off x="-1" y="6304405"/>
            <a:ext cx="12192001" cy="0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1">
            <a:extLst>
              <a:ext uri="{FF2B5EF4-FFF2-40B4-BE49-F238E27FC236}">
                <a16:creationId xmlns:a16="http://schemas.microsoft.com/office/drawing/2014/main" xmlns="" id="{227A7C1C-5634-4DBA-A99E-983B7174271C}"/>
              </a:ext>
            </a:extLst>
          </p:cNvPr>
          <p:cNvSpPr txBox="1"/>
          <p:nvPr/>
        </p:nvSpPr>
        <p:spPr>
          <a:xfrm>
            <a:off x="7254240" y="6431586"/>
            <a:ext cx="43433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b="1" dirty="0" smtClean="0">
                <a:solidFill>
                  <a:srgbClr val="26415E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جامعة التكوين المتواصل الوادي  .ليسانس حقوق س1 </a:t>
            </a:r>
            <a:endParaRPr lang="ar-SY" b="1" dirty="0">
              <a:solidFill>
                <a:srgbClr val="26415E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sp>
        <p:nvSpPr>
          <p:cNvPr id="11" name="مستطيل 14">
            <a:extLst>
              <a:ext uri="{FF2B5EF4-FFF2-40B4-BE49-F238E27FC236}">
                <a16:creationId xmlns:a16="http://schemas.microsoft.com/office/drawing/2014/main" xmlns="" id="{DA6F42DA-6320-4ACD-ACDE-C7A9664EC2C7}"/>
              </a:ext>
            </a:extLst>
          </p:cNvPr>
          <p:cNvSpPr/>
          <p:nvPr/>
        </p:nvSpPr>
        <p:spPr>
          <a:xfrm>
            <a:off x="241590" y="6416198"/>
            <a:ext cx="50488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22-10-2024                                     </a:t>
            </a:r>
            <a:r>
              <a:rPr lang="ar-DZ" sz="1600" b="1" dirty="0" err="1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د.فؤاد</a:t>
            </a:r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 العربي قدوري</a:t>
            </a:r>
            <a:endParaRPr lang="en-CA" sz="1600" b="1" dirty="0">
              <a:solidFill>
                <a:srgbClr val="27425D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pic>
        <p:nvPicPr>
          <p:cNvPr id="3074" name="Picture 2" descr="C:\Users\h soft\Desktop\لوقو جامعة التكوين المتواص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60" y="6304405"/>
            <a:ext cx="914400" cy="55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 soft\Desktop\مقياس المنهجية لطبة سنة1حقوق\تنزيل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195" y="61949"/>
            <a:ext cx="1706013" cy="1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خطط انسيابي: محطة طرفية 3"/>
          <p:cNvSpPr/>
          <p:nvPr/>
        </p:nvSpPr>
        <p:spPr>
          <a:xfrm>
            <a:off x="3747752" y="108455"/>
            <a:ext cx="4700789" cy="631064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التعليمات الملكية:</a:t>
            </a:r>
          </a:p>
        </p:txBody>
      </p:sp>
      <p:pic>
        <p:nvPicPr>
          <p:cNvPr id="1029" name="Picture 5" descr="C:\Users\h soft\Desktop\مقياس المنهجية لطبة سنة1حقوق\م3\كيف_انتهت_الحضارة_الفرعونية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6667" y="1749082"/>
            <a:ext cx="2266682" cy="234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ثلث متساوي الساقين 2"/>
          <p:cNvSpPr/>
          <p:nvPr/>
        </p:nvSpPr>
        <p:spPr>
          <a:xfrm>
            <a:off x="0" y="739519"/>
            <a:ext cx="12181207" cy="5442340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DZ" sz="36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ويقصد بها التعليمات التي يرسلها الملك الى موظفيه من اجل ارساء العدالة.</a:t>
            </a:r>
            <a:endParaRPr lang="ar-DZ" sz="3600" b="1" u="sng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3234475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 </a:t>
            </a:r>
            <a:endParaRPr lang="ar-SA" dirty="0"/>
          </a:p>
        </p:txBody>
      </p:sp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5A6FAE3C-AFAF-4623-99C9-4542111255F5}"/>
              </a:ext>
            </a:extLst>
          </p:cNvPr>
          <p:cNvCxnSpPr>
            <a:cxnSpLocks/>
          </p:cNvCxnSpPr>
          <p:nvPr/>
        </p:nvCxnSpPr>
        <p:spPr>
          <a:xfrm flipH="1">
            <a:off x="-1" y="6304405"/>
            <a:ext cx="12192001" cy="0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1">
            <a:extLst>
              <a:ext uri="{FF2B5EF4-FFF2-40B4-BE49-F238E27FC236}">
                <a16:creationId xmlns:a16="http://schemas.microsoft.com/office/drawing/2014/main" xmlns="" id="{227A7C1C-5634-4DBA-A99E-983B7174271C}"/>
              </a:ext>
            </a:extLst>
          </p:cNvPr>
          <p:cNvSpPr txBox="1"/>
          <p:nvPr/>
        </p:nvSpPr>
        <p:spPr>
          <a:xfrm>
            <a:off x="7254240" y="6431586"/>
            <a:ext cx="43433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b="1" dirty="0" smtClean="0">
                <a:solidFill>
                  <a:srgbClr val="26415E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جامعة التكوين المتواصل الوادي  .ليسانس حقوق س1 </a:t>
            </a:r>
            <a:endParaRPr lang="ar-SY" b="1" dirty="0">
              <a:solidFill>
                <a:srgbClr val="26415E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sp>
        <p:nvSpPr>
          <p:cNvPr id="11" name="مستطيل 14">
            <a:extLst>
              <a:ext uri="{FF2B5EF4-FFF2-40B4-BE49-F238E27FC236}">
                <a16:creationId xmlns:a16="http://schemas.microsoft.com/office/drawing/2014/main" xmlns="" id="{DA6F42DA-6320-4ACD-ACDE-C7A9664EC2C7}"/>
              </a:ext>
            </a:extLst>
          </p:cNvPr>
          <p:cNvSpPr/>
          <p:nvPr/>
        </p:nvSpPr>
        <p:spPr>
          <a:xfrm>
            <a:off x="241590" y="6416198"/>
            <a:ext cx="50488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22-10-2024                                     </a:t>
            </a:r>
            <a:r>
              <a:rPr lang="ar-DZ" sz="1600" b="1" dirty="0" err="1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د.فؤاد</a:t>
            </a:r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 العربي قدوري</a:t>
            </a:r>
            <a:endParaRPr lang="en-CA" sz="1600" b="1" dirty="0">
              <a:solidFill>
                <a:srgbClr val="27425D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pic>
        <p:nvPicPr>
          <p:cNvPr id="3074" name="Picture 2" descr="C:\Users\h soft\Desktop\لوقو جامعة التكوين المتواص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60" y="6304405"/>
            <a:ext cx="914400" cy="55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 soft\Desktop\مقياس المنهجية لطبة سنة1حقوق\تنزيل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195" y="61949"/>
            <a:ext cx="1706013" cy="1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خطط انسيابي: محطة طرفية 3"/>
          <p:cNvSpPr/>
          <p:nvPr/>
        </p:nvSpPr>
        <p:spPr>
          <a:xfrm>
            <a:off x="3747752" y="108455"/>
            <a:ext cx="4700789" cy="631064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النظم القانونية:</a:t>
            </a:r>
          </a:p>
        </p:txBody>
      </p:sp>
      <p:pic>
        <p:nvPicPr>
          <p:cNvPr id="1029" name="Picture 5" descr="C:\Users\h soft\Desktop\مقياس المنهجية لطبة سنة1حقوق\م3\كيف_انتهت_الحضارة_الفرعونية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6667" y="1749082"/>
            <a:ext cx="2266682" cy="234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ثلث متساوي الساقين 2"/>
          <p:cNvSpPr/>
          <p:nvPr/>
        </p:nvSpPr>
        <p:spPr>
          <a:xfrm>
            <a:off x="0" y="739519"/>
            <a:ext cx="12181207" cy="5442340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marL="742950" indent="-742950">
              <a:buFont typeface="+mj-lt"/>
              <a:buAutoNum type="arabicPeriod"/>
            </a:pPr>
            <a:r>
              <a:rPr lang="ar-DZ" sz="54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نظام الحكم.</a:t>
            </a:r>
          </a:p>
          <a:p>
            <a:pPr marL="742950" indent="-742950">
              <a:buFont typeface="+mj-lt"/>
              <a:buAutoNum type="arabicPeriod"/>
            </a:pPr>
            <a:r>
              <a:rPr lang="ar-DZ" sz="54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النظام الاجتماعي.</a:t>
            </a:r>
          </a:p>
          <a:p>
            <a:pPr marL="742950" indent="-742950">
              <a:buFont typeface="+mj-lt"/>
              <a:buAutoNum type="arabicPeriod"/>
            </a:pPr>
            <a:r>
              <a:rPr lang="ar-DZ" sz="54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نظام الاسرة.</a:t>
            </a:r>
            <a:endParaRPr lang="ar-DZ" sz="54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017342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 </a:t>
            </a:r>
            <a:endParaRPr lang="ar-SA" dirty="0"/>
          </a:p>
        </p:txBody>
      </p:sp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5A6FAE3C-AFAF-4623-99C9-4542111255F5}"/>
              </a:ext>
            </a:extLst>
          </p:cNvPr>
          <p:cNvCxnSpPr>
            <a:cxnSpLocks/>
          </p:cNvCxnSpPr>
          <p:nvPr/>
        </p:nvCxnSpPr>
        <p:spPr>
          <a:xfrm flipH="1">
            <a:off x="-1" y="6304405"/>
            <a:ext cx="12192001" cy="0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1">
            <a:extLst>
              <a:ext uri="{FF2B5EF4-FFF2-40B4-BE49-F238E27FC236}">
                <a16:creationId xmlns:a16="http://schemas.microsoft.com/office/drawing/2014/main" xmlns="" id="{227A7C1C-5634-4DBA-A99E-983B7174271C}"/>
              </a:ext>
            </a:extLst>
          </p:cNvPr>
          <p:cNvSpPr txBox="1"/>
          <p:nvPr/>
        </p:nvSpPr>
        <p:spPr>
          <a:xfrm>
            <a:off x="7254240" y="6431586"/>
            <a:ext cx="43433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b="1" dirty="0" smtClean="0">
                <a:solidFill>
                  <a:srgbClr val="26415E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جامعة التكوين المتواصل الوادي  .ليسانس حقوق س1 </a:t>
            </a:r>
            <a:endParaRPr lang="ar-SY" b="1" dirty="0">
              <a:solidFill>
                <a:srgbClr val="26415E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sp>
        <p:nvSpPr>
          <p:cNvPr id="11" name="مستطيل 14">
            <a:extLst>
              <a:ext uri="{FF2B5EF4-FFF2-40B4-BE49-F238E27FC236}">
                <a16:creationId xmlns:a16="http://schemas.microsoft.com/office/drawing/2014/main" xmlns="" id="{DA6F42DA-6320-4ACD-ACDE-C7A9664EC2C7}"/>
              </a:ext>
            </a:extLst>
          </p:cNvPr>
          <p:cNvSpPr/>
          <p:nvPr/>
        </p:nvSpPr>
        <p:spPr>
          <a:xfrm>
            <a:off x="241590" y="6416198"/>
            <a:ext cx="50488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22-10-2024                                     </a:t>
            </a:r>
            <a:r>
              <a:rPr lang="ar-DZ" sz="1600" b="1" dirty="0" err="1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د.فؤاد</a:t>
            </a:r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 العربي قدوري</a:t>
            </a:r>
            <a:endParaRPr lang="en-CA" sz="1600" b="1" dirty="0">
              <a:solidFill>
                <a:srgbClr val="27425D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pic>
        <p:nvPicPr>
          <p:cNvPr id="3074" name="Picture 2" descr="C:\Users\h soft\Desktop\لوقو جامعة التكوين المتواص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60" y="6304405"/>
            <a:ext cx="914400" cy="55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 soft\Desktop\مقياس المنهجية لطبة سنة1حقوق\تنزيل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195" y="61949"/>
            <a:ext cx="1706013" cy="1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خطط انسيابي: محطة طرفية 3"/>
          <p:cNvSpPr/>
          <p:nvPr/>
        </p:nvSpPr>
        <p:spPr>
          <a:xfrm>
            <a:off x="3747752" y="108455"/>
            <a:ext cx="4700789" cy="631064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01- نظام الحكم:</a:t>
            </a:r>
          </a:p>
        </p:txBody>
      </p:sp>
      <p:pic>
        <p:nvPicPr>
          <p:cNvPr id="1029" name="Picture 5" descr="C:\Users\h soft\Desktop\مقياس المنهجية لطبة سنة1حقوق\م3\كيف_انتهت_الحضارة_الفرعونية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6667" y="1749082"/>
            <a:ext cx="2266682" cy="234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ثلث متساوي الساقين 2"/>
          <p:cNvSpPr/>
          <p:nvPr/>
        </p:nvSpPr>
        <p:spPr>
          <a:xfrm>
            <a:off x="0" y="739519"/>
            <a:ext cx="12181207" cy="5442340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DZ" sz="5400" b="1" dirty="0" smtClean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r>
              <a:rPr lang="ar-DZ" sz="28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كان فرعون صاحب السلطة التشريعية والتنفيذية والقضائية باعتباره إلاها يعبد </a:t>
            </a:r>
            <a:r>
              <a:rPr lang="ar-DZ" sz="28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والمالك الوحيد </a:t>
            </a:r>
            <a:r>
              <a:rPr lang="ar-DZ" sz="28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للأرض</a:t>
            </a:r>
            <a:r>
              <a:rPr lang="ar-DZ" sz="28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r>
              <a:rPr lang="ar-DZ" sz="28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وحدد </a:t>
            </a:r>
            <a:r>
              <a:rPr lang="ar-DZ" sz="28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عدد كبير من الكهنة يشرفون على الشعائر الدينية </a:t>
            </a:r>
            <a:r>
              <a:rPr lang="ar-DZ" sz="28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. وتعبيد </a:t>
            </a:r>
            <a:r>
              <a:rPr lang="ar-DZ" sz="28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الناس له ونشر تعاليمه وأحكامه، </a:t>
            </a:r>
            <a:r>
              <a:rPr lang="ar-DZ" sz="28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وكان لهم امتيازات كبيرة.</a:t>
            </a:r>
          </a:p>
        </p:txBody>
      </p:sp>
      <p:sp>
        <p:nvSpPr>
          <p:cNvPr id="5" name="دائرة مجوفة 4"/>
          <p:cNvSpPr/>
          <p:nvPr/>
        </p:nvSpPr>
        <p:spPr>
          <a:xfrm>
            <a:off x="35527" y="1530138"/>
            <a:ext cx="3622072" cy="1071391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800" b="1" u="sng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أ- السلطة السياسية:</a:t>
            </a:r>
            <a:endParaRPr lang="ar-SA" sz="2800" b="1" u="sng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132931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>
            <a:extLst>
              <a:ext uri="{FF2B5EF4-FFF2-40B4-BE49-F238E27FC236}">
                <a16:creationId xmlns:a16="http://schemas.microsoft.com/office/drawing/2014/main" xmlns="" id="{E6B6689D-D419-4AB6-998C-CB0064056EE9}"/>
              </a:ext>
            </a:extLst>
          </p:cNvPr>
          <p:cNvSpPr/>
          <p:nvPr/>
        </p:nvSpPr>
        <p:spPr>
          <a:xfrm>
            <a:off x="0" y="2221723"/>
            <a:ext cx="12192000" cy="2780522"/>
          </a:xfrm>
          <a:prstGeom prst="rect">
            <a:avLst/>
          </a:prstGeom>
          <a:solidFill>
            <a:srgbClr val="26415E"/>
          </a:solidFill>
          <a:ln>
            <a:solidFill>
              <a:srgbClr val="2641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xmlns="" id="{A1711452-7ED8-4E4D-9282-B6D060A0B821}"/>
              </a:ext>
            </a:extLst>
          </p:cNvPr>
          <p:cNvSpPr/>
          <p:nvPr/>
        </p:nvSpPr>
        <p:spPr>
          <a:xfrm>
            <a:off x="8313576" y="703205"/>
            <a:ext cx="3878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b="1" cap="all" dirty="0" smtClean="0"/>
              <a:t>جامعة التكوين المتواصل الوادي</a:t>
            </a:r>
            <a:endParaRPr lang="en-MY" cap="all" dirty="0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xmlns="" id="{E3C3FC93-5DC7-4998-BA2C-2CBB071805F5}"/>
              </a:ext>
            </a:extLst>
          </p:cNvPr>
          <p:cNvSpPr/>
          <p:nvPr/>
        </p:nvSpPr>
        <p:spPr>
          <a:xfrm>
            <a:off x="494521" y="380040"/>
            <a:ext cx="2827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dirty="0" smtClean="0"/>
              <a:t>08 اكتوبر 2024</a:t>
            </a:r>
            <a:endParaRPr lang="en-CA" dirty="0"/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xmlns="" id="{078D9352-4722-4C49-A2A4-3DC5D07E0677}"/>
              </a:ext>
            </a:extLst>
          </p:cNvPr>
          <p:cNvSpPr txBox="1"/>
          <p:nvPr/>
        </p:nvSpPr>
        <p:spPr>
          <a:xfrm>
            <a:off x="2085862" y="5275590"/>
            <a:ext cx="51085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ar-IQ" sz="3200" b="1" dirty="0" smtClean="0">
                <a:latin typeface="Sakkal Majalla" pitchFamily="2" charset="-78"/>
                <a:cs typeface="Sakkal Majalla" pitchFamily="2" charset="-78"/>
              </a:rPr>
              <a:t>فؤاد </a:t>
            </a: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العربي </a:t>
            </a:r>
            <a:r>
              <a:rPr lang="ar-IQ" sz="3200" b="1" dirty="0" smtClean="0">
                <a:latin typeface="Sakkal Majalla" pitchFamily="2" charset="-78"/>
                <a:cs typeface="Sakkal Majalla" pitchFamily="2" charset="-78"/>
              </a:rPr>
              <a:t>قدوري </a:t>
            </a:r>
            <a:endParaRPr lang="ar-DZ" sz="3200" b="1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دكتور في القانون الخاص</a:t>
            </a:r>
            <a:endParaRPr lang="ar-IQ" sz="3200" b="1" dirty="0">
              <a:latin typeface="Sakkal Majalla" pitchFamily="2" charset="-78"/>
              <a:cs typeface="Sakkal Majalla" pitchFamily="2" charset="-78"/>
            </a:endParaRPr>
          </a:p>
          <a:p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    </a:t>
            </a:r>
            <a:endParaRPr lang="en-CA" sz="32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xmlns="" id="{34991B89-B217-4788-878D-692D7AE784D2}"/>
              </a:ext>
            </a:extLst>
          </p:cNvPr>
          <p:cNvSpPr txBox="1"/>
          <p:nvPr/>
        </p:nvSpPr>
        <p:spPr>
          <a:xfrm>
            <a:off x="133348" y="2457822"/>
            <a:ext cx="1161233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13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تاريخ النظم</a:t>
            </a:r>
          </a:p>
        </p:txBody>
      </p:sp>
      <p:cxnSp>
        <p:nvCxnSpPr>
          <p:cNvPr id="13" name="رابط مستقيم 12">
            <a:extLst>
              <a:ext uri="{FF2B5EF4-FFF2-40B4-BE49-F238E27FC236}">
                <a16:creationId xmlns:a16="http://schemas.microsoft.com/office/drawing/2014/main" xmlns="" id="{06C941D3-F610-4E80-9793-418E878B692D}"/>
              </a:ext>
            </a:extLst>
          </p:cNvPr>
          <p:cNvCxnSpPr/>
          <p:nvPr/>
        </p:nvCxnSpPr>
        <p:spPr>
          <a:xfrm flipH="1">
            <a:off x="8797213" y="1222317"/>
            <a:ext cx="2948474" cy="0"/>
          </a:xfrm>
          <a:prstGeom prst="line">
            <a:avLst/>
          </a:prstGeom>
          <a:ln w="19050">
            <a:solidFill>
              <a:srgbClr val="2641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رابط مستقيم 20">
            <a:extLst>
              <a:ext uri="{FF2B5EF4-FFF2-40B4-BE49-F238E27FC236}">
                <a16:creationId xmlns:a16="http://schemas.microsoft.com/office/drawing/2014/main" xmlns="" id="{609F185C-377A-4D24-8D0C-D59869A5B25B}"/>
              </a:ext>
            </a:extLst>
          </p:cNvPr>
          <p:cNvCxnSpPr/>
          <p:nvPr/>
        </p:nvCxnSpPr>
        <p:spPr>
          <a:xfrm flipH="1">
            <a:off x="477427" y="1222317"/>
            <a:ext cx="2948474" cy="0"/>
          </a:xfrm>
          <a:prstGeom prst="line">
            <a:avLst/>
          </a:prstGeom>
          <a:ln w="19050">
            <a:solidFill>
              <a:srgbClr val="2641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50824" y="196244"/>
            <a:ext cx="2243542" cy="148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107156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8112034" y="365125"/>
            <a:ext cx="3801292" cy="1325563"/>
          </a:xfrm>
        </p:spPr>
        <p:txBody>
          <a:bodyPr/>
          <a:lstStyle/>
          <a:p>
            <a:endParaRPr lang="ar-SA" dirty="0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70"/>
            <a:ext cx="12192000" cy="668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2562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 </a:t>
            </a:r>
            <a:endParaRPr lang="ar-SA" dirty="0"/>
          </a:p>
        </p:txBody>
      </p:sp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5A6FAE3C-AFAF-4623-99C9-4542111255F5}"/>
              </a:ext>
            </a:extLst>
          </p:cNvPr>
          <p:cNvCxnSpPr>
            <a:cxnSpLocks/>
          </p:cNvCxnSpPr>
          <p:nvPr/>
        </p:nvCxnSpPr>
        <p:spPr>
          <a:xfrm flipH="1">
            <a:off x="-1" y="6304405"/>
            <a:ext cx="12192001" cy="0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1">
            <a:extLst>
              <a:ext uri="{FF2B5EF4-FFF2-40B4-BE49-F238E27FC236}">
                <a16:creationId xmlns:a16="http://schemas.microsoft.com/office/drawing/2014/main" xmlns="" id="{227A7C1C-5634-4DBA-A99E-983B7174271C}"/>
              </a:ext>
            </a:extLst>
          </p:cNvPr>
          <p:cNvSpPr txBox="1"/>
          <p:nvPr/>
        </p:nvSpPr>
        <p:spPr>
          <a:xfrm>
            <a:off x="7254240" y="6431586"/>
            <a:ext cx="43433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b="1" dirty="0" smtClean="0">
                <a:solidFill>
                  <a:srgbClr val="26415E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جامعة التكوين المتواصل الوادي  .ليسانس حقوق س1 </a:t>
            </a:r>
            <a:endParaRPr lang="ar-SY" b="1" dirty="0">
              <a:solidFill>
                <a:srgbClr val="26415E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sp>
        <p:nvSpPr>
          <p:cNvPr id="11" name="مستطيل 14">
            <a:extLst>
              <a:ext uri="{FF2B5EF4-FFF2-40B4-BE49-F238E27FC236}">
                <a16:creationId xmlns:a16="http://schemas.microsoft.com/office/drawing/2014/main" xmlns="" id="{DA6F42DA-6320-4ACD-ACDE-C7A9664EC2C7}"/>
              </a:ext>
            </a:extLst>
          </p:cNvPr>
          <p:cNvSpPr/>
          <p:nvPr/>
        </p:nvSpPr>
        <p:spPr>
          <a:xfrm>
            <a:off x="241590" y="6416198"/>
            <a:ext cx="50488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22-10-2024                                     </a:t>
            </a:r>
            <a:r>
              <a:rPr lang="ar-DZ" sz="1600" b="1" dirty="0" err="1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د.فؤاد</a:t>
            </a:r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 العربي قدوري</a:t>
            </a:r>
            <a:endParaRPr lang="en-CA" sz="1600" b="1" dirty="0">
              <a:solidFill>
                <a:srgbClr val="27425D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pic>
        <p:nvPicPr>
          <p:cNvPr id="3074" name="Picture 2" descr="C:\Users\h soft\Desktop\لوقو جامعة التكوين المتواص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60" y="6304405"/>
            <a:ext cx="914400" cy="55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 soft\Desktop\مقياس المنهجية لطبة سنة1حقوق\تنزيل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195" y="61949"/>
            <a:ext cx="1706013" cy="1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خطط انسيابي: محطة طرفية 3"/>
          <p:cNvSpPr/>
          <p:nvPr/>
        </p:nvSpPr>
        <p:spPr>
          <a:xfrm>
            <a:off x="3747752" y="108455"/>
            <a:ext cx="4700789" cy="631064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01- نظام الحكم:</a:t>
            </a:r>
          </a:p>
        </p:txBody>
      </p:sp>
      <p:pic>
        <p:nvPicPr>
          <p:cNvPr id="1029" name="Picture 5" descr="C:\Users\h soft\Desktop\مقياس المنهجية لطبة سنة1حقوق\م3\كيف_انتهت_الحضارة_الفرعونية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6667" y="1749082"/>
            <a:ext cx="2266682" cy="234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ثلث متساوي الساقين 2"/>
          <p:cNvSpPr/>
          <p:nvPr/>
        </p:nvSpPr>
        <p:spPr>
          <a:xfrm>
            <a:off x="0" y="739519"/>
            <a:ext cx="12181207" cy="5442340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DZ" sz="5400" b="1" dirty="0" smtClean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r>
              <a:rPr lang="ar-DZ" sz="22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أما الإدارة فقد كانت على نوعين </a:t>
            </a:r>
            <a:r>
              <a:rPr lang="ar-DZ" sz="22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مركزية </a:t>
            </a:r>
            <a:r>
              <a:rPr lang="ar-DZ" sz="22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ومحلية</a:t>
            </a:r>
          </a:p>
          <a:p>
            <a:r>
              <a:rPr lang="ar-DZ" sz="2200" b="1" dirty="0" err="1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أماا</a:t>
            </a:r>
            <a:r>
              <a:rPr lang="ar-DZ" sz="2200" b="1" dirty="0" err="1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الادارة</a:t>
            </a:r>
            <a:r>
              <a:rPr lang="ar-DZ" sz="22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المركزية: </a:t>
            </a:r>
            <a:r>
              <a:rPr lang="ar-DZ" sz="22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يتولى </a:t>
            </a:r>
            <a:r>
              <a:rPr lang="ar-DZ" sz="22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فرعون بنفسه الإشراف عليها فكانت تقرأ عليه التقارير يوميا و يستقبل الناس ويسمع الشكاوي والتظلمات ويتخذ الإجراءات </a:t>
            </a:r>
            <a:r>
              <a:rPr lang="ar-DZ" sz="2200" b="1" dirty="0" err="1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المناسبة.ويساعد</a:t>
            </a:r>
            <a:r>
              <a:rPr lang="ar-DZ" sz="22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 فرعون " وزير أول " و " مجلس العشرة </a:t>
            </a:r>
            <a:r>
              <a:rPr lang="ar-DZ" sz="22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"</a:t>
            </a:r>
          </a:p>
          <a:p>
            <a:r>
              <a:rPr lang="ar-DZ" sz="22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الإدارة </a:t>
            </a:r>
            <a:r>
              <a:rPr lang="ar-DZ" sz="22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المحلية :</a:t>
            </a:r>
            <a:r>
              <a:rPr lang="ar-DZ" sz="22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2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قسمت </a:t>
            </a:r>
            <a:r>
              <a:rPr lang="ar-DZ" sz="22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إلى </a:t>
            </a:r>
            <a:r>
              <a:rPr lang="ar-DZ" sz="22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مقاطعات، ويشرف عليها حكام يعينهم فرعون</a:t>
            </a:r>
          </a:p>
        </p:txBody>
      </p:sp>
      <p:sp>
        <p:nvSpPr>
          <p:cNvPr id="5" name="دائرة مجوفة 4"/>
          <p:cNvSpPr/>
          <p:nvPr/>
        </p:nvSpPr>
        <p:spPr>
          <a:xfrm>
            <a:off x="35527" y="1530138"/>
            <a:ext cx="3622072" cy="1071391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800" b="1" u="sng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ب</a:t>
            </a:r>
            <a:r>
              <a:rPr lang="ar-DZ" sz="2800" b="1" u="sng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السلطة الادارية:</a:t>
            </a:r>
            <a:endParaRPr lang="ar-SA" sz="2800" b="1" u="sng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4742329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 </a:t>
            </a:r>
            <a:endParaRPr lang="ar-SA" dirty="0"/>
          </a:p>
        </p:txBody>
      </p:sp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5A6FAE3C-AFAF-4623-99C9-4542111255F5}"/>
              </a:ext>
            </a:extLst>
          </p:cNvPr>
          <p:cNvCxnSpPr>
            <a:cxnSpLocks/>
          </p:cNvCxnSpPr>
          <p:nvPr/>
        </p:nvCxnSpPr>
        <p:spPr>
          <a:xfrm flipH="1">
            <a:off x="-1" y="6304405"/>
            <a:ext cx="12192001" cy="0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1">
            <a:extLst>
              <a:ext uri="{FF2B5EF4-FFF2-40B4-BE49-F238E27FC236}">
                <a16:creationId xmlns:a16="http://schemas.microsoft.com/office/drawing/2014/main" xmlns="" id="{227A7C1C-5634-4DBA-A99E-983B7174271C}"/>
              </a:ext>
            </a:extLst>
          </p:cNvPr>
          <p:cNvSpPr txBox="1"/>
          <p:nvPr/>
        </p:nvSpPr>
        <p:spPr>
          <a:xfrm>
            <a:off x="7254240" y="6431586"/>
            <a:ext cx="43433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b="1" dirty="0" smtClean="0">
                <a:solidFill>
                  <a:srgbClr val="26415E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جامعة التكوين المتواصل الوادي  .ليسانس حقوق س1 </a:t>
            </a:r>
            <a:endParaRPr lang="ar-SY" b="1" dirty="0">
              <a:solidFill>
                <a:srgbClr val="26415E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sp>
        <p:nvSpPr>
          <p:cNvPr id="11" name="مستطيل 14">
            <a:extLst>
              <a:ext uri="{FF2B5EF4-FFF2-40B4-BE49-F238E27FC236}">
                <a16:creationId xmlns:a16="http://schemas.microsoft.com/office/drawing/2014/main" xmlns="" id="{DA6F42DA-6320-4ACD-ACDE-C7A9664EC2C7}"/>
              </a:ext>
            </a:extLst>
          </p:cNvPr>
          <p:cNvSpPr/>
          <p:nvPr/>
        </p:nvSpPr>
        <p:spPr>
          <a:xfrm>
            <a:off x="241590" y="6416198"/>
            <a:ext cx="50488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22-10-2024                                     </a:t>
            </a:r>
            <a:r>
              <a:rPr lang="ar-DZ" sz="1600" b="1" dirty="0" err="1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د.فؤاد</a:t>
            </a:r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 العربي قدوري</a:t>
            </a:r>
            <a:endParaRPr lang="en-CA" sz="1600" b="1" dirty="0">
              <a:solidFill>
                <a:srgbClr val="27425D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pic>
        <p:nvPicPr>
          <p:cNvPr id="3074" name="Picture 2" descr="C:\Users\h soft\Desktop\لوقو جامعة التكوين المتواص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60" y="6304405"/>
            <a:ext cx="914400" cy="55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 soft\Desktop\مقياس المنهجية لطبة سنة1حقوق\تنزيل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195" y="61949"/>
            <a:ext cx="1706013" cy="1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خطط انسيابي: محطة طرفية 3"/>
          <p:cNvSpPr/>
          <p:nvPr/>
        </p:nvSpPr>
        <p:spPr>
          <a:xfrm>
            <a:off x="3747752" y="108455"/>
            <a:ext cx="4700789" cy="631064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01- نظام الحكم:</a:t>
            </a:r>
          </a:p>
        </p:txBody>
      </p:sp>
      <p:pic>
        <p:nvPicPr>
          <p:cNvPr id="1029" name="Picture 5" descr="C:\Users\h soft\Desktop\مقياس المنهجية لطبة سنة1حقوق\م3\كيف_انتهت_الحضارة_الفرعونية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6667" y="1749082"/>
            <a:ext cx="2266682" cy="234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ثلث متساوي الساقين 2"/>
          <p:cNvSpPr/>
          <p:nvPr/>
        </p:nvSpPr>
        <p:spPr>
          <a:xfrm>
            <a:off x="0" y="739519"/>
            <a:ext cx="12181207" cy="5442340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DZ" sz="25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القضاء </a:t>
            </a:r>
            <a:r>
              <a:rPr lang="ar-DZ" sz="25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العام:</a:t>
            </a:r>
            <a:r>
              <a:rPr lang="ar-DZ" sz="25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 فهو يتول الفصل في جميع المسائل الناشئة بين أفراد المجتمع وفيه </a:t>
            </a:r>
            <a:r>
              <a:rPr lang="ar-DZ" sz="25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درجتان من المحاكم</a:t>
            </a:r>
          </a:p>
          <a:p>
            <a:r>
              <a:rPr lang="ar-DZ" sz="25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5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محكمة الدرجة الأولى :</a:t>
            </a:r>
            <a:r>
              <a:rPr lang="ar-DZ" sz="25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 وهي محاكم المحافظات أو الأقاليم. </a:t>
            </a:r>
            <a:endParaRPr lang="ar-DZ" sz="2500" b="1" dirty="0" smtClean="0">
              <a:solidFill>
                <a:prstClr val="white"/>
              </a:solidFill>
              <a:latin typeface="Sakkal Majalla" pitchFamily="2" charset="-78"/>
              <a:cs typeface="Sakkal Majalla" pitchFamily="2" charset="-78"/>
            </a:endParaRPr>
          </a:p>
          <a:p>
            <a:r>
              <a:rPr lang="ar-DZ" sz="25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5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ومحكمة الدرجة الثانية :</a:t>
            </a:r>
            <a:r>
              <a:rPr lang="ar-DZ" sz="25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 على مستوى السلطة المركزية وهي محكمة الاستئناف </a:t>
            </a:r>
            <a:r>
              <a:rPr lang="ar-DZ" sz="2500" b="1" dirty="0" err="1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أوالمحكمة</a:t>
            </a:r>
            <a:r>
              <a:rPr lang="ar-DZ" sz="25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 العليا</a:t>
            </a:r>
            <a:r>
              <a:rPr lang="ar-DZ" sz="25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r>
              <a:rPr lang="ar-DZ" sz="25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5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القضاء الخاص :</a:t>
            </a:r>
            <a:r>
              <a:rPr lang="ar-DZ" sz="25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 وذلك إذا كان أحد الخصوم غير عادي، </a:t>
            </a:r>
            <a:r>
              <a:rPr lang="ar-DZ" sz="2500" b="1" dirty="0" err="1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كاللإدارة</a:t>
            </a:r>
            <a:r>
              <a:rPr lang="ar-DZ" sz="25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 فهو </a:t>
            </a:r>
            <a:r>
              <a:rPr lang="ar-DZ" sz="25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القضاء الإداري.</a:t>
            </a:r>
          </a:p>
        </p:txBody>
      </p:sp>
      <p:sp>
        <p:nvSpPr>
          <p:cNvPr id="5" name="دائرة مجوفة 4"/>
          <p:cNvSpPr/>
          <p:nvPr/>
        </p:nvSpPr>
        <p:spPr>
          <a:xfrm>
            <a:off x="35527" y="1530138"/>
            <a:ext cx="3622072" cy="1071391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800" b="1" u="sng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ج- السلطة القضائية:</a:t>
            </a:r>
            <a:endParaRPr lang="ar-SA" sz="2800" b="1" u="sng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504785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 </a:t>
            </a:r>
            <a:endParaRPr lang="ar-SA" dirty="0"/>
          </a:p>
        </p:txBody>
      </p:sp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5A6FAE3C-AFAF-4623-99C9-4542111255F5}"/>
              </a:ext>
            </a:extLst>
          </p:cNvPr>
          <p:cNvCxnSpPr>
            <a:cxnSpLocks/>
          </p:cNvCxnSpPr>
          <p:nvPr/>
        </p:nvCxnSpPr>
        <p:spPr>
          <a:xfrm flipH="1">
            <a:off x="-1" y="6304405"/>
            <a:ext cx="12192001" cy="0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1">
            <a:extLst>
              <a:ext uri="{FF2B5EF4-FFF2-40B4-BE49-F238E27FC236}">
                <a16:creationId xmlns:a16="http://schemas.microsoft.com/office/drawing/2014/main" xmlns="" id="{227A7C1C-5634-4DBA-A99E-983B7174271C}"/>
              </a:ext>
            </a:extLst>
          </p:cNvPr>
          <p:cNvSpPr txBox="1"/>
          <p:nvPr/>
        </p:nvSpPr>
        <p:spPr>
          <a:xfrm>
            <a:off x="7254240" y="6431586"/>
            <a:ext cx="43433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b="1" dirty="0" smtClean="0">
                <a:solidFill>
                  <a:srgbClr val="26415E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جامعة التكوين المتواصل الوادي  .ليسانس حقوق س1 </a:t>
            </a:r>
            <a:endParaRPr lang="ar-SY" b="1" dirty="0">
              <a:solidFill>
                <a:srgbClr val="26415E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sp>
        <p:nvSpPr>
          <p:cNvPr id="11" name="مستطيل 14">
            <a:extLst>
              <a:ext uri="{FF2B5EF4-FFF2-40B4-BE49-F238E27FC236}">
                <a16:creationId xmlns:a16="http://schemas.microsoft.com/office/drawing/2014/main" xmlns="" id="{DA6F42DA-6320-4ACD-ACDE-C7A9664EC2C7}"/>
              </a:ext>
            </a:extLst>
          </p:cNvPr>
          <p:cNvSpPr/>
          <p:nvPr/>
        </p:nvSpPr>
        <p:spPr>
          <a:xfrm>
            <a:off x="241590" y="6416198"/>
            <a:ext cx="50488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22-10-2024                                     </a:t>
            </a:r>
            <a:r>
              <a:rPr lang="ar-DZ" sz="1600" b="1" dirty="0" err="1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د.فؤاد</a:t>
            </a:r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 العربي قدوري</a:t>
            </a:r>
            <a:endParaRPr lang="en-CA" sz="1600" b="1" dirty="0">
              <a:solidFill>
                <a:srgbClr val="27425D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pic>
        <p:nvPicPr>
          <p:cNvPr id="3074" name="Picture 2" descr="C:\Users\h soft\Desktop\لوقو جامعة التكوين المتواص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60" y="6304405"/>
            <a:ext cx="914400" cy="55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 soft\Desktop\مقياس المنهجية لطبة سنة1حقوق\تنزيل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195" y="61949"/>
            <a:ext cx="1706013" cy="1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خطط انسيابي: محطة طرفية 3"/>
          <p:cNvSpPr/>
          <p:nvPr/>
        </p:nvSpPr>
        <p:spPr>
          <a:xfrm>
            <a:off x="3747752" y="108455"/>
            <a:ext cx="4700789" cy="631064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02-النظام الاجتماعي:</a:t>
            </a:r>
          </a:p>
        </p:txBody>
      </p:sp>
      <p:pic>
        <p:nvPicPr>
          <p:cNvPr id="1029" name="Picture 5" descr="C:\Users\h soft\Desktop\مقياس المنهجية لطبة سنة1حقوق\م3\كيف_انتهت_الحضارة_الفرعونية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6667" y="1749082"/>
            <a:ext cx="2266682" cy="234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ثلث متساوي الساقين 2"/>
          <p:cNvSpPr/>
          <p:nvPr/>
        </p:nvSpPr>
        <p:spPr>
          <a:xfrm>
            <a:off x="0" y="739519"/>
            <a:ext cx="12181207" cy="5442340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DZ" sz="3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الحاكمة </a:t>
            </a:r>
            <a:r>
              <a:rPr lang="ar-DZ" sz="30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على رأسها فرعون و الأشراف و </a:t>
            </a:r>
            <a:r>
              <a:rPr lang="ar-DZ" sz="3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النبلاء</a:t>
            </a:r>
          </a:p>
          <a:p>
            <a:r>
              <a:rPr lang="ar-DZ" sz="3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30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يختار فرعون وزراء والكهان و الموظفين من هذه الطبقة، لمساعدتهم في حكم البلاد وكانت لهم امتيازات </a:t>
            </a:r>
            <a:r>
              <a:rPr lang="ar-DZ" sz="3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مالية </a:t>
            </a:r>
            <a:r>
              <a:rPr lang="ar-DZ" sz="3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، </a:t>
            </a:r>
            <a:r>
              <a:rPr lang="ar-DZ" sz="30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وهم لا يخضعون للقضاء العادي. </a:t>
            </a:r>
            <a:endParaRPr lang="ar-DZ" sz="30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r>
              <a:rPr lang="ar-DZ" sz="3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من </a:t>
            </a:r>
            <a:r>
              <a:rPr lang="ar-DZ" sz="30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هذه الطبقة كذلك الجنود، وأكثرهم من </a:t>
            </a:r>
            <a:r>
              <a:rPr lang="ar-DZ" sz="3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المرتزقة</a:t>
            </a:r>
            <a:endParaRPr lang="ar-DZ" sz="30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دائرة مجوفة 4"/>
          <p:cNvSpPr/>
          <p:nvPr/>
        </p:nvSpPr>
        <p:spPr>
          <a:xfrm>
            <a:off x="35527" y="1530138"/>
            <a:ext cx="3622072" cy="1071391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800" b="1" u="sng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أ-الطبقة العليا:</a:t>
            </a:r>
            <a:endParaRPr lang="ar-SA" sz="2800" b="1" u="sng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6886208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 </a:t>
            </a:r>
            <a:endParaRPr lang="ar-SA" dirty="0"/>
          </a:p>
        </p:txBody>
      </p:sp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5A6FAE3C-AFAF-4623-99C9-4542111255F5}"/>
              </a:ext>
            </a:extLst>
          </p:cNvPr>
          <p:cNvCxnSpPr>
            <a:cxnSpLocks/>
          </p:cNvCxnSpPr>
          <p:nvPr/>
        </p:nvCxnSpPr>
        <p:spPr>
          <a:xfrm flipH="1">
            <a:off x="-1" y="6304405"/>
            <a:ext cx="12192001" cy="0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1">
            <a:extLst>
              <a:ext uri="{FF2B5EF4-FFF2-40B4-BE49-F238E27FC236}">
                <a16:creationId xmlns:a16="http://schemas.microsoft.com/office/drawing/2014/main" xmlns="" id="{227A7C1C-5634-4DBA-A99E-983B7174271C}"/>
              </a:ext>
            </a:extLst>
          </p:cNvPr>
          <p:cNvSpPr txBox="1"/>
          <p:nvPr/>
        </p:nvSpPr>
        <p:spPr>
          <a:xfrm>
            <a:off x="7254240" y="6431586"/>
            <a:ext cx="43433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b="1" dirty="0" smtClean="0">
                <a:solidFill>
                  <a:srgbClr val="26415E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جامعة التكوين المتواصل الوادي  .ليسانس حقوق س1 </a:t>
            </a:r>
            <a:endParaRPr lang="ar-SY" b="1" dirty="0">
              <a:solidFill>
                <a:srgbClr val="26415E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sp>
        <p:nvSpPr>
          <p:cNvPr id="11" name="مستطيل 14">
            <a:extLst>
              <a:ext uri="{FF2B5EF4-FFF2-40B4-BE49-F238E27FC236}">
                <a16:creationId xmlns:a16="http://schemas.microsoft.com/office/drawing/2014/main" xmlns="" id="{DA6F42DA-6320-4ACD-ACDE-C7A9664EC2C7}"/>
              </a:ext>
            </a:extLst>
          </p:cNvPr>
          <p:cNvSpPr/>
          <p:nvPr/>
        </p:nvSpPr>
        <p:spPr>
          <a:xfrm>
            <a:off x="241590" y="6416198"/>
            <a:ext cx="50488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22-10-2024                                     </a:t>
            </a:r>
            <a:r>
              <a:rPr lang="ar-DZ" sz="1600" b="1" dirty="0" err="1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د.فؤاد</a:t>
            </a:r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 العربي قدوري</a:t>
            </a:r>
            <a:endParaRPr lang="en-CA" sz="1600" b="1" dirty="0">
              <a:solidFill>
                <a:srgbClr val="27425D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pic>
        <p:nvPicPr>
          <p:cNvPr id="3074" name="Picture 2" descr="C:\Users\h soft\Desktop\لوقو جامعة التكوين المتواص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60" y="6304405"/>
            <a:ext cx="914400" cy="55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 soft\Desktop\مقياس المنهجية لطبة سنة1حقوق\تنزيل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195" y="61949"/>
            <a:ext cx="1706013" cy="1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خطط انسيابي: محطة طرفية 3"/>
          <p:cNvSpPr/>
          <p:nvPr/>
        </p:nvSpPr>
        <p:spPr>
          <a:xfrm>
            <a:off x="3747752" y="108455"/>
            <a:ext cx="4700789" cy="631064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02-النظام الاجتماعي:</a:t>
            </a:r>
          </a:p>
        </p:txBody>
      </p:sp>
      <p:pic>
        <p:nvPicPr>
          <p:cNvPr id="1029" name="Picture 5" descr="C:\Users\h soft\Desktop\مقياس المنهجية لطبة سنة1حقوق\م3\كيف_انتهت_الحضارة_الفرعونية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6667" y="1749082"/>
            <a:ext cx="2266682" cy="234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ثلث متساوي الساقين 2"/>
          <p:cNvSpPr/>
          <p:nvPr/>
        </p:nvSpPr>
        <p:spPr>
          <a:xfrm>
            <a:off x="0" y="739519"/>
            <a:ext cx="12181207" cy="5442340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DZ" sz="48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تتكون من </a:t>
            </a:r>
            <a:r>
              <a:rPr lang="ar-DZ" sz="48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العامة والعبيد </a:t>
            </a:r>
            <a:r>
              <a:rPr lang="ar-DZ" sz="48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و </a:t>
            </a:r>
            <a:r>
              <a:rPr lang="ar-DZ" sz="48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48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السكان </a:t>
            </a:r>
            <a:r>
              <a:rPr lang="ar-DZ" sz="48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من الفلاحين </a:t>
            </a:r>
            <a:r>
              <a:rPr lang="ar-DZ" sz="48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والعمال و </a:t>
            </a:r>
            <a:r>
              <a:rPr lang="ar-DZ" sz="48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هم </a:t>
            </a:r>
            <a:r>
              <a:rPr lang="ar-DZ" sz="48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مرتبطون بالأرض </a:t>
            </a:r>
            <a:r>
              <a:rPr lang="ar-DZ" sz="48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48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فإذا </a:t>
            </a:r>
            <a:r>
              <a:rPr lang="ar-DZ" sz="4800" b="1" dirty="0" err="1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بيعث</a:t>
            </a:r>
            <a:r>
              <a:rPr lang="ar-DZ" sz="48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48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الأرض يباعون معها </a:t>
            </a:r>
            <a:r>
              <a:rPr lang="ar-DZ" sz="48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endParaRPr lang="ar-DZ" sz="4800" b="1" dirty="0" smtClean="0">
              <a:solidFill>
                <a:prstClr val="white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دائرة مجوفة 4"/>
          <p:cNvSpPr/>
          <p:nvPr/>
        </p:nvSpPr>
        <p:spPr>
          <a:xfrm>
            <a:off x="35527" y="1530138"/>
            <a:ext cx="3622072" cy="1071391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800" b="1" u="sng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ب</a:t>
            </a:r>
            <a:r>
              <a:rPr lang="ar-DZ" sz="2800" b="1" u="sng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-الطبقة الدنيا:</a:t>
            </a:r>
            <a:endParaRPr lang="ar-SA" sz="2800" b="1" u="sng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592946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 </a:t>
            </a:r>
            <a:endParaRPr lang="ar-SA" dirty="0"/>
          </a:p>
        </p:txBody>
      </p:sp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5A6FAE3C-AFAF-4623-99C9-4542111255F5}"/>
              </a:ext>
            </a:extLst>
          </p:cNvPr>
          <p:cNvCxnSpPr>
            <a:cxnSpLocks/>
          </p:cNvCxnSpPr>
          <p:nvPr/>
        </p:nvCxnSpPr>
        <p:spPr>
          <a:xfrm flipH="1">
            <a:off x="-1" y="6304405"/>
            <a:ext cx="12192001" cy="0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1">
            <a:extLst>
              <a:ext uri="{FF2B5EF4-FFF2-40B4-BE49-F238E27FC236}">
                <a16:creationId xmlns:a16="http://schemas.microsoft.com/office/drawing/2014/main" xmlns="" id="{227A7C1C-5634-4DBA-A99E-983B7174271C}"/>
              </a:ext>
            </a:extLst>
          </p:cNvPr>
          <p:cNvSpPr txBox="1"/>
          <p:nvPr/>
        </p:nvSpPr>
        <p:spPr>
          <a:xfrm>
            <a:off x="7254240" y="6431586"/>
            <a:ext cx="43433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b="1" dirty="0" smtClean="0">
                <a:solidFill>
                  <a:srgbClr val="26415E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جامعة التكوين المتواصل الوادي  .ليسانس حقوق س1 </a:t>
            </a:r>
            <a:endParaRPr lang="ar-SY" b="1" dirty="0">
              <a:solidFill>
                <a:srgbClr val="26415E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sp>
        <p:nvSpPr>
          <p:cNvPr id="11" name="مستطيل 14">
            <a:extLst>
              <a:ext uri="{FF2B5EF4-FFF2-40B4-BE49-F238E27FC236}">
                <a16:creationId xmlns:a16="http://schemas.microsoft.com/office/drawing/2014/main" xmlns="" id="{DA6F42DA-6320-4ACD-ACDE-C7A9664EC2C7}"/>
              </a:ext>
            </a:extLst>
          </p:cNvPr>
          <p:cNvSpPr/>
          <p:nvPr/>
        </p:nvSpPr>
        <p:spPr>
          <a:xfrm>
            <a:off x="241590" y="6416198"/>
            <a:ext cx="50488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22-10-2024                                     </a:t>
            </a:r>
            <a:r>
              <a:rPr lang="ar-DZ" sz="1600" b="1" dirty="0" err="1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د.فؤاد</a:t>
            </a:r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 العربي قدوري</a:t>
            </a:r>
            <a:endParaRPr lang="en-CA" sz="1600" b="1" dirty="0">
              <a:solidFill>
                <a:srgbClr val="27425D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pic>
        <p:nvPicPr>
          <p:cNvPr id="3074" name="Picture 2" descr="C:\Users\h soft\Desktop\لوقو جامعة التكوين المتواص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60" y="6304405"/>
            <a:ext cx="914400" cy="55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 soft\Desktop\مقياس المنهجية لطبة سنة1حقوق\تنزيل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195" y="61949"/>
            <a:ext cx="1706013" cy="1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خطط انسيابي: محطة طرفية 3"/>
          <p:cNvSpPr/>
          <p:nvPr/>
        </p:nvSpPr>
        <p:spPr>
          <a:xfrm>
            <a:off x="3747752" y="108455"/>
            <a:ext cx="4700789" cy="631064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03-نظام الاسرة:</a:t>
            </a:r>
            <a:endParaRPr lang="ar-DZ" sz="3600" dirty="0" smtClean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029" name="Picture 5" descr="C:\Users\h soft\Desktop\مقياس المنهجية لطبة سنة1حقوق\م3\كيف_انتهت_الحضارة_الفرعونية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6667" y="1749082"/>
            <a:ext cx="2266682" cy="234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ثلث متساوي الساقين 2"/>
          <p:cNvSpPr/>
          <p:nvPr/>
        </p:nvSpPr>
        <p:spPr>
          <a:xfrm>
            <a:off x="0" y="739519"/>
            <a:ext cx="12181207" cy="5442340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DZ" sz="26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6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يتم الزواج بموجب عقد ديني ومدني حيث يسجل ضمن سجلات الكهان </a:t>
            </a:r>
            <a:r>
              <a:rPr lang="ar-DZ" sz="26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ثم اصبح عقدا </a:t>
            </a:r>
            <a:r>
              <a:rPr lang="ar-DZ" sz="26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مدنيا فقط. </a:t>
            </a:r>
            <a:endParaRPr lang="ar-DZ" sz="2600" b="1" dirty="0" smtClean="0">
              <a:solidFill>
                <a:prstClr val="white"/>
              </a:solidFill>
              <a:latin typeface="Sakkal Majalla" pitchFamily="2" charset="-78"/>
              <a:cs typeface="Sakkal Majalla" pitchFamily="2" charset="-78"/>
            </a:endParaRPr>
          </a:p>
          <a:p>
            <a:r>
              <a:rPr lang="ar-DZ" sz="26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ولا </a:t>
            </a:r>
            <a:r>
              <a:rPr lang="ar-DZ" sz="26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بد من </a:t>
            </a:r>
            <a:r>
              <a:rPr lang="ar-DZ" sz="2600" b="1" u="sng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توثيق</a:t>
            </a:r>
            <a:r>
              <a:rPr lang="ar-DZ" sz="26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6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العقد </a:t>
            </a:r>
            <a:r>
              <a:rPr lang="ar-DZ" sz="26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وإلا ضاعت حقوق الأولاد في النسب والنفقة و الميراث، ويحتوي عقد الزواج على </a:t>
            </a:r>
            <a:r>
              <a:rPr lang="ar-DZ" sz="26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الشروط </a:t>
            </a:r>
            <a:r>
              <a:rPr lang="ar-DZ" sz="26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المتفق عليها وحق الزوجة في تحديد المهر و النفقة شهريا أو سنويا كما يمكنها اشتراط عدم التعدد </a:t>
            </a:r>
            <a:r>
              <a:rPr lang="ar-DZ" sz="2600" b="1" dirty="0" err="1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أوعدم</a:t>
            </a:r>
            <a:r>
              <a:rPr lang="ar-DZ" sz="26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 الطلاق.</a:t>
            </a:r>
            <a:endParaRPr lang="ar-DZ" sz="2600" b="1" dirty="0" smtClean="0">
              <a:solidFill>
                <a:prstClr val="white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دائرة مجوفة 4"/>
          <p:cNvSpPr/>
          <p:nvPr/>
        </p:nvSpPr>
        <p:spPr>
          <a:xfrm>
            <a:off x="35527" y="1530138"/>
            <a:ext cx="3622072" cy="1071391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800" b="1" u="sng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أولا: الزواج:</a:t>
            </a:r>
            <a:endParaRPr lang="ar-SA" sz="2800" b="1" u="sng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204362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 </a:t>
            </a:r>
            <a:endParaRPr lang="ar-SA" dirty="0"/>
          </a:p>
        </p:txBody>
      </p:sp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5A6FAE3C-AFAF-4623-99C9-4542111255F5}"/>
              </a:ext>
            </a:extLst>
          </p:cNvPr>
          <p:cNvCxnSpPr>
            <a:cxnSpLocks/>
          </p:cNvCxnSpPr>
          <p:nvPr/>
        </p:nvCxnSpPr>
        <p:spPr>
          <a:xfrm flipH="1">
            <a:off x="-1" y="6304405"/>
            <a:ext cx="12192001" cy="0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1">
            <a:extLst>
              <a:ext uri="{FF2B5EF4-FFF2-40B4-BE49-F238E27FC236}">
                <a16:creationId xmlns:a16="http://schemas.microsoft.com/office/drawing/2014/main" xmlns="" id="{227A7C1C-5634-4DBA-A99E-983B7174271C}"/>
              </a:ext>
            </a:extLst>
          </p:cNvPr>
          <p:cNvSpPr txBox="1"/>
          <p:nvPr/>
        </p:nvSpPr>
        <p:spPr>
          <a:xfrm>
            <a:off x="7254240" y="6431586"/>
            <a:ext cx="43433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b="1" dirty="0" smtClean="0">
                <a:solidFill>
                  <a:srgbClr val="26415E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جامعة التكوين المتواصل الوادي  .ليسانس حقوق س1 </a:t>
            </a:r>
            <a:endParaRPr lang="ar-SY" b="1" dirty="0">
              <a:solidFill>
                <a:srgbClr val="26415E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sp>
        <p:nvSpPr>
          <p:cNvPr id="11" name="مستطيل 14">
            <a:extLst>
              <a:ext uri="{FF2B5EF4-FFF2-40B4-BE49-F238E27FC236}">
                <a16:creationId xmlns:a16="http://schemas.microsoft.com/office/drawing/2014/main" xmlns="" id="{DA6F42DA-6320-4ACD-ACDE-C7A9664EC2C7}"/>
              </a:ext>
            </a:extLst>
          </p:cNvPr>
          <p:cNvSpPr/>
          <p:nvPr/>
        </p:nvSpPr>
        <p:spPr>
          <a:xfrm>
            <a:off x="241590" y="6416198"/>
            <a:ext cx="50488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22-10-2024                                     </a:t>
            </a:r>
            <a:r>
              <a:rPr lang="ar-DZ" sz="1600" b="1" dirty="0" err="1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د.فؤاد</a:t>
            </a:r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 العربي قدوري</a:t>
            </a:r>
            <a:endParaRPr lang="en-CA" sz="1600" b="1" dirty="0">
              <a:solidFill>
                <a:srgbClr val="27425D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pic>
        <p:nvPicPr>
          <p:cNvPr id="3074" name="Picture 2" descr="C:\Users\h soft\Desktop\لوقو جامعة التكوين المتواص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60" y="6304405"/>
            <a:ext cx="914400" cy="55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 soft\Desktop\مقياس المنهجية لطبة سنة1حقوق\تنزيل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195" y="61949"/>
            <a:ext cx="1706013" cy="1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خطط انسيابي: محطة طرفية 3"/>
          <p:cNvSpPr/>
          <p:nvPr/>
        </p:nvSpPr>
        <p:spPr>
          <a:xfrm>
            <a:off x="3747752" y="108455"/>
            <a:ext cx="4700789" cy="631064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03-نظام الاسرة:</a:t>
            </a:r>
          </a:p>
        </p:txBody>
      </p:sp>
      <p:pic>
        <p:nvPicPr>
          <p:cNvPr id="1029" name="Picture 5" descr="C:\Users\h soft\Desktop\مقياس المنهجية لطبة سنة1حقوق\م3\كيف_انتهت_الحضارة_الفرعونية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6667" y="1749082"/>
            <a:ext cx="2266682" cy="234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ثلث متساوي الساقين 2"/>
          <p:cNvSpPr/>
          <p:nvPr/>
        </p:nvSpPr>
        <p:spPr>
          <a:xfrm>
            <a:off x="0" y="739519"/>
            <a:ext cx="12181207" cy="5442340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DZ" sz="28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الطلاق كان نادرا بسبب الحقوق التي تحصل عليها المرأة المطلقة </a:t>
            </a:r>
            <a:r>
              <a:rPr lang="ar-DZ" sz="28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من أسباب </a:t>
            </a:r>
            <a:r>
              <a:rPr lang="ar-DZ" sz="28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الطلاق جريمة الزنا وعدم الإنجاب</a:t>
            </a:r>
            <a:r>
              <a:rPr lang="ar-DZ" sz="28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r>
              <a:rPr lang="ar-DZ" sz="28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وأحيانا </a:t>
            </a:r>
            <a:r>
              <a:rPr lang="ar-DZ" sz="28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الزوجة تطلق الزوج إذا كانت ثرية تعيش في بيتها وله الحق في استرجاع </a:t>
            </a:r>
            <a:r>
              <a:rPr lang="ar-DZ" sz="28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نصف الصداق </a:t>
            </a:r>
            <a:r>
              <a:rPr lang="ar-DZ" sz="28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إذ لم يكن مخطئا</a:t>
            </a:r>
            <a:r>
              <a:rPr lang="ar-DZ" sz="28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r>
              <a:rPr lang="ar-DZ" sz="28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والملاحظ </a:t>
            </a:r>
            <a:r>
              <a:rPr lang="ar-DZ" sz="28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أن المرأة كانت تتمتع بالأهلية القانونية الكاملة في التعاقد والتصرف و الطلاق في مصر الفرعونية فهي أفضل من المرأة في الحضارات الرومانية </a:t>
            </a:r>
            <a:r>
              <a:rPr lang="ar-DZ" sz="28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والإغريقية.</a:t>
            </a:r>
            <a:endParaRPr lang="ar-DZ" sz="2800" b="1" dirty="0" smtClean="0">
              <a:solidFill>
                <a:prstClr val="white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دائرة مجوفة 4"/>
          <p:cNvSpPr/>
          <p:nvPr/>
        </p:nvSpPr>
        <p:spPr>
          <a:xfrm>
            <a:off x="35527" y="1530138"/>
            <a:ext cx="3622072" cy="1071391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800" b="1" u="sng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ثانيا: انحلال الزواج</a:t>
            </a:r>
            <a:r>
              <a:rPr lang="ar-DZ" sz="2800" b="1" u="sng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:</a:t>
            </a:r>
            <a:endParaRPr lang="ar-SA" sz="2800" b="1" u="sng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17568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 </a:t>
            </a:r>
            <a:endParaRPr lang="ar-SA" dirty="0"/>
          </a:p>
        </p:txBody>
      </p:sp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5A6FAE3C-AFAF-4623-99C9-4542111255F5}"/>
              </a:ext>
            </a:extLst>
          </p:cNvPr>
          <p:cNvCxnSpPr>
            <a:cxnSpLocks/>
          </p:cNvCxnSpPr>
          <p:nvPr/>
        </p:nvCxnSpPr>
        <p:spPr>
          <a:xfrm flipH="1">
            <a:off x="-1" y="6304405"/>
            <a:ext cx="12192001" cy="0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1">
            <a:extLst>
              <a:ext uri="{FF2B5EF4-FFF2-40B4-BE49-F238E27FC236}">
                <a16:creationId xmlns:a16="http://schemas.microsoft.com/office/drawing/2014/main" xmlns="" id="{227A7C1C-5634-4DBA-A99E-983B7174271C}"/>
              </a:ext>
            </a:extLst>
          </p:cNvPr>
          <p:cNvSpPr txBox="1"/>
          <p:nvPr/>
        </p:nvSpPr>
        <p:spPr>
          <a:xfrm>
            <a:off x="7254240" y="6431586"/>
            <a:ext cx="43433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b="1" dirty="0" smtClean="0">
                <a:solidFill>
                  <a:srgbClr val="26415E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جامعة التكوين المتواصل الوادي  .ليسانس حقوق س1 </a:t>
            </a:r>
            <a:endParaRPr lang="ar-SY" b="1" dirty="0">
              <a:solidFill>
                <a:srgbClr val="26415E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sp>
        <p:nvSpPr>
          <p:cNvPr id="11" name="مستطيل 14">
            <a:extLst>
              <a:ext uri="{FF2B5EF4-FFF2-40B4-BE49-F238E27FC236}">
                <a16:creationId xmlns:a16="http://schemas.microsoft.com/office/drawing/2014/main" xmlns="" id="{DA6F42DA-6320-4ACD-ACDE-C7A9664EC2C7}"/>
              </a:ext>
            </a:extLst>
          </p:cNvPr>
          <p:cNvSpPr/>
          <p:nvPr/>
        </p:nvSpPr>
        <p:spPr>
          <a:xfrm>
            <a:off x="241590" y="6416198"/>
            <a:ext cx="50488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22-10-2024                                     </a:t>
            </a:r>
            <a:r>
              <a:rPr lang="ar-DZ" sz="1600" b="1" dirty="0" err="1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د.فؤاد</a:t>
            </a:r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 العربي قدوري</a:t>
            </a:r>
            <a:endParaRPr lang="en-CA" sz="1600" b="1" dirty="0">
              <a:solidFill>
                <a:srgbClr val="27425D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pic>
        <p:nvPicPr>
          <p:cNvPr id="3074" name="Picture 2" descr="C:\Users\h soft\Desktop\لوقو جامعة التكوين المتواص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60" y="6304405"/>
            <a:ext cx="914400" cy="55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 soft\Desktop\مقياس المنهجية لطبة سنة1حقوق\تنزيل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195" y="61949"/>
            <a:ext cx="1706013" cy="1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خطط انسيابي: محطة طرفية 3"/>
          <p:cNvSpPr/>
          <p:nvPr/>
        </p:nvSpPr>
        <p:spPr>
          <a:xfrm>
            <a:off x="3747752" y="108455"/>
            <a:ext cx="4700789" cy="631064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03-نظام الاسرة:</a:t>
            </a:r>
          </a:p>
        </p:txBody>
      </p:sp>
      <p:pic>
        <p:nvPicPr>
          <p:cNvPr id="1029" name="Picture 5" descr="C:\Users\h soft\Desktop\مقياس المنهجية لطبة سنة1حقوق\م3\كيف_انتهت_الحضارة_الفرعونية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6667" y="1749082"/>
            <a:ext cx="2266682" cy="234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ثلث متساوي الساقين 2"/>
          <p:cNvSpPr/>
          <p:nvPr/>
        </p:nvSpPr>
        <p:spPr>
          <a:xfrm>
            <a:off x="0" y="739519"/>
            <a:ext cx="12181207" cy="5442340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DZ" sz="32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يختلف باختلاف المراحل </a:t>
            </a:r>
            <a:r>
              <a:rPr lang="ar-DZ" sz="32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التاريخية</a:t>
            </a:r>
          </a:p>
          <a:p>
            <a:r>
              <a:rPr lang="ar-DZ" sz="32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32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في بداية الأمر كان الميراث يعود إلى الأولاد الشرعيين وإذا لم يوجد انتقل إلى </a:t>
            </a:r>
            <a:r>
              <a:rPr lang="ar-DZ" sz="32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الزوجة.</a:t>
            </a:r>
          </a:p>
          <a:p>
            <a:r>
              <a:rPr lang="ar-DZ" sz="32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 ثم </a:t>
            </a:r>
            <a:r>
              <a:rPr lang="ar-DZ" sz="32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امتد إلى الأخوة والأخوات كما كان للزوجة </a:t>
            </a:r>
            <a:r>
              <a:rPr lang="ar-DZ" sz="32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حق. </a:t>
            </a:r>
          </a:p>
          <a:p>
            <a:r>
              <a:rPr lang="ar-DZ" sz="32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ثم </a:t>
            </a:r>
            <a:r>
              <a:rPr lang="ar-DZ" sz="32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أصبحت التركة تتنقل إلى الابن الأكبر سنا، فكان يديرها لصالح أخوتها الآخرين. </a:t>
            </a:r>
            <a:endParaRPr lang="ar-DZ" sz="3200" b="1" dirty="0" smtClean="0">
              <a:solidFill>
                <a:prstClr val="white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دائرة مجوفة 4"/>
          <p:cNvSpPr/>
          <p:nvPr/>
        </p:nvSpPr>
        <p:spPr>
          <a:xfrm>
            <a:off x="35527" y="1530138"/>
            <a:ext cx="3622072" cy="1071391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800" b="1" u="sng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ثالثا :الميراث</a:t>
            </a:r>
            <a:endParaRPr lang="ar-SA" sz="2800" b="1" u="sng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003695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 </a:t>
            </a:r>
            <a:endParaRPr lang="ar-SA" dirty="0"/>
          </a:p>
        </p:txBody>
      </p:sp>
      <p:sp>
        <p:nvSpPr>
          <p:cNvPr id="7" name="مستطيل 4">
            <a:extLst>
              <a:ext uri="{FF2B5EF4-FFF2-40B4-BE49-F238E27FC236}">
                <a16:creationId xmlns:a16="http://schemas.microsoft.com/office/drawing/2014/main" xmlns="" id="{479D1179-55B9-4270-8DD1-A52897809D43}"/>
              </a:ext>
            </a:extLst>
          </p:cNvPr>
          <p:cNvSpPr/>
          <p:nvPr/>
        </p:nvSpPr>
        <p:spPr>
          <a:xfrm>
            <a:off x="1617617" y="745731"/>
            <a:ext cx="8571411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36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المقطع الثاني: </a:t>
            </a:r>
          </a:p>
          <a:p>
            <a:pPr algn="ctr"/>
            <a:r>
              <a:rPr lang="ar-SA" sz="3600" b="1" dirty="0"/>
              <a:t>المقطع الثاني : النظم القانونية في الحضارات القديمة (حضارة مصر الفرعونية)</a:t>
            </a:r>
            <a:br>
              <a:rPr lang="ar-SA" sz="3600" b="1" dirty="0"/>
            </a:br>
            <a:endParaRPr lang="ar-SA" sz="3600" dirty="0"/>
          </a:p>
          <a:p>
            <a:r>
              <a:rPr lang="ar-SA" sz="3600" dirty="0"/>
              <a:t/>
            </a:r>
            <a:br>
              <a:rPr lang="ar-SA" sz="3600" dirty="0"/>
            </a:br>
            <a:endParaRPr lang="ar-SA" sz="2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endParaRPr lang="ar-SA" sz="2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endParaRPr lang="ar-SA" sz="2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endParaRPr lang="ar-SA" sz="2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8" name="صورة 2">
            <a:extLst>
              <a:ext uri="{FF2B5EF4-FFF2-40B4-BE49-F238E27FC236}">
                <a16:creationId xmlns:a16="http://schemas.microsoft.com/office/drawing/2014/main" xmlns="" id="{DD4B9B60-9334-475A-B50F-01AC48A812EA}"/>
              </a:ext>
            </a:extLst>
          </p:cNvPr>
          <p:cNvPicPr/>
          <p:nvPr/>
        </p:nvPicPr>
        <p:blipFill rotWithShape="1">
          <a:blip r:embed="rId2"/>
          <a:srcRect t="47434" b="46156"/>
          <a:stretch/>
        </p:blipFill>
        <p:spPr>
          <a:xfrm>
            <a:off x="418011" y="2521131"/>
            <a:ext cx="11179628" cy="3462226"/>
          </a:xfrm>
          <a:prstGeom prst="rect">
            <a:avLst/>
          </a:prstGeom>
        </p:spPr>
      </p:pic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5A6FAE3C-AFAF-4623-99C9-4542111255F5}"/>
              </a:ext>
            </a:extLst>
          </p:cNvPr>
          <p:cNvCxnSpPr>
            <a:cxnSpLocks/>
          </p:cNvCxnSpPr>
          <p:nvPr/>
        </p:nvCxnSpPr>
        <p:spPr>
          <a:xfrm flipH="1">
            <a:off x="-1" y="6304405"/>
            <a:ext cx="12192001" cy="0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1">
            <a:extLst>
              <a:ext uri="{FF2B5EF4-FFF2-40B4-BE49-F238E27FC236}">
                <a16:creationId xmlns:a16="http://schemas.microsoft.com/office/drawing/2014/main" xmlns="" id="{227A7C1C-5634-4DBA-A99E-983B7174271C}"/>
              </a:ext>
            </a:extLst>
          </p:cNvPr>
          <p:cNvSpPr txBox="1"/>
          <p:nvPr/>
        </p:nvSpPr>
        <p:spPr>
          <a:xfrm>
            <a:off x="7254240" y="6431586"/>
            <a:ext cx="43433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b="1" dirty="0" smtClean="0">
                <a:solidFill>
                  <a:srgbClr val="26415E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جامعة التكوين المتواصل الوادي  .ليسانس حقوق س1 </a:t>
            </a:r>
            <a:endParaRPr lang="ar-SY" b="1" dirty="0">
              <a:solidFill>
                <a:srgbClr val="26415E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sp>
        <p:nvSpPr>
          <p:cNvPr id="11" name="مستطيل 14">
            <a:extLst>
              <a:ext uri="{FF2B5EF4-FFF2-40B4-BE49-F238E27FC236}">
                <a16:creationId xmlns:a16="http://schemas.microsoft.com/office/drawing/2014/main" xmlns="" id="{DA6F42DA-6320-4ACD-ACDE-C7A9664EC2C7}"/>
              </a:ext>
            </a:extLst>
          </p:cNvPr>
          <p:cNvSpPr/>
          <p:nvPr/>
        </p:nvSpPr>
        <p:spPr>
          <a:xfrm>
            <a:off x="241590" y="6416198"/>
            <a:ext cx="50488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22-10-2024                                     </a:t>
            </a:r>
            <a:r>
              <a:rPr lang="ar-DZ" sz="1600" b="1" dirty="0" err="1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د.فؤاد</a:t>
            </a:r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 العربي قدوري</a:t>
            </a:r>
            <a:endParaRPr lang="en-CA" sz="1600" b="1" dirty="0">
              <a:solidFill>
                <a:srgbClr val="27425D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pic>
        <p:nvPicPr>
          <p:cNvPr id="3074" name="Picture 2" descr="C:\Users\h soft\Desktop\لوقو جامعة التكوين المتواصل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60" y="6304405"/>
            <a:ext cx="914400" cy="55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 soft\Desktop\مقياس المنهجية لطبة سنة1حقوق\تنزيل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195" y="61949"/>
            <a:ext cx="1706013" cy="1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ستطيل 2"/>
          <p:cNvSpPr/>
          <p:nvPr/>
        </p:nvSpPr>
        <p:spPr>
          <a:xfrm>
            <a:off x="566531" y="2828836"/>
            <a:ext cx="1076167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5400" dirty="0" smtClean="0">
                <a:solidFill>
                  <a:schemeClr val="bg1"/>
                </a:solidFill>
                <a:latin typeface="Rod" pitchFamily="49" charset="-79"/>
                <a:cs typeface="Sakkal Majalla" pitchFamily="2" charset="-78"/>
              </a:rPr>
              <a:t>الأهداف :</a:t>
            </a:r>
          </a:p>
          <a:p>
            <a:pPr algn="ctr"/>
            <a:r>
              <a:rPr lang="ar-SA" sz="5400" dirty="0" smtClean="0">
                <a:solidFill>
                  <a:schemeClr val="bg1"/>
                </a:solidFill>
                <a:latin typeface="Rod" pitchFamily="49" charset="-79"/>
                <a:cs typeface="Sakkal Majalla" pitchFamily="2" charset="-78"/>
              </a:rPr>
              <a:t>-</a:t>
            </a:r>
            <a:r>
              <a:rPr lang="ar-SA" sz="5400" dirty="0">
                <a:solidFill>
                  <a:schemeClr val="bg1"/>
                </a:solidFill>
                <a:latin typeface="Rod" pitchFamily="49" charset="-79"/>
                <a:cs typeface="Sakkal Majalla" pitchFamily="2" charset="-78"/>
              </a:rPr>
              <a:t> </a:t>
            </a:r>
            <a:r>
              <a:rPr lang="ar-SA" sz="5400" b="1" dirty="0">
                <a:solidFill>
                  <a:schemeClr val="bg1"/>
                </a:solidFill>
                <a:latin typeface="Rod" pitchFamily="49" charset="-79"/>
                <a:cs typeface="Sakkal Majalla" pitchFamily="2" charset="-78"/>
              </a:rPr>
              <a:t>التعرف على أهم القوانين الفرعونية.</a:t>
            </a:r>
            <a:endParaRPr lang="ar-SA" sz="5400" dirty="0">
              <a:solidFill>
                <a:schemeClr val="bg1"/>
              </a:solidFill>
              <a:latin typeface="Rod" pitchFamily="49" charset="-79"/>
              <a:cs typeface="Sakkal Majalla" pitchFamily="2" charset="-78"/>
            </a:endParaRPr>
          </a:p>
          <a:p>
            <a:pPr algn="ctr"/>
            <a:r>
              <a:rPr lang="ar-SA" sz="5400" dirty="0">
                <a:solidFill>
                  <a:schemeClr val="bg1"/>
                </a:solidFill>
                <a:latin typeface="Rod" pitchFamily="49" charset="-79"/>
                <a:cs typeface="Sakkal Majalla" pitchFamily="2" charset="-78"/>
              </a:rPr>
              <a:t>- </a:t>
            </a:r>
            <a:r>
              <a:rPr lang="ar-SA" sz="5400" b="1" dirty="0">
                <a:solidFill>
                  <a:schemeClr val="bg1"/>
                </a:solidFill>
                <a:latin typeface="Rod" pitchFamily="49" charset="-79"/>
                <a:cs typeface="Sakkal Majalla" pitchFamily="2" charset="-78"/>
              </a:rPr>
              <a:t>التعرف على النظم القانونية في مصر الفرعونية.</a:t>
            </a:r>
            <a:endParaRPr lang="ar-SA" sz="5400" dirty="0">
              <a:solidFill>
                <a:schemeClr val="bg1"/>
              </a:solidFill>
              <a:latin typeface="Rod" pitchFamily="49" charset="-79"/>
              <a:cs typeface="Sakkal Majalla" pitchFamily="2" charset="-78"/>
            </a:endParaRPr>
          </a:p>
          <a:p>
            <a:r>
              <a:rPr lang="ar-SA" dirty="0"/>
              <a:t/>
            </a:r>
            <a:br>
              <a:rPr lang="ar-SA" dirty="0"/>
            </a:b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512176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smtClean="0"/>
              <a:t> </a:t>
            </a:r>
            <a:endParaRPr lang="ar-SA" dirty="0"/>
          </a:p>
        </p:txBody>
      </p:sp>
      <p:sp>
        <p:nvSpPr>
          <p:cNvPr id="7" name="مستطيل 4">
            <a:extLst>
              <a:ext uri="{FF2B5EF4-FFF2-40B4-BE49-F238E27FC236}">
                <a16:creationId xmlns:a16="http://schemas.microsoft.com/office/drawing/2014/main" xmlns="" id="{479D1179-55B9-4270-8DD1-A52897809D43}"/>
              </a:ext>
            </a:extLst>
          </p:cNvPr>
          <p:cNvSpPr/>
          <p:nvPr/>
        </p:nvSpPr>
        <p:spPr>
          <a:xfrm>
            <a:off x="1617617" y="745731"/>
            <a:ext cx="857141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3600" b="1" dirty="0" smtClean="0">
                <a:solidFill>
                  <a:prstClr val="black"/>
                </a:solidFill>
              </a:rPr>
              <a:t>تمهيد</a:t>
            </a:r>
            <a:endParaRPr lang="ar-SA" sz="3600" dirty="0">
              <a:solidFill>
                <a:prstClr val="black"/>
              </a:solidFill>
            </a:endParaRPr>
          </a:p>
          <a:p>
            <a:r>
              <a:rPr lang="ar-SA" sz="3600" dirty="0">
                <a:solidFill>
                  <a:prstClr val="black"/>
                </a:solidFill>
              </a:rPr>
              <a:t/>
            </a:r>
            <a:br>
              <a:rPr lang="ar-SA" sz="3600" dirty="0">
                <a:solidFill>
                  <a:prstClr val="black"/>
                </a:solidFill>
              </a:rPr>
            </a:br>
            <a:endParaRPr lang="ar-SA" sz="2400" b="1" dirty="0">
              <a:solidFill>
                <a:prstClr val="black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endParaRPr lang="ar-SA" sz="2400" b="1" dirty="0">
              <a:solidFill>
                <a:prstClr val="black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endParaRPr lang="ar-SA" sz="2400" b="1" dirty="0">
              <a:solidFill>
                <a:prstClr val="black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endParaRPr lang="ar-SA" sz="2400" dirty="0">
              <a:solidFill>
                <a:prstClr val="black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8" name="صورة 2">
            <a:extLst>
              <a:ext uri="{FF2B5EF4-FFF2-40B4-BE49-F238E27FC236}">
                <a16:creationId xmlns:a16="http://schemas.microsoft.com/office/drawing/2014/main" xmlns="" id="{DD4B9B60-9334-475A-B50F-01AC48A812EA}"/>
              </a:ext>
            </a:extLst>
          </p:cNvPr>
          <p:cNvPicPr/>
          <p:nvPr/>
        </p:nvPicPr>
        <p:blipFill rotWithShape="1">
          <a:blip r:embed="rId2"/>
          <a:srcRect t="47434" b="46156"/>
          <a:stretch/>
        </p:blipFill>
        <p:spPr>
          <a:xfrm>
            <a:off x="418011" y="1811636"/>
            <a:ext cx="11179628" cy="4138086"/>
          </a:xfrm>
          <a:prstGeom prst="rect">
            <a:avLst/>
          </a:prstGeom>
        </p:spPr>
      </p:pic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5A6FAE3C-AFAF-4623-99C9-4542111255F5}"/>
              </a:ext>
            </a:extLst>
          </p:cNvPr>
          <p:cNvCxnSpPr>
            <a:cxnSpLocks/>
          </p:cNvCxnSpPr>
          <p:nvPr/>
        </p:nvCxnSpPr>
        <p:spPr>
          <a:xfrm flipH="1">
            <a:off x="-1" y="6304405"/>
            <a:ext cx="12192001" cy="0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1">
            <a:extLst>
              <a:ext uri="{FF2B5EF4-FFF2-40B4-BE49-F238E27FC236}">
                <a16:creationId xmlns:a16="http://schemas.microsoft.com/office/drawing/2014/main" xmlns="" id="{227A7C1C-5634-4DBA-A99E-983B7174271C}"/>
              </a:ext>
            </a:extLst>
          </p:cNvPr>
          <p:cNvSpPr txBox="1"/>
          <p:nvPr/>
        </p:nvSpPr>
        <p:spPr>
          <a:xfrm>
            <a:off x="7254240" y="6431586"/>
            <a:ext cx="43433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b="1" dirty="0" smtClean="0">
                <a:solidFill>
                  <a:srgbClr val="26415E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جامعة التكوين المتواصل الوادي  .ليسانس حقوق س1 </a:t>
            </a:r>
            <a:endParaRPr lang="ar-SY" b="1" dirty="0">
              <a:solidFill>
                <a:srgbClr val="26415E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sp>
        <p:nvSpPr>
          <p:cNvPr id="11" name="مستطيل 14">
            <a:extLst>
              <a:ext uri="{FF2B5EF4-FFF2-40B4-BE49-F238E27FC236}">
                <a16:creationId xmlns:a16="http://schemas.microsoft.com/office/drawing/2014/main" xmlns="" id="{DA6F42DA-6320-4ACD-ACDE-C7A9664EC2C7}"/>
              </a:ext>
            </a:extLst>
          </p:cNvPr>
          <p:cNvSpPr/>
          <p:nvPr/>
        </p:nvSpPr>
        <p:spPr>
          <a:xfrm>
            <a:off x="241590" y="6416198"/>
            <a:ext cx="50488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22-10-2024                                     </a:t>
            </a:r>
            <a:r>
              <a:rPr lang="ar-DZ" sz="1600" b="1" dirty="0" err="1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د.فؤاد</a:t>
            </a:r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 العربي قدوري</a:t>
            </a:r>
            <a:endParaRPr lang="en-CA" sz="1600" b="1" dirty="0">
              <a:solidFill>
                <a:srgbClr val="27425D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pic>
        <p:nvPicPr>
          <p:cNvPr id="3074" name="Picture 2" descr="C:\Users\h soft\Desktop\لوقو جامعة التكوين المتواصل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60" y="6304405"/>
            <a:ext cx="914400" cy="55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 soft\Desktop\مقياس المنهجية لطبة سنة1حقوق\تنزيل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195" y="61949"/>
            <a:ext cx="1706013" cy="1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ستطيل 2"/>
          <p:cNvSpPr/>
          <p:nvPr/>
        </p:nvSpPr>
        <p:spPr>
          <a:xfrm>
            <a:off x="626990" y="2084559"/>
            <a:ext cx="1076167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sz="4000" dirty="0">
                <a:solidFill>
                  <a:schemeClr val="bg1"/>
                </a:solidFill>
                <a:latin typeface="Rod" pitchFamily="49" charset="-79"/>
                <a:cs typeface="Sakkal Majalla" pitchFamily="2" charset="-78"/>
              </a:rPr>
              <a:t>وقد بدأت الحضارة المصرية منذ القرن </a:t>
            </a:r>
            <a:r>
              <a:rPr lang="ar-DZ" sz="4000" dirty="0">
                <a:latin typeface="Rod" pitchFamily="49" charset="-79"/>
                <a:cs typeface="Sakkal Majalla" pitchFamily="2" charset="-78"/>
              </a:rPr>
              <a:t>32 </a:t>
            </a:r>
            <a:r>
              <a:rPr lang="ar-DZ" sz="4000" dirty="0" smtClean="0">
                <a:latin typeface="Rod" pitchFamily="49" charset="-79"/>
                <a:cs typeface="Sakkal Majalla" pitchFamily="2" charset="-78"/>
              </a:rPr>
              <a:t>ق.م</a:t>
            </a:r>
            <a:r>
              <a:rPr lang="ar-DZ" sz="4000" dirty="0" smtClean="0">
                <a:solidFill>
                  <a:schemeClr val="bg1"/>
                </a:solidFill>
                <a:latin typeface="Rod" pitchFamily="49" charset="-79"/>
                <a:cs typeface="Sakkal Majalla" pitchFamily="2" charset="-78"/>
              </a:rPr>
              <a:t> ودام حكمهم </a:t>
            </a:r>
            <a:r>
              <a:rPr lang="ar-DZ" sz="4000" dirty="0">
                <a:solidFill>
                  <a:schemeClr val="bg1"/>
                </a:solidFill>
                <a:latin typeface="Rod" pitchFamily="49" charset="-79"/>
                <a:cs typeface="Sakkal Majalla" pitchFamily="2" charset="-78"/>
              </a:rPr>
              <a:t>أكثر من </a:t>
            </a:r>
            <a:r>
              <a:rPr lang="ar-DZ" sz="4000" dirty="0" smtClean="0">
                <a:solidFill>
                  <a:schemeClr val="bg1"/>
                </a:solidFill>
                <a:latin typeface="Rod" pitchFamily="49" charset="-79"/>
                <a:cs typeface="Sakkal Majalla" pitchFamily="2" charset="-78"/>
              </a:rPr>
              <a:t>عشرين</a:t>
            </a:r>
            <a:r>
              <a:rPr lang="ar-DZ" sz="4000" dirty="0" smtClean="0">
                <a:latin typeface="Rod" pitchFamily="49" charset="-79"/>
                <a:cs typeface="Sakkal Majalla" pitchFamily="2" charset="-78"/>
              </a:rPr>
              <a:t>20</a:t>
            </a:r>
            <a:r>
              <a:rPr lang="ar-DZ" sz="4000" dirty="0" smtClean="0">
                <a:solidFill>
                  <a:schemeClr val="bg1"/>
                </a:solidFill>
                <a:latin typeface="Rod" pitchFamily="49" charset="-79"/>
                <a:cs typeface="Sakkal Majalla" pitchFamily="2" charset="-78"/>
              </a:rPr>
              <a:t> </a:t>
            </a:r>
            <a:r>
              <a:rPr lang="ar-DZ" sz="4000" dirty="0">
                <a:solidFill>
                  <a:schemeClr val="bg1"/>
                </a:solidFill>
                <a:latin typeface="Rod" pitchFamily="49" charset="-79"/>
                <a:cs typeface="Sakkal Majalla" pitchFamily="2" charset="-78"/>
              </a:rPr>
              <a:t>قرنا </a:t>
            </a:r>
            <a:r>
              <a:rPr lang="ar-DZ" sz="4000" dirty="0" smtClean="0">
                <a:solidFill>
                  <a:schemeClr val="bg1"/>
                </a:solidFill>
                <a:latin typeface="Rod" pitchFamily="49" charset="-79"/>
                <a:cs typeface="Sakkal Majalla" pitchFamily="2" charset="-78"/>
              </a:rPr>
              <a:t>الى غاية </a:t>
            </a:r>
            <a:r>
              <a:rPr lang="ar-DZ" sz="4000" dirty="0">
                <a:solidFill>
                  <a:schemeClr val="bg1"/>
                </a:solidFill>
                <a:latin typeface="Rod" pitchFamily="49" charset="-79"/>
                <a:cs typeface="Sakkal Majalla" pitchFamily="2" charset="-78"/>
              </a:rPr>
              <a:t>الفتح الإسلامي </a:t>
            </a:r>
            <a:r>
              <a:rPr lang="ar-DZ" sz="4000" dirty="0" smtClean="0">
                <a:solidFill>
                  <a:schemeClr val="bg1"/>
                </a:solidFill>
                <a:latin typeface="Rod" pitchFamily="49" charset="-79"/>
                <a:cs typeface="Sakkal Majalla" pitchFamily="2" charset="-78"/>
              </a:rPr>
              <a:t>سنة</a:t>
            </a:r>
            <a:r>
              <a:rPr lang="ar-DZ" sz="4000" dirty="0" smtClean="0">
                <a:latin typeface="Rod" pitchFamily="49" charset="-79"/>
                <a:cs typeface="Sakkal Majalla" pitchFamily="2" charset="-78"/>
              </a:rPr>
              <a:t>.640م</a:t>
            </a:r>
            <a:r>
              <a:rPr lang="ar-DZ" sz="4000" dirty="0" smtClean="0">
                <a:solidFill>
                  <a:schemeClr val="bg1"/>
                </a:solidFill>
                <a:latin typeface="Rod" pitchFamily="49" charset="-79"/>
                <a:cs typeface="Sakkal Majalla" pitchFamily="2" charset="-78"/>
              </a:rPr>
              <a:t>.</a:t>
            </a:r>
          </a:p>
          <a:p>
            <a:r>
              <a:rPr lang="ar-DZ" sz="4000" dirty="0" smtClean="0">
                <a:solidFill>
                  <a:schemeClr val="bg1"/>
                </a:solidFill>
                <a:latin typeface="Rod" pitchFamily="49" charset="-79"/>
                <a:cs typeface="Sakkal Majalla" pitchFamily="2" charset="-78"/>
              </a:rPr>
              <a:t>قسم </a:t>
            </a:r>
            <a:r>
              <a:rPr lang="ar-DZ" sz="4000" dirty="0">
                <a:solidFill>
                  <a:schemeClr val="bg1"/>
                </a:solidFill>
                <a:latin typeface="Rod" pitchFamily="49" charset="-79"/>
                <a:cs typeface="Sakkal Majalla" pitchFamily="2" charset="-78"/>
              </a:rPr>
              <a:t>المؤرخون تاريخ مصر القديمة </a:t>
            </a:r>
            <a:r>
              <a:rPr lang="ar-DZ" sz="4000" dirty="0" smtClean="0">
                <a:solidFill>
                  <a:schemeClr val="bg1"/>
                </a:solidFill>
                <a:latin typeface="Rod" pitchFamily="49" charset="-79"/>
                <a:cs typeface="Sakkal Majalla" pitchFamily="2" charset="-78"/>
              </a:rPr>
              <a:t>إلى: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ar-DZ" sz="4000" dirty="0" smtClean="0">
                <a:latin typeface="Rod" pitchFamily="49" charset="-79"/>
                <a:cs typeface="Sakkal Majalla" pitchFamily="2" charset="-78"/>
              </a:rPr>
              <a:t> </a:t>
            </a:r>
            <a:r>
              <a:rPr lang="ar-DZ" sz="4400" dirty="0">
                <a:latin typeface="Rod" pitchFamily="49" charset="-79"/>
                <a:cs typeface="Sakkal Majalla" pitchFamily="2" charset="-78"/>
              </a:rPr>
              <a:t>ثلاث مراحل </a:t>
            </a:r>
            <a:endParaRPr lang="ar-DZ" sz="4400" dirty="0" smtClean="0">
              <a:latin typeface="Rod" pitchFamily="49" charset="-79"/>
              <a:cs typeface="Sakkal Majalla" pitchFamily="2" charset="-78"/>
            </a:endParaRPr>
          </a:p>
          <a:p>
            <a:pPr marL="571500" indent="-571500">
              <a:buFont typeface="Wingdings" pitchFamily="2" charset="2"/>
              <a:buChar char="v"/>
            </a:pPr>
            <a:r>
              <a:rPr lang="ar-DZ" sz="4400" dirty="0" smtClean="0">
                <a:solidFill>
                  <a:schemeClr val="bg1"/>
                </a:solidFill>
                <a:latin typeface="Rod" pitchFamily="49" charset="-79"/>
                <a:cs typeface="Sakkal Majalla" pitchFamily="2" charset="-78"/>
              </a:rPr>
              <a:t>و </a:t>
            </a:r>
            <a:r>
              <a:rPr lang="ar-DZ" sz="4400" dirty="0">
                <a:solidFill>
                  <a:schemeClr val="bg1"/>
                </a:solidFill>
                <a:latin typeface="Rod" pitchFamily="49" charset="-79"/>
                <a:cs typeface="Sakkal Majalla" pitchFamily="2" charset="-78"/>
              </a:rPr>
              <a:t>العائلات الحاكمة إلى </a:t>
            </a:r>
            <a:r>
              <a:rPr lang="ar-DZ" sz="4400" dirty="0">
                <a:latin typeface="Rod" pitchFamily="49" charset="-79"/>
                <a:cs typeface="Sakkal Majalla" pitchFamily="2" charset="-78"/>
              </a:rPr>
              <a:t>30أسرة</a:t>
            </a:r>
            <a:r>
              <a:rPr lang="ar-DZ" sz="4400" dirty="0">
                <a:solidFill>
                  <a:schemeClr val="bg1"/>
                </a:solidFill>
                <a:latin typeface="Rod" pitchFamily="49" charset="-79"/>
                <a:cs typeface="Sakkal Majalla" pitchFamily="2" charset="-78"/>
              </a:rPr>
              <a:t>، وكل أسرة تضم عدة ملوك.</a:t>
            </a:r>
            <a:endParaRPr lang="ar-DZ" sz="6000" dirty="0">
              <a:solidFill>
                <a:prstClr val="white"/>
              </a:solidFill>
              <a:latin typeface="Rod" pitchFamily="49" charset="-79"/>
              <a:cs typeface="Sakkal Majalla" pitchFamily="2" charset="-78"/>
            </a:endParaRPr>
          </a:p>
          <a:p>
            <a:pPr algn="ctr"/>
            <a:endParaRPr lang="ar-SA" sz="5400" dirty="0">
              <a:solidFill>
                <a:prstClr val="white"/>
              </a:solidFill>
              <a:latin typeface="Rod" pitchFamily="49" charset="-79"/>
              <a:cs typeface="Sakkal Majalla" pitchFamily="2" charset="-78"/>
            </a:endParaRPr>
          </a:p>
          <a:p>
            <a:r>
              <a:rPr lang="ar-SA" dirty="0">
                <a:solidFill>
                  <a:prstClr val="black"/>
                </a:solidFill>
              </a:rPr>
              <a:t/>
            </a:r>
            <a:br>
              <a:rPr lang="ar-SA" dirty="0">
                <a:solidFill>
                  <a:prstClr val="black"/>
                </a:solidFill>
              </a:rPr>
            </a:b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142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 </a:t>
            </a:r>
            <a:endParaRPr lang="ar-SA" dirty="0"/>
          </a:p>
        </p:txBody>
      </p:sp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5A6FAE3C-AFAF-4623-99C9-4542111255F5}"/>
              </a:ext>
            </a:extLst>
          </p:cNvPr>
          <p:cNvCxnSpPr>
            <a:cxnSpLocks/>
          </p:cNvCxnSpPr>
          <p:nvPr/>
        </p:nvCxnSpPr>
        <p:spPr>
          <a:xfrm flipH="1">
            <a:off x="-1" y="6304405"/>
            <a:ext cx="12192001" cy="0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1">
            <a:extLst>
              <a:ext uri="{FF2B5EF4-FFF2-40B4-BE49-F238E27FC236}">
                <a16:creationId xmlns:a16="http://schemas.microsoft.com/office/drawing/2014/main" xmlns="" id="{227A7C1C-5634-4DBA-A99E-983B7174271C}"/>
              </a:ext>
            </a:extLst>
          </p:cNvPr>
          <p:cNvSpPr txBox="1"/>
          <p:nvPr/>
        </p:nvSpPr>
        <p:spPr>
          <a:xfrm>
            <a:off x="7254240" y="6431586"/>
            <a:ext cx="43433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b="1" dirty="0" smtClean="0">
                <a:solidFill>
                  <a:srgbClr val="26415E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جامعة التكوين المتواصل الوادي  .ليسانس حقوق س1 </a:t>
            </a:r>
            <a:endParaRPr lang="ar-SY" b="1" dirty="0">
              <a:solidFill>
                <a:srgbClr val="26415E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sp>
        <p:nvSpPr>
          <p:cNvPr id="11" name="مستطيل 14">
            <a:extLst>
              <a:ext uri="{FF2B5EF4-FFF2-40B4-BE49-F238E27FC236}">
                <a16:creationId xmlns:a16="http://schemas.microsoft.com/office/drawing/2014/main" xmlns="" id="{DA6F42DA-6320-4ACD-ACDE-C7A9664EC2C7}"/>
              </a:ext>
            </a:extLst>
          </p:cNvPr>
          <p:cNvSpPr/>
          <p:nvPr/>
        </p:nvSpPr>
        <p:spPr>
          <a:xfrm>
            <a:off x="241590" y="6416198"/>
            <a:ext cx="50488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22-10-2024                                     </a:t>
            </a:r>
            <a:r>
              <a:rPr lang="ar-DZ" sz="1600" b="1" dirty="0" err="1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د.فؤاد</a:t>
            </a:r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 العربي قدوري</a:t>
            </a:r>
            <a:endParaRPr lang="en-CA" sz="1600" b="1" dirty="0">
              <a:solidFill>
                <a:srgbClr val="27425D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pic>
        <p:nvPicPr>
          <p:cNvPr id="3074" name="Picture 2" descr="C:\Users\h soft\Desktop\لوقو جامعة التكوين المتواص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60" y="6304405"/>
            <a:ext cx="914400" cy="55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 soft\Desktop\مقياس المنهجية لطبة سنة1حقوق\تنزيل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195" y="61949"/>
            <a:ext cx="1706013" cy="1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خطط انسيابي: محطة طرفية 3"/>
          <p:cNvSpPr/>
          <p:nvPr/>
        </p:nvSpPr>
        <p:spPr>
          <a:xfrm>
            <a:off x="8479341" y="61951"/>
            <a:ext cx="1893195" cy="1277862"/>
          </a:xfrm>
          <a:prstGeom prst="flowChartTermina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تاريخ مصر الفرعونية</a:t>
            </a:r>
            <a:endParaRPr lang="ar-SA" sz="3600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مخطط انسيابي: محطة طرفية 4"/>
          <p:cNvSpPr/>
          <p:nvPr/>
        </p:nvSpPr>
        <p:spPr>
          <a:xfrm>
            <a:off x="1764406" y="61951"/>
            <a:ext cx="1983346" cy="1277861"/>
          </a:xfrm>
          <a:prstGeom prst="flowChartTermina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النظم القانونية</a:t>
            </a:r>
            <a:endParaRPr lang="ar-SA" sz="36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مخطط انسيابي: قرص ممغنط 5"/>
          <p:cNvSpPr/>
          <p:nvPr/>
        </p:nvSpPr>
        <p:spPr>
          <a:xfrm>
            <a:off x="7948728" y="1401763"/>
            <a:ext cx="4080139" cy="4902642"/>
          </a:xfrm>
          <a:prstGeom prst="flowChartMagneticDis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6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ثلاث مراحل:</a:t>
            </a:r>
          </a:p>
          <a:p>
            <a:pPr algn="ctr"/>
            <a:r>
              <a:rPr lang="ar-DZ" sz="2600" b="1" dirty="0" smtClean="0">
                <a:latin typeface="Sakkal Majalla" pitchFamily="2" charset="-78"/>
                <a:cs typeface="Sakkal Majalla" pitchFamily="2" charset="-78"/>
              </a:rPr>
              <a:t>1-الدولة </a:t>
            </a:r>
            <a:r>
              <a:rPr lang="ar-DZ" sz="26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القديمة</a:t>
            </a:r>
            <a:r>
              <a:rPr lang="ar-DZ" sz="2600" b="1" dirty="0" smtClean="0">
                <a:latin typeface="Sakkal Majalla" pitchFamily="2" charset="-78"/>
                <a:cs typeface="Sakkal Majalla" pitchFamily="2" charset="-78"/>
              </a:rPr>
              <a:t>: 3000ق.م-2055قم.</a:t>
            </a:r>
          </a:p>
          <a:p>
            <a:pPr algn="ctr"/>
            <a:r>
              <a:rPr lang="ar-DZ" sz="2600" b="1" dirty="0" smtClean="0">
                <a:latin typeface="Sakkal Majalla" pitchFamily="2" charset="-78"/>
                <a:cs typeface="Sakkal Majalla" pitchFamily="2" charset="-78"/>
              </a:rPr>
              <a:t>02- الدولة </a:t>
            </a:r>
            <a:r>
              <a:rPr lang="ar-DZ" sz="26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الوسطى</a:t>
            </a:r>
            <a:r>
              <a:rPr lang="ar-DZ" sz="2600" b="1" dirty="0" smtClean="0">
                <a:latin typeface="Sakkal Majalla" pitchFamily="2" charset="-78"/>
                <a:cs typeface="Sakkal Majalla" pitchFamily="2" charset="-78"/>
              </a:rPr>
              <a:t>:2100ق.م-1650ق.م</a:t>
            </a:r>
          </a:p>
          <a:p>
            <a:pPr algn="ctr"/>
            <a:r>
              <a:rPr lang="ar-DZ" sz="2600" b="1" dirty="0" smtClean="0">
                <a:latin typeface="Sakkal Majalla" pitchFamily="2" charset="-78"/>
                <a:cs typeface="Sakkal Majalla" pitchFamily="2" charset="-78"/>
              </a:rPr>
              <a:t>03-الدولة </a:t>
            </a:r>
            <a:r>
              <a:rPr lang="ar-DZ" sz="26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الحديثة</a:t>
            </a:r>
            <a:r>
              <a:rPr lang="ar-DZ" sz="2600" b="1" dirty="0" smtClean="0">
                <a:latin typeface="Sakkal Majalla" pitchFamily="2" charset="-78"/>
                <a:cs typeface="Sakkal Majalla" pitchFamily="2" charset="-78"/>
              </a:rPr>
              <a:t>:1555ق.م-1050ق.م</a:t>
            </a:r>
          </a:p>
          <a:p>
            <a:pPr algn="ctr"/>
            <a:r>
              <a:rPr lang="ar-DZ" sz="26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أهم القوانين:</a:t>
            </a:r>
          </a:p>
          <a:p>
            <a:pPr algn="ctr"/>
            <a:r>
              <a:rPr lang="ar-DZ" sz="2600" b="1" dirty="0" smtClean="0">
                <a:latin typeface="Sakkal Majalla" pitchFamily="2" charset="-78"/>
                <a:cs typeface="Sakkal Majalla" pitchFamily="2" charset="-78"/>
              </a:rPr>
              <a:t>قانون </a:t>
            </a:r>
            <a:r>
              <a:rPr lang="ar-DZ" sz="2600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تحوت</a:t>
            </a:r>
            <a:r>
              <a:rPr lang="ar-DZ" sz="2600" b="1" dirty="0" smtClean="0">
                <a:latin typeface="Sakkal Majalla" pitchFamily="2" charset="-78"/>
                <a:cs typeface="Sakkal Majalla" pitchFamily="2" charset="-78"/>
              </a:rPr>
              <a:t>4200ق.م</a:t>
            </a:r>
          </a:p>
          <a:p>
            <a:pPr algn="ctr"/>
            <a:r>
              <a:rPr lang="ar-DZ" sz="2600" b="1" dirty="0" smtClean="0">
                <a:latin typeface="Sakkal Majalla" pitchFamily="2" charset="-78"/>
                <a:cs typeface="Sakkal Majalla" pitchFamily="2" charset="-78"/>
              </a:rPr>
              <a:t>قانون </a:t>
            </a:r>
            <a:r>
              <a:rPr lang="ar-DZ" sz="2600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أمازيس</a:t>
            </a:r>
            <a:r>
              <a:rPr lang="ar-DZ" sz="2600" b="1" dirty="0" smtClean="0">
                <a:latin typeface="Sakkal Majalla" pitchFamily="2" charset="-78"/>
                <a:cs typeface="Sakkal Majalla" pitchFamily="2" charset="-78"/>
              </a:rPr>
              <a:t>.567ق.م</a:t>
            </a:r>
          </a:p>
          <a:p>
            <a:pPr algn="ctr"/>
            <a:r>
              <a:rPr lang="ar-DZ" sz="2600" b="1" dirty="0" smtClean="0">
                <a:latin typeface="Sakkal Majalla" pitchFamily="2" charset="-78"/>
                <a:cs typeface="Sakkal Majalla" pitchFamily="2" charset="-78"/>
              </a:rPr>
              <a:t>قانون </a:t>
            </a:r>
            <a:r>
              <a:rPr lang="ar-DZ" sz="2600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حرم حب</a:t>
            </a:r>
            <a:r>
              <a:rPr lang="ar-DZ" sz="2600" b="1" dirty="0">
                <a:latin typeface="Sakkal Majalla" pitchFamily="2" charset="-78"/>
                <a:cs typeface="Sakkal Majalla" pitchFamily="2" charset="-78"/>
              </a:rPr>
              <a:t>1328-1298ق.م</a:t>
            </a:r>
            <a:endParaRPr lang="ar-DZ" sz="26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/>
            <a:r>
              <a:rPr lang="ar-DZ" sz="2600" b="1" dirty="0" smtClean="0">
                <a:latin typeface="Sakkal Majalla" pitchFamily="2" charset="-78"/>
                <a:cs typeface="Sakkal Majalla" pitchFamily="2" charset="-78"/>
              </a:rPr>
              <a:t>قانون </a:t>
            </a:r>
            <a:r>
              <a:rPr lang="ar-DZ" sz="2600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بوخوريس</a:t>
            </a:r>
            <a:r>
              <a:rPr lang="ar-DZ" sz="2600" b="1" dirty="0" smtClean="0">
                <a:latin typeface="Sakkal Majalla" pitchFamily="2" charset="-78"/>
                <a:cs typeface="Sakkal Majalla" pitchFamily="2" charset="-78"/>
              </a:rPr>
              <a:t>718ق.م</a:t>
            </a:r>
          </a:p>
          <a:p>
            <a:pPr algn="ctr"/>
            <a:r>
              <a:rPr lang="ar-DZ" sz="2600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التعليمات الملكية.</a:t>
            </a:r>
            <a:endParaRPr lang="ar-SA" sz="2600" b="1" dirty="0">
              <a:solidFill>
                <a:srgbClr val="00206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مخطط انسيابي: قرص ممغنط 11"/>
          <p:cNvSpPr/>
          <p:nvPr/>
        </p:nvSpPr>
        <p:spPr>
          <a:xfrm>
            <a:off x="700880" y="1609859"/>
            <a:ext cx="4244607" cy="4468969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DZ" sz="3600" b="1" dirty="0" smtClean="0">
                <a:latin typeface="Sakkal Majalla" pitchFamily="2" charset="-78"/>
                <a:cs typeface="Sakkal Majalla" pitchFamily="2" charset="-78"/>
              </a:rPr>
              <a:t>01-</a:t>
            </a:r>
            <a:r>
              <a:rPr lang="ar-DZ" sz="36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نظام الحكم</a:t>
            </a:r>
            <a:r>
              <a:rPr lang="ar-DZ" sz="3600" b="1" dirty="0" smtClean="0">
                <a:latin typeface="Sakkal Majalla" pitchFamily="2" charset="-78"/>
                <a:cs typeface="Sakkal Majalla" pitchFamily="2" charset="-78"/>
              </a:rPr>
              <a:t>:(السلطات السياسية-الادارية-القضائية)</a:t>
            </a:r>
          </a:p>
          <a:p>
            <a:r>
              <a:rPr lang="ar-DZ" sz="3600" b="1" dirty="0" smtClean="0">
                <a:latin typeface="Sakkal Majalla" pitchFamily="2" charset="-78"/>
                <a:cs typeface="Sakkal Majalla" pitchFamily="2" charset="-78"/>
              </a:rPr>
              <a:t>02-</a:t>
            </a:r>
            <a:r>
              <a:rPr lang="ar-DZ" sz="36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النظام الاجتماعي</a:t>
            </a:r>
            <a:r>
              <a:rPr lang="ar-DZ" sz="3600" b="1" dirty="0" smtClean="0">
                <a:latin typeface="Sakkal Majalla" pitchFamily="2" charset="-78"/>
                <a:cs typeface="Sakkal Majalla" pitchFamily="2" charset="-78"/>
              </a:rPr>
              <a:t>(الطبقة العليا-الدنيا)</a:t>
            </a:r>
          </a:p>
          <a:p>
            <a:r>
              <a:rPr lang="ar-DZ" sz="3600" b="1" dirty="0" smtClean="0">
                <a:latin typeface="Sakkal Majalla" pitchFamily="2" charset="-78"/>
                <a:cs typeface="Sakkal Majalla" pitchFamily="2" charset="-78"/>
              </a:rPr>
              <a:t>03-</a:t>
            </a:r>
            <a:r>
              <a:rPr lang="ar-DZ" sz="36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نظام الاسرة</a:t>
            </a:r>
            <a:r>
              <a:rPr lang="ar-DZ" sz="3600" b="1" dirty="0" smtClean="0">
                <a:latin typeface="Sakkal Majalla" pitchFamily="2" charset="-78"/>
                <a:cs typeface="Sakkal Majalla" pitchFamily="2" charset="-78"/>
              </a:rPr>
              <a:t>(الزواج-الطلاق-الميراث)</a:t>
            </a:r>
            <a:endParaRPr lang="ar-SA" sz="3600" b="1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029" name="Picture 5" descr="C:\Users\h soft\Desktop\مقياس المنهجية لطبة سنة1حقوق\م3\كيف_انتهت_الحضارة_الفرعونية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317" y="61950"/>
            <a:ext cx="4533364" cy="1547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91902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 </a:t>
            </a:r>
            <a:endParaRPr lang="ar-SA" dirty="0"/>
          </a:p>
        </p:txBody>
      </p:sp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5A6FAE3C-AFAF-4623-99C9-4542111255F5}"/>
              </a:ext>
            </a:extLst>
          </p:cNvPr>
          <p:cNvCxnSpPr>
            <a:cxnSpLocks/>
          </p:cNvCxnSpPr>
          <p:nvPr/>
        </p:nvCxnSpPr>
        <p:spPr>
          <a:xfrm flipH="1">
            <a:off x="-1" y="6304405"/>
            <a:ext cx="12192001" cy="0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1">
            <a:extLst>
              <a:ext uri="{FF2B5EF4-FFF2-40B4-BE49-F238E27FC236}">
                <a16:creationId xmlns:a16="http://schemas.microsoft.com/office/drawing/2014/main" xmlns="" id="{227A7C1C-5634-4DBA-A99E-983B7174271C}"/>
              </a:ext>
            </a:extLst>
          </p:cNvPr>
          <p:cNvSpPr txBox="1"/>
          <p:nvPr/>
        </p:nvSpPr>
        <p:spPr>
          <a:xfrm>
            <a:off x="7254240" y="6431586"/>
            <a:ext cx="43433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b="1" dirty="0" smtClean="0">
                <a:solidFill>
                  <a:srgbClr val="26415E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جامعة التكوين المتواصل الوادي  .ليسانس حقوق س1 </a:t>
            </a:r>
            <a:endParaRPr lang="ar-SY" b="1" dirty="0">
              <a:solidFill>
                <a:srgbClr val="26415E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sp>
        <p:nvSpPr>
          <p:cNvPr id="11" name="مستطيل 14">
            <a:extLst>
              <a:ext uri="{FF2B5EF4-FFF2-40B4-BE49-F238E27FC236}">
                <a16:creationId xmlns:a16="http://schemas.microsoft.com/office/drawing/2014/main" xmlns="" id="{DA6F42DA-6320-4ACD-ACDE-C7A9664EC2C7}"/>
              </a:ext>
            </a:extLst>
          </p:cNvPr>
          <p:cNvSpPr/>
          <p:nvPr/>
        </p:nvSpPr>
        <p:spPr>
          <a:xfrm>
            <a:off x="241590" y="6416198"/>
            <a:ext cx="50488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22-10-2024                                     </a:t>
            </a:r>
            <a:r>
              <a:rPr lang="ar-DZ" sz="1600" b="1" dirty="0" err="1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د.فؤاد</a:t>
            </a:r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 العربي قدوري</a:t>
            </a:r>
            <a:endParaRPr lang="en-CA" sz="1600" b="1" dirty="0">
              <a:solidFill>
                <a:srgbClr val="27425D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pic>
        <p:nvPicPr>
          <p:cNvPr id="3074" name="Picture 2" descr="C:\Users\h soft\Desktop\لوقو جامعة التكوين المتواص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60" y="6304405"/>
            <a:ext cx="914400" cy="55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 soft\Desktop\مقياس المنهجية لطبة سنة1حقوق\تنزيل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195" y="61949"/>
            <a:ext cx="1706013" cy="1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خطط انسيابي: محطة طرفية 3"/>
          <p:cNvSpPr/>
          <p:nvPr/>
        </p:nvSpPr>
        <p:spPr>
          <a:xfrm>
            <a:off x="8362681" y="1609860"/>
            <a:ext cx="3456581" cy="631064"/>
          </a:xfrm>
          <a:prstGeom prst="flowChartTermina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تاريخ مصر الفرعونية</a:t>
            </a:r>
            <a:endParaRPr lang="ar-SA" sz="3600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مخطط انسيابي: قرص ممغنط 5"/>
          <p:cNvSpPr/>
          <p:nvPr/>
        </p:nvSpPr>
        <p:spPr>
          <a:xfrm>
            <a:off x="1188935" y="2240924"/>
            <a:ext cx="10818253" cy="4063481"/>
          </a:xfrm>
          <a:prstGeom prst="flowChartMagneticDisk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DZ" sz="26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ثلاث مراحل:                                                                                                                           أهم </a:t>
            </a:r>
            <a:r>
              <a:rPr lang="ar-DZ" sz="26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القوانين:</a:t>
            </a:r>
          </a:p>
          <a:p>
            <a:r>
              <a:rPr lang="ar-DZ" sz="26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1-الدولة </a:t>
            </a:r>
            <a:r>
              <a:rPr lang="ar-DZ" sz="26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القديمة</a:t>
            </a:r>
            <a:r>
              <a:rPr lang="ar-DZ" sz="26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: 3000ق.م-2055ق.م                                               قانون </a:t>
            </a:r>
            <a:r>
              <a:rPr lang="ar-DZ" sz="26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تحوت</a:t>
            </a:r>
            <a:r>
              <a:rPr lang="ar-DZ" sz="26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4200ق.م</a:t>
            </a:r>
          </a:p>
          <a:p>
            <a:r>
              <a:rPr lang="ar-DZ" sz="26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02- الدولة </a:t>
            </a:r>
            <a:r>
              <a:rPr lang="ar-DZ" sz="26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الوسطى</a:t>
            </a:r>
            <a:r>
              <a:rPr lang="ar-DZ" sz="26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:2100ق.م-1650ق.م                                            قانون </a:t>
            </a:r>
            <a:r>
              <a:rPr lang="ar-DZ" sz="26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أمازيس</a:t>
            </a:r>
            <a:r>
              <a:rPr lang="ar-DZ" sz="26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.567ق.م</a:t>
            </a:r>
          </a:p>
          <a:p>
            <a:r>
              <a:rPr lang="ar-DZ" sz="26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03-الدولة </a:t>
            </a:r>
            <a:r>
              <a:rPr lang="ar-DZ" sz="26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الحديثة</a:t>
            </a:r>
            <a:r>
              <a:rPr lang="ar-DZ" sz="26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:1555ق.م-1050ق.م                                             قانون </a:t>
            </a:r>
            <a:r>
              <a:rPr lang="ar-DZ" sz="26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حرم حب</a:t>
            </a:r>
            <a:r>
              <a:rPr lang="ar-DZ" sz="26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1328-1298ق.م</a:t>
            </a:r>
          </a:p>
          <a:p>
            <a:pPr algn="ctr"/>
            <a:r>
              <a:rPr lang="ar-DZ" sz="26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                                                                                قانون </a:t>
            </a:r>
            <a:r>
              <a:rPr lang="ar-DZ" sz="2600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بوخوريس</a:t>
            </a:r>
            <a:r>
              <a:rPr lang="ar-DZ" sz="26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718ق.م</a:t>
            </a:r>
          </a:p>
          <a:p>
            <a:pPr algn="ctr"/>
            <a:r>
              <a:rPr lang="ar-DZ" sz="2600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                                                                                   التعليمات الملكية.</a:t>
            </a:r>
            <a:endParaRPr lang="ar-SA" sz="2600" b="1" dirty="0">
              <a:solidFill>
                <a:srgbClr val="00206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029" name="Picture 5" descr="C:\Users\h soft\Desktop\مقياس المنهجية لطبة سنة1حقوق\م3\كيف_انتهت_الحضارة_الفرعونية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317" y="61950"/>
            <a:ext cx="4533364" cy="1547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43928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 </a:t>
            </a:r>
            <a:endParaRPr lang="ar-SA" dirty="0"/>
          </a:p>
        </p:txBody>
      </p:sp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5A6FAE3C-AFAF-4623-99C9-4542111255F5}"/>
              </a:ext>
            </a:extLst>
          </p:cNvPr>
          <p:cNvCxnSpPr>
            <a:cxnSpLocks/>
          </p:cNvCxnSpPr>
          <p:nvPr/>
        </p:nvCxnSpPr>
        <p:spPr>
          <a:xfrm flipH="1">
            <a:off x="-1" y="6304405"/>
            <a:ext cx="12192001" cy="0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1">
            <a:extLst>
              <a:ext uri="{FF2B5EF4-FFF2-40B4-BE49-F238E27FC236}">
                <a16:creationId xmlns:a16="http://schemas.microsoft.com/office/drawing/2014/main" xmlns="" id="{227A7C1C-5634-4DBA-A99E-983B7174271C}"/>
              </a:ext>
            </a:extLst>
          </p:cNvPr>
          <p:cNvSpPr txBox="1"/>
          <p:nvPr/>
        </p:nvSpPr>
        <p:spPr>
          <a:xfrm>
            <a:off x="7254240" y="6431586"/>
            <a:ext cx="43433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b="1" dirty="0" smtClean="0">
                <a:solidFill>
                  <a:srgbClr val="26415E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جامعة التكوين المتواصل الوادي  .ليسانس حقوق س1 </a:t>
            </a:r>
            <a:endParaRPr lang="ar-SY" b="1" dirty="0">
              <a:solidFill>
                <a:srgbClr val="26415E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sp>
        <p:nvSpPr>
          <p:cNvPr id="11" name="مستطيل 14">
            <a:extLst>
              <a:ext uri="{FF2B5EF4-FFF2-40B4-BE49-F238E27FC236}">
                <a16:creationId xmlns:a16="http://schemas.microsoft.com/office/drawing/2014/main" xmlns="" id="{DA6F42DA-6320-4ACD-ACDE-C7A9664EC2C7}"/>
              </a:ext>
            </a:extLst>
          </p:cNvPr>
          <p:cNvSpPr/>
          <p:nvPr/>
        </p:nvSpPr>
        <p:spPr>
          <a:xfrm>
            <a:off x="241590" y="6416198"/>
            <a:ext cx="50488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22-10-2024                                     </a:t>
            </a:r>
            <a:r>
              <a:rPr lang="ar-DZ" sz="1600" b="1" dirty="0" err="1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د.فؤاد</a:t>
            </a:r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 العربي قدوري</a:t>
            </a:r>
            <a:endParaRPr lang="en-CA" sz="1600" b="1" dirty="0">
              <a:solidFill>
                <a:srgbClr val="27425D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pic>
        <p:nvPicPr>
          <p:cNvPr id="3074" name="Picture 2" descr="C:\Users\h soft\Desktop\لوقو جامعة التكوين المتواص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60" y="6304405"/>
            <a:ext cx="914400" cy="55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 soft\Desktop\مقياس المنهجية لطبة سنة1حقوق\تنزيل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195" y="61949"/>
            <a:ext cx="1706013" cy="1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مخطط انسيابي: قرص ممغنط 5"/>
          <p:cNvSpPr/>
          <p:nvPr/>
        </p:nvSpPr>
        <p:spPr>
          <a:xfrm>
            <a:off x="2485624" y="2421227"/>
            <a:ext cx="5911080" cy="3883177"/>
          </a:xfrm>
          <a:prstGeom prst="flowChartMagneticDisk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ثلاث مراحل:                                                                                                                         </a:t>
            </a:r>
            <a:endParaRPr lang="ar-DZ" sz="36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/>
            <a:r>
              <a:rPr lang="ar-DZ" sz="36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1-الدولة </a:t>
            </a:r>
            <a:r>
              <a:rPr lang="ar-DZ" sz="36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القديمة</a:t>
            </a:r>
            <a:r>
              <a:rPr lang="ar-DZ" sz="36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: 3000ق.م-2055ق.م                                             </a:t>
            </a:r>
            <a:endParaRPr lang="ar-DZ" sz="3600" b="1" dirty="0">
              <a:solidFill>
                <a:prstClr val="white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/>
            <a:r>
              <a:rPr lang="ar-DZ" sz="36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02- الدولة </a:t>
            </a:r>
            <a:r>
              <a:rPr lang="ar-DZ" sz="36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الوسطى</a:t>
            </a:r>
            <a:r>
              <a:rPr lang="ar-DZ" sz="36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:2100ق.م-1650ق.م                                          </a:t>
            </a:r>
            <a:endParaRPr lang="ar-DZ" sz="3600" b="1" dirty="0">
              <a:solidFill>
                <a:prstClr val="white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/>
            <a:r>
              <a:rPr lang="ar-DZ" sz="36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03-الدولة </a:t>
            </a:r>
            <a:r>
              <a:rPr lang="ar-DZ" sz="36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الحديثة</a:t>
            </a:r>
            <a:r>
              <a:rPr lang="ar-DZ" sz="36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:1555ق.م-1050ق.م</a:t>
            </a:r>
            <a:r>
              <a:rPr lang="ar-DZ" sz="28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6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                                           </a:t>
            </a:r>
            <a:endParaRPr lang="ar-DZ" sz="2600" b="1" dirty="0">
              <a:solidFill>
                <a:prstClr val="white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029" name="Picture 5" descr="C:\Users\h soft\Desktop\مقياس المنهجية لطبة سنة1حقوق\م3\كيف_انتهت_الحضارة_الفرعونية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317" y="61950"/>
            <a:ext cx="4533364" cy="1547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خطط انسيابي: محطة طرفية 3"/>
          <p:cNvSpPr/>
          <p:nvPr/>
        </p:nvSpPr>
        <p:spPr>
          <a:xfrm>
            <a:off x="4200069" y="1667815"/>
            <a:ext cx="3456581" cy="631064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تاريخ مصر الفرعونية</a:t>
            </a:r>
            <a:endParaRPr lang="ar-SA" sz="3600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67605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 </a:t>
            </a:r>
            <a:endParaRPr lang="ar-SA" dirty="0"/>
          </a:p>
        </p:txBody>
      </p:sp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5A6FAE3C-AFAF-4623-99C9-4542111255F5}"/>
              </a:ext>
            </a:extLst>
          </p:cNvPr>
          <p:cNvCxnSpPr>
            <a:cxnSpLocks/>
          </p:cNvCxnSpPr>
          <p:nvPr/>
        </p:nvCxnSpPr>
        <p:spPr>
          <a:xfrm flipH="1">
            <a:off x="-1" y="6304405"/>
            <a:ext cx="12192001" cy="0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1">
            <a:extLst>
              <a:ext uri="{FF2B5EF4-FFF2-40B4-BE49-F238E27FC236}">
                <a16:creationId xmlns:a16="http://schemas.microsoft.com/office/drawing/2014/main" xmlns="" id="{227A7C1C-5634-4DBA-A99E-983B7174271C}"/>
              </a:ext>
            </a:extLst>
          </p:cNvPr>
          <p:cNvSpPr txBox="1"/>
          <p:nvPr/>
        </p:nvSpPr>
        <p:spPr>
          <a:xfrm>
            <a:off x="7254240" y="6431586"/>
            <a:ext cx="43433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b="1" dirty="0" smtClean="0">
                <a:solidFill>
                  <a:srgbClr val="26415E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جامعة التكوين المتواصل الوادي  .ليسانس حقوق س1 </a:t>
            </a:r>
            <a:endParaRPr lang="ar-SY" b="1" dirty="0">
              <a:solidFill>
                <a:srgbClr val="26415E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sp>
        <p:nvSpPr>
          <p:cNvPr id="11" name="مستطيل 14">
            <a:extLst>
              <a:ext uri="{FF2B5EF4-FFF2-40B4-BE49-F238E27FC236}">
                <a16:creationId xmlns:a16="http://schemas.microsoft.com/office/drawing/2014/main" xmlns="" id="{DA6F42DA-6320-4ACD-ACDE-C7A9664EC2C7}"/>
              </a:ext>
            </a:extLst>
          </p:cNvPr>
          <p:cNvSpPr/>
          <p:nvPr/>
        </p:nvSpPr>
        <p:spPr>
          <a:xfrm>
            <a:off x="241590" y="6416198"/>
            <a:ext cx="50488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22-10-2024                                     </a:t>
            </a:r>
            <a:r>
              <a:rPr lang="ar-DZ" sz="1600" b="1" dirty="0" err="1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د.فؤاد</a:t>
            </a:r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 العربي قدوري</a:t>
            </a:r>
            <a:endParaRPr lang="en-CA" sz="1600" b="1" dirty="0">
              <a:solidFill>
                <a:srgbClr val="27425D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pic>
        <p:nvPicPr>
          <p:cNvPr id="3074" name="Picture 2" descr="C:\Users\h soft\Desktop\لوقو جامعة التكوين المتواص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60" y="6304405"/>
            <a:ext cx="914400" cy="55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 soft\Desktop\مقياس المنهجية لطبة سنة1حقوق\تنزيل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195" y="61949"/>
            <a:ext cx="1706013" cy="1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h soft\Desktop\مقياس المنهجية لطبة سنة1حقوق\م3\كيف_انتهت_الحضارة_الفرعونية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6888" y="1401763"/>
            <a:ext cx="3153771" cy="1616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خطط انسيابي: محطة طرفية 3"/>
          <p:cNvSpPr/>
          <p:nvPr/>
        </p:nvSpPr>
        <p:spPr>
          <a:xfrm>
            <a:off x="2989832" y="264018"/>
            <a:ext cx="5877056" cy="631064"/>
          </a:xfrm>
          <a:prstGeom prst="flowChartTermina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1-الدولة القديمة: 3000ق.م-2055ق.م </a:t>
            </a:r>
            <a:endParaRPr lang="ar-SA" sz="32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مثلث متساوي الساقين 2"/>
          <p:cNvSpPr/>
          <p:nvPr/>
        </p:nvSpPr>
        <p:spPr>
          <a:xfrm>
            <a:off x="36275" y="1030310"/>
            <a:ext cx="12028869" cy="5274095"/>
          </a:xfrm>
          <a:prstGeom prst="triangle">
            <a:avLst>
              <a:gd name="adj" fmla="val 4989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1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100" b="1" dirty="0">
                <a:latin typeface="Sakkal Majalla" pitchFamily="2" charset="-78"/>
                <a:cs typeface="Sakkal Majalla" pitchFamily="2" charset="-78"/>
              </a:rPr>
              <a:t>من الأسرة </a:t>
            </a:r>
            <a:r>
              <a:rPr lang="ar-DZ" sz="3100" b="1" dirty="0" smtClean="0">
                <a:latin typeface="Sakkal Majalla" pitchFamily="2" charset="-78"/>
                <a:cs typeface="Sakkal Majalla" pitchFamily="2" charset="-78"/>
              </a:rPr>
              <a:t>(01-10)</a:t>
            </a:r>
            <a:r>
              <a:rPr lang="ar-SA" sz="3100" b="1" dirty="0" smtClean="0">
                <a:latin typeface="Sakkal Majalla" pitchFamily="2" charset="-78"/>
                <a:cs typeface="Sakkal Majalla" pitchFamily="2" charset="-78"/>
              </a:rPr>
              <a:t>الملك </a:t>
            </a:r>
            <a:r>
              <a:rPr lang="ar-SA" sz="3100" b="1" dirty="0">
                <a:latin typeface="Sakkal Majalla" pitchFamily="2" charset="-78"/>
                <a:cs typeface="Sakkal Majalla" pitchFamily="2" charset="-78"/>
              </a:rPr>
              <a:t>فرعون </a:t>
            </a:r>
            <a:r>
              <a:rPr lang="ar-SA" sz="3100" b="1" dirty="0" smtClean="0">
                <a:latin typeface="Sakkal Majalla" pitchFamily="2" charset="-78"/>
                <a:cs typeface="Sakkal Majalla" pitchFamily="2" charset="-78"/>
              </a:rPr>
              <a:t>سلطت</a:t>
            </a:r>
            <a:r>
              <a:rPr lang="ar-DZ" sz="3100" b="1" dirty="0" smtClean="0">
                <a:latin typeface="Sakkal Majalla" pitchFamily="2" charset="-78"/>
                <a:cs typeface="Sakkal Majalla" pitchFamily="2" charset="-78"/>
              </a:rPr>
              <a:t>ه مطلقة.</a:t>
            </a:r>
          </a:p>
          <a:p>
            <a:pPr algn="ctr"/>
            <a:r>
              <a:rPr lang="ar-SA" sz="3100" b="1" dirty="0" smtClean="0">
                <a:latin typeface="Sakkal Majalla" pitchFamily="2" charset="-78"/>
                <a:cs typeface="Sakkal Majalla" pitchFamily="2" charset="-78"/>
              </a:rPr>
              <a:t>يعتبر </a:t>
            </a:r>
            <a:r>
              <a:rPr lang="ar-SA" sz="3100" b="1" dirty="0">
                <a:latin typeface="Sakkal Majalla" pitchFamily="2" charset="-78"/>
                <a:cs typeface="Sakkal Majalla" pitchFamily="2" charset="-78"/>
              </a:rPr>
              <a:t>هذا العهد من أزهى عهود الحضارة الفرعونية فقد بينت الأهرامات وساد </a:t>
            </a:r>
            <a:r>
              <a:rPr lang="ar-SA" sz="3100" b="1" dirty="0" smtClean="0">
                <a:latin typeface="Sakkal Majalla" pitchFamily="2" charset="-78"/>
                <a:cs typeface="Sakkal Majalla" pitchFamily="2" charset="-78"/>
              </a:rPr>
              <a:t>فيه</a:t>
            </a:r>
            <a:r>
              <a:rPr lang="ar-DZ" sz="31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100" b="1" dirty="0" smtClean="0">
                <a:latin typeface="Sakkal Majalla" pitchFamily="2" charset="-78"/>
                <a:cs typeface="Sakkal Majalla" pitchFamily="2" charset="-78"/>
              </a:rPr>
              <a:t>نوعا </a:t>
            </a:r>
            <a:r>
              <a:rPr lang="ar-SA" sz="3100" b="1" dirty="0">
                <a:latin typeface="Sakkal Majalla" pitchFamily="2" charset="-78"/>
                <a:cs typeface="Sakkal Majalla" pitchFamily="2" charset="-78"/>
              </a:rPr>
              <a:t>من العدل </a:t>
            </a:r>
            <a:r>
              <a:rPr lang="ar-SA" sz="3100" b="1" dirty="0" smtClean="0">
                <a:latin typeface="Sakkal Majalla" pitchFamily="2" charset="-78"/>
                <a:cs typeface="Sakkal Majalla" pitchFamily="2" charset="-78"/>
              </a:rPr>
              <a:t> .</a:t>
            </a:r>
            <a:endParaRPr lang="ar-DZ" sz="31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/>
            <a:r>
              <a:rPr lang="ar-SA" sz="3100" b="1" dirty="0" smtClean="0">
                <a:latin typeface="Sakkal Majalla" pitchFamily="2" charset="-78"/>
                <a:cs typeface="Sakkal Majalla" pitchFamily="2" charset="-78"/>
              </a:rPr>
              <a:t>منذ </a:t>
            </a:r>
            <a:r>
              <a:rPr lang="ar-SA" sz="3100" b="1" dirty="0">
                <a:latin typeface="Sakkal Majalla" pitchFamily="2" charset="-78"/>
                <a:cs typeface="Sakkal Majalla" pitchFamily="2" charset="-78"/>
              </a:rPr>
              <a:t>الأسرة الخامسة بدأ ظهور الطبقية </a:t>
            </a:r>
            <a:r>
              <a:rPr lang="ar-SA" sz="3100" b="1" dirty="0" smtClean="0">
                <a:latin typeface="Sakkal Majalla" pitchFamily="2" charset="-78"/>
                <a:cs typeface="Sakkal Majalla" pitchFamily="2" charset="-78"/>
              </a:rPr>
              <a:t>فساءت </a:t>
            </a:r>
            <a:r>
              <a:rPr lang="ar-SA" sz="3100" b="1" dirty="0">
                <a:latin typeface="Sakkal Majalla" pitchFamily="2" charset="-78"/>
                <a:cs typeface="Sakkal Majalla" pitchFamily="2" charset="-78"/>
              </a:rPr>
              <a:t>أحوال الناس مما أدى إلى </a:t>
            </a:r>
            <a:r>
              <a:rPr lang="ar-SA" sz="3100" b="1" dirty="0" smtClean="0">
                <a:latin typeface="Sakkal Majalla" pitchFamily="2" charset="-78"/>
                <a:cs typeface="Sakkal Majalla" pitchFamily="2" charset="-78"/>
              </a:rPr>
              <a:t>ثورة </a:t>
            </a:r>
            <a:r>
              <a:rPr lang="ar-SA" sz="3100" b="1" dirty="0">
                <a:latin typeface="Sakkal Majalla" pitchFamily="2" charset="-78"/>
                <a:cs typeface="Sakkal Majalla" pitchFamily="2" charset="-78"/>
              </a:rPr>
              <a:t>إصلاحية </a:t>
            </a:r>
            <a:r>
              <a:rPr lang="ar-DZ" sz="3100" b="1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ar-SA" sz="3100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956872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 </a:t>
            </a:r>
            <a:endParaRPr lang="ar-SA" dirty="0"/>
          </a:p>
        </p:txBody>
      </p:sp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5A6FAE3C-AFAF-4623-99C9-4542111255F5}"/>
              </a:ext>
            </a:extLst>
          </p:cNvPr>
          <p:cNvCxnSpPr>
            <a:cxnSpLocks/>
          </p:cNvCxnSpPr>
          <p:nvPr/>
        </p:nvCxnSpPr>
        <p:spPr>
          <a:xfrm flipH="1">
            <a:off x="-1" y="6304405"/>
            <a:ext cx="12192001" cy="0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1">
            <a:extLst>
              <a:ext uri="{FF2B5EF4-FFF2-40B4-BE49-F238E27FC236}">
                <a16:creationId xmlns:a16="http://schemas.microsoft.com/office/drawing/2014/main" xmlns="" id="{227A7C1C-5634-4DBA-A99E-983B7174271C}"/>
              </a:ext>
            </a:extLst>
          </p:cNvPr>
          <p:cNvSpPr txBox="1"/>
          <p:nvPr/>
        </p:nvSpPr>
        <p:spPr>
          <a:xfrm>
            <a:off x="7254240" y="6431586"/>
            <a:ext cx="43433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b="1" dirty="0" smtClean="0">
                <a:solidFill>
                  <a:srgbClr val="26415E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جامعة التكوين المتواصل الوادي  .ليسانس حقوق س1 </a:t>
            </a:r>
            <a:endParaRPr lang="ar-SY" b="1" dirty="0">
              <a:solidFill>
                <a:srgbClr val="26415E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sp>
        <p:nvSpPr>
          <p:cNvPr id="11" name="مستطيل 14">
            <a:extLst>
              <a:ext uri="{FF2B5EF4-FFF2-40B4-BE49-F238E27FC236}">
                <a16:creationId xmlns:a16="http://schemas.microsoft.com/office/drawing/2014/main" xmlns="" id="{DA6F42DA-6320-4ACD-ACDE-C7A9664EC2C7}"/>
              </a:ext>
            </a:extLst>
          </p:cNvPr>
          <p:cNvSpPr/>
          <p:nvPr/>
        </p:nvSpPr>
        <p:spPr>
          <a:xfrm>
            <a:off x="241590" y="6416198"/>
            <a:ext cx="50488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22-10-2024                                     </a:t>
            </a:r>
            <a:r>
              <a:rPr lang="ar-DZ" sz="1600" b="1" dirty="0" err="1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د.فؤاد</a:t>
            </a:r>
            <a:r>
              <a:rPr lang="ar-DZ" sz="1600" b="1" dirty="0" smtClean="0">
                <a:solidFill>
                  <a:srgbClr val="27425D"/>
                </a:solidFill>
                <a:latin typeface="ae_AlMothnna" panose="020B0803030604020204" pitchFamily="34" charset="-78"/>
                <a:cs typeface="ae_AlMothnna" panose="020B0803030604020204" pitchFamily="34" charset="-78"/>
              </a:rPr>
              <a:t> العربي قدوري</a:t>
            </a:r>
            <a:endParaRPr lang="en-CA" sz="1600" b="1" dirty="0">
              <a:solidFill>
                <a:srgbClr val="27425D"/>
              </a:solidFill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  <p:pic>
        <p:nvPicPr>
          <p:cNvPr id="3074" name="Picture 2" descr="C:\Users\h soft\Desktop\لوقو جامعة التكوين المتواص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60" y="6304405"/>
            <a:ext cx="914400" cy="55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4017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 soft\Desktop\مقياس المنهجية لطبة سنة1حقوق\تنزيل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195" y="61949"/>
            <a:ext cx="1706013" cy="1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h soft\Desktop\مقياس المنهجية لطبة سنة1حقوق\م3\كيف_انتهت_الحضارة_الفرعونية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6888" y="1401763"/>
            <a:ext cx="3153771" cy="1616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خطط انسيابي: محطة طرفية 3"/>
          <p:cNvSpPr/>
          <p:nvPr/>
        </p:nvSpPr>
        <p:spPr>
          <a:xfrm>
            <a:off x="2989832" y="264018"/>
            <a:ext cx="5877056" cy="631064"/>
          </a:xfrm>
          <a:prstGeom prst="flowChartTermina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02- الدولة الوسطى:2100ق.م-1650ق.م </a:t>
            </a:r>
            <a:endParaRPr lang="ar-SA" sz="32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مثلث متساوي الساقين 2"/>
          <p:cNvSpPr/>
          <p:nvPr/>
        </p:nvSpPr>
        <p:spPr>
          <a:xfrm>
            <a:off x="36275" y="1030310"/>
            <a:ext cx="12028869" cy="5274095"/>
          </a:xfrm>
          <a:prstGeom prst="triangle">
            <a:avLst>
              <a:gd name="adj" fmla="val 4989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1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1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من الأسرة </a:t>
            </a:r>
            <a:r>
              <a:rPr lang="ar-DZ" sz="31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(</a:t>
            </a:r>
            <a:r>
              <a:rPr lang="ar-DZ" sz="31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11-17) </a:t>
            </a:r>
            <a:r>
              <a:rPr lang="ar-DZ" sz="31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عاصمتها </a:t>
            </a:r>
            <a:r>
              <a:rPr lang="ar-DZ" sz="31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" طيبة " </a:t>
            </a:r>
            <a:r>
              <a:rPr lang="ar-DZ" sz="31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اله </a:t>
            </a:r>
            <a:r>
              <a:rPr lang="ar-DZ" sz="31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" آمون " </a:t>
            </a:r>
            <a:r>
              <a:rPr lang="ar-DZ" sz="31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حاول </a:t>
            </a:r>
            <a:r>
              <a:rPr lang="ar-DZ" sz="31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فرعون إصلاح ما فسد من الأحوال ونشر العدل بين الناس وتقليص الفوارق الطبقية فتحسنت </a:t>
            </a:r>
            <a:r>
              <a:rPr lang="ar-DZ" sz="31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الأوضاع.</a:t>
            </a:r>
          </a:p>
          <a:p>
            <a:pPr algn="ctr"/>
            <a:r>
              <a:rPr lang="ar-DZ" sz="31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31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لكن بعد سقوط الأسرة </a:t>
            </a:r>
            <a:r>
              <a:rPr lang="ar-DZ" sz="31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12عادت </a:t>
            </a:r>
            <a:r>
              <a:rPr lang="ar-DZ" sz="31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مصر </a:t>
            </a:r>
            <a:r>
              <a:rPr lang="ar-DZ" sz="31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إلى </a:t>
            </a:r>
            <a:r>
              <a:rPr lang="ar-DZ" sz="31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الفوضى . حتى تأسست الدولة الحديثة</a:t>
            </a:r>
            <a:r>
              <a:rPr lang="ar-DZ" sz="3100" b="1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..</a:t>
            </a:r>
            <a:endParaRPr lang="ar-SA" sz="3100" b="1" dirty="0">
              <a:solidFill>
                <a:prstClr val="white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01881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4049</TotalTime>
  <Words>1375</Words>
  <Application>Microsoft Office PowerPoint</Application>
  <PresentationFormat>مخصص</PresentationFormat>
  <Paragraphs>214</Paragraphs>
  <Slides>26</Slides>
  <Notes>2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26</vt:i4>
      </vt:variant>
    </vt:vector>
  </HeadingPairs>
  <TitlesOfParts>
    <vt:vector size="27" baseType="lpstr">
      <vt:lpstr>نسق Office</vt:lpstr>
      <vt:lpstr>عرض تقديمي في PowerPoint</vt:lpstr>
      <vt:lpstr>عرض تقديمي في PowerPoint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alosman mohamed</dc:creator>
  <cp:lastModifiedBy>h soft</cp:lastModifiedBy>
  <cp:revision>143</cp:revision>
  <dcterms:created xsi:type="dcterms:W3CDTF">2020-10-23T18:10:09Z</dcterms:created>
  <dcterms:modified xsi:type="dcterms:W3CDTF">2024-10-21T04:58:29Z</dcterms:modified>
</cp:coreProperties>
</file>