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85"/>
            <p14:sldId id="286"/>
            <p14:sldId id="287"/>
            <p14:sldId id="288"/>
            <p14:sldId id="289"/>
            <p14:sldId id="290"/>
            <p14:sldId id="291"/>
            <p14:sldId id="292"/>
            <p14:sldId id="293"/>
            <p14:sldId id="294"/>
            <p14:sldId id="295"/>
            <p14:sldId id="296"/>
            <p14:sldId id="297"/>
            <p14:sldId id="298"/>
            <p14:sldId id="29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412" autoAdjust="0"/>
    <p:restoredTop sz="94671" autoAdjust="0"/>
  </p:normalViewPr>
  <p:slideViewPr>
    <p:cSldViewPr>
      <p:cViewPr>
        <p:scale>
          <a:sx n="75" d="100"/>
          <a:sy n="75" d="100"/>
        </p:scale>
        <p:origin x="-1002"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10/04/1446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10/04/1446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10/04/1446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hyperlink" Target="mailto:gueddouri.fouad@yahoo.com" TargetMode="External"/><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hyperlink" Target="tel:213780368408" TargetMode="External"/><Relationship Id="rId9"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347864" y="2420888"/>
            <a:ext cx="5796136" cy="2376264"/>
          </a:xfrm>
        </p:spPr>
        <p:txBody>
          <a:bodyPr>
            <a:normAutofit fontScale="25000" lnSpcReduction="20000"/>
          </a:bodyPr>
          <a:lstStyle/>
          <a:p>
            <a:pPr marL="68580" indent="0">
              <a:buNone/>
            </a:pPr>
            <a:endParaRPr lang="ar-SA" sz="1700" b="1" dirty="0"/>
          </a:p>
          <a:p>
            <a:pPr algn="ctr"/>
            <a:r>
              <a:rPr lang="ar-SA" sz="12800" b="1" dirty="0" smtClean="0">
                <a:latin typeface="Sakkal Majalla" pitchFamily="2" charset="-78"/>
                <a:cs typeface="Sakkal Majalla" pitchFamily="2" charset="-78"/>
              </a:rPr>
              <a:t>م</a:t>
            </a:r>
            <a:r>
              <a:rPr lang="ar-DZ" sz="12800" b="1" dirty="0" smtClean="0">
                <a:latin typeface="Sakkal Majalla" pitchFamily="2" charset="-78"/>
                <a:cs typeface="Sakkal Majalla" pitchFamily="2" charset="-78"/>
              </a:rPr>
              <a:t>قياس:</a:t>
            </a:r>
            <a:endParaRPr lang="ar-SA" sz="12800" b="1" dirty="0" smtClean="0">
              <a:latin typeface="Sakkal Majalla" pitchFamily="2" charset="-78"/>
              <a:cs typeface="Sakkal Majalla" pitchFamily="2" charset="-78"/>
            </a:endParaRPr>
          </a:p>
          <a:p>
            <a:pPr marL="68580" indent="0" algn="ctr">
              <a:buNone/>
            </a:pPr>
            <a:r>
              <a:rPr lang="ar-DZ" sz="26400" b="1" dirty="0" smtClean="0">
                <a:latin typeface="Sakkal Majalla" pitchFamily="2" charset="-78"/>
                <a:cs typeface="Sakkal Majalla" pitchFamily="2" charset="-78"/>
              </a:rPr>
              <a:t>المنهجية القانونية</a:t>
            </a:r>
            <a:endParaRPr lang="fr-FR" sz="26400" b="1" dirty="0" smtClean="0">
              <a:latin typeface="Sakkal Majalla" pitchFamily="2" charset="-78"/>
              <a:cs typeface="Sakkal Majalla" pitchFamily="2" charset="-78"/>
            </a:endParaRPr>
          </a:p>
          <a:p>
            <a:pPr marL="68580" indent="0" algn="ctr" rtl="0">
              <a:buNone/>
            </a:pPr>
            <a:r>
              <a:rPr lang="fr-FR" sz="14400" b="1" dirty="0">
                <a:latin typeface="Sakkal Majalla" pitchFamily="2" charset="-78"/>
                <a:cs typeface="Sakkal Majalla" pitchFamily="2" charset="-78"/>
              </a:rPr>
              <a:t>Méthodologie </a:t>
            </a:r>
            <a:r>
              <a:rPr lang="fr-FR" sz="14400" b="1" dirty="0" smtClean="0">
                <a:latin typeface="Sakkal Majalla" pitchFamily="2" charset="-78"/>
                <a:cs typeface="Sakkal Majalla" pitchFamily="2" charset="-78"/>
              </a:rPr>
              <a:t>juridique</a:t>
            </a:r>
          </a:p>
          <a:p>
            <a:pPr marL="68580" indent="0" algn="ctr" rtl="0">
              <a:buNone/>
            </a:pPr>
            <a:r>
              <a:rPr lang="ar-SA" sz="8000" b="1" dirty="0" smtClean="0">
                <a:latin typeface="Sakkal Majalla" pitchFamily="2" charset="-78"/>
                <a:cs typeface="Sakkal Majalla" pitchFamily="2" charset="-78"/>
              </a:rPr>
              <a:t>  (محاضرة )</a:t>
            </a:r>
            <a:endParaRPr lang="ar-SA" sz="8000" b="1" dirty="0">
              <a:latin typeface="Sakkal Majalla" pitchFamily="2" charset="-78"/>
              <a:cs typeface="Sakkal Majalla" pitchFamily="2" charset="-78"/>
            </a:endParaRPr>
          </a:p>
        </p:txBody>
      </p:sp>
      <p:sp>
        <p:nvSpPr>
          <p:cNvPr id="4" name="عنوان 3"/>
          <p:cNvSpPr>
            <a:spLocks noGrp="1"/>
          </p:cNvSpPr>
          <p:nvPr>
            <p:ph type="title"/>
          </p:nvPr>
        </p:nvSpPr>
        <p:spPr>
          <a:xfrm>
            <a:off x="1835696" y="21307"/>
            <a:ext cx="5040560" cy="1744836"/>
          </a:xfrm>
        </p:spPr>
        <p:txBody>
          <a:bodyPr>
            <a:noAutofit/>
          </a:bodyPr>
          <a:lstStyle/>
          <a:p>
            <a:pPr algn="ct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a:solidFill>
                  <a:schemeClr val="tx1"/>
                </a:solidFill>
                <a:latin typeface="Sakkal Majalla" pitchFamily="2" charset="-78"/>
                <a:cs typeface="Sakkal Majalla" pitchFamily="2" charset="-78"/>
              </a:rPr>
              <a:t/>
            </a:r>
            <a:br>
              <a:rPr lang="fr-FR" sz="2400" b="1" dirty="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t>
            </a:r>
            <a:r>
              <a:rPr lang="ar-DZ" sz="2400" b="1" dirty="0" smtClean="0">
                <a:solidFill>
                  <a:schemeClr val="tx1"/>
                </a:solidFill>
                <a:latin typeface="Sakkal Majalla" pitchFamily="2" charset="-78"/>
                <a:cs typeface="Sakkal Majalla" pitchFamily="2" charset="-78"/>
              </a:rPr>
              <a:t/>
            </a:r>
            <a:br>
              <a:rPr lang="ar-DZ" sz="2400" b="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الجمهورية الجزائرية الديمقراطية الشعبية</a:t>
            </a:r>
            <a:br>
              <a:rPr lang="ar-SA" sz="2400" b="1" i="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وزارة التعليم العالي والبحث العلمي   </a:t>
            </a:r>
            <a:r>
              <a:rPr lang="fr-FR" sz="2400" b="1" i="1" dirty="0">
                <a:solidFill>
                  <a:schemeClr val="tx1"/>
                </a:solidFill>
                <a:latin typeface="Sakkal Majalla" pitchFamily="2" charset="-78"/>
                <a:cs typeface="Sakkal Majalla" pitchFamily="2" charset="-78"/>
              </a:rPr>
              <a:t/>
            </a:r>
            <a:br>
              <a:rPr lang="fr-FR" sz="2400" b="1" i="1" dirty="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جامعة التكوين المتواصل</a:t>
            </a:r>
            <a:br>
              <a:rPr lang="ar-DZ" sz="2400" b="1" i="1" dirty="0" smtClean="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فرع الوادي</a:t>
            </a:r>
            <a:endParaRPr lang="fr-FR" sz="3600" b="1" i="1" dirty="0">
              <a:solidFill>
                <a:schemeClr val="tx1"/>
              </a:solidFill>
              <a:latin typeface="Sakkal Majalla" pitchFamily="2" charset="-78"/>
              <a:cs typeface="Sakkal Majalla" pitchFamily="2" charset="-78"/>
            </a:endParaRPr>
          </a:p>
        </p:txBody>
      </p:sp>
      <p:sp>
        <p:nvSpPr>
          <p:cNvPr id="6" name="عنصر نائب للنص 5"/>
          <p:cNvSpPr>
            <a:spLocks noGrp="1"/>
          </p:cNvSpPr>
          <p:nvPr>
            <p:ph type="body" sz="half" idx="2"/>
          </p:nvPr>
        </p:nvSpPr>
        <p:spPr>
          <a:xfrm>
            <a:off x="1043608" y="5157192"/>
            <a:ext cx="7632848" cy="576064"/>
          </a:xfrm>
        </p:spPr>
        <p:txBody>
          <a:bodyPr>
            <a:noAutofit/>
          </a:bodyPr>
          <a:lstStyle/>
          <a:p>
            <a:r>
              <a:rPr lang="ar-SA" sz="1800" b="1" i="1" dirty="0" smtClean="0">
                <a:latin typeface="Simplified Arabic" pitchFamily="18" charset="-78"/>
                <a:cs typeface="Simplified Arabic" pitchFamily="18" charset="-78"/>
              </a:rPr>
              <a:t>يوم ال</a:t>
            </a:r>
            <a:r>
              <a:rPr lang="ar-DZ" sz="1800" b="1" i="1" dirty="0" smtClean="0">
                <a:latin typeface="Simplified Arabic" pitchFamily="18" charset="-78"/>
                <a:cs typeface="Simplified Arabic" pitchFamily="18" charset="-78"/>
              </a:rPr>
              <a:t>ثلاثاء</a:t>
            </a:r>
            <a:r>
              <a:rPr lang="ar-SA" sz="1800" b="1" i="1" dirty="0" smtClean="0">
                <a:latin typeface="Simplified Arabic" pitchFamily="18" charset="-78"/>
                <a:cs typeface="Simplified Arabic" pitchFamily="18" charset="-78"/>
              </a:rPr>
              <a:t>: </a:t>
            </a:r>
            <a:r>
              <a:rPr lang="ar-SA" sz="1800" b="1" i="1" dirty="0">
                <a:latin typeface="Simplified Arabic" pitchFamily="18" charset="-78"/>
                <a:cs typeface="Simplified Arabic" pitchFamily="18" charset="-78"/>
              </a:rPr>
              <a:t>من </a:t>
            </a:r>
            <a:r>
              <a:rPr lang="ar-SA" sz="1800" b="1" i="1" dirty="0" smtClean="0">
                <a:latin typeface="Simplified Arabic" pitchFamily="18" charset="-78"/>
                <a:cs typeface="Simplified Arabic" pitchFamily="18" charset="-78"/>
              </a:rPr>
              <a:t>الساعة</a:t>
            </a:r>
            <a:r>
              <a:rPr lang="ar-DZ" sz="1800" b="1" i="1" dirty="0">
                <a:latin typeface="Simplified Arabic" pitchFamily="18" charset="-78"/>
                <a:cs typeface="Simplified Arabic" pitchFamily="18" charset="-78"/>
              </a:rPr>
              <a:t>:</a:t>
            </a:r>
            <a:r>
              <a:rPr lang="ar-SA" sz="1800" b="1" i="1" dirty="0" smtClean="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17:00-18:30  </a:t>
            </a:r>
            <a:r>
              <a:rPr lang="ar-SA" sz="1800" b="1" i="1" dirty="0" smtClean="0">
                <a:latin typeface="Simplified Arabic" pitchFamily="18" charset="-78"/>
                <a:cs typeface="Simplified Arabic" pitchFamily="18" charset="-78"/>
              </a:rPr>
              <a:t>ليسانس</a:t>
            </a:r>
            <a:r>
              <a:rPr lang="ar-SA" sz="1800" b="1" i="1" dirty="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حقوق </a:t>
            </a:r>
            <a:r>
              <a:rPr lang="ar-SA" sz="1800" b="1" i="1" dirty="0" smtClean="0">
                <a:latin typeface="Simplified Arabic" pitchFamily="18" charset="-78"/>
                <a:cs typeface="Simplified Arabic" pitchFamily="18" charset="-78"/>
              </a:rPr>
              <a:t>السنة الجامعي</a:t>
            </a:r>
            <a:r>
              <a:rPr lang="ar-DZ" sz="1800" b="1" i="1" dirty="0" smtClean="0">
                <a:latin typeface="Simplified Arabic" pitchFamily="18" charset="-78"/>
                <a:cs typeface="Simplified Arabic" pitchFamily="18" charset="-78"/>
              </a:rPr>
              <a:t>ة: 2024-2025</a:t>
            </a:r>
            <a:endParaRPr lang="ar-SA" sz="1800" b="1" i="1" dirty="0">
              <a:latin typeface="Simplified Arabic" pitchFamily="18" charset="-78"/>
              <a:cs typeface="Simplified Arabic" pitchFamily="18" charset="-78"/>
            </a:endParaRPr>
          </a:p>
          <a:p>
            <a:pPr algn="ctr"/>
            <a:endParaRPr lang="ar-SA" sz="2400" b="1"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0"/>
            <a:ext cx="2627784" cy="1968302"/>
          </a:xfrm>
          <a:prstGeom prst="rect">
            <a:avLst/>
          </a:prstGeom>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561" y="21307"/>
            <a:ext cx="1751509" cy="1751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h soft\Desktop\مقياس المنهجية لطبة سنة1حقوق\definition-common-law-4-poin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2348881"/>
            <a:ext cx="302433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dirty="0" smtClean="0">
                <a:latin typeface="Sakkal Majalla" pitchFamily="2" charset="-78"/>
                <a:cs typeface="Sakkal Majalla" pitchFamily="2" charset="-78"/>
              </a:rPr>
              <a:t>المدرسة المثالية:</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DZ" sz="3600" dirty="0" smtClean="0">
                <a:latin typeface="Sakkal Majalla" pitchFamily="2" charset="-78"/>
                <a:cs typeface="Sakkal Majalla" pitchFamily="2" charset="-78"/>
              </a:rPr>
              <a:t>انصارها</a:t>
            </a:r>
            <a:r>
              <a:rPr lang="ar-SA" sz="3600" dirty="0" smtClean="0">
                <a:latin typeface="Sakkal Majalla" pitchFamily="2" charset="-78"/>
                <a:cs typeface="Sakkal Majalla" pitchFamily="2" charset="-78"/>
              </a:rPr>
              <a:t> </a:t>
            </a:r>
            <a:r>
              <a:rPr lang="ar-SA" sz="3600" dirty="0">
                <a:latin typeface="Sakkal Majalla" pitchFamily="2" charset="-78"/>
                <a:cs typeface="Sakkal Majalla" pitchFamily="2" charset="-78"/>
              </a:rPr>
              <a:t>من فلاسفة القانون الطبيعي منهم كونت ، و جون جاك روسو ، و جون لوك. كما ظهرت الثورة الفرنسية ضد طغيان الملوك </a:t>
            </a:r>
            <a:r>
              <a:rPr lang="ar-DZ" sz="3600" dirty="0" smtClean="0">
                <a:latin typeface="Sakkal Majalla" pitchFamily="2" charset="-78"/>
                <a:cs typeface="Sakkal Majalla" pitchFamily="2" charset="-78"/>
              </a:rPr>
              <a:t>(</a:t>
            </a:r>
            <a:r>
              <a:rPr lang="ar-SA" sz="3600" dirty="0" smtClean="0">
                <a:latin typeface="Sakkal Majalla" pitchFamily="2" charset="-78"/>
                <a:cs typeface="Sakkal Majalla" pitchFamily="2" charset="-78"/>
              </a:rPr>
              <a:t>نظام </a:t>
            </a:r>
            <a:r>
              <a:rPr lang="ar-SA" sz="3600" dirty="0">
                <a:latin typeface="Sakkal Majalla" pitchFamily="2" charset="-78"/>
                <a:cs typeface="Sakkal Majalla" pitchFamily="2" charset="-78"/>
              </a:rPr>
              <a:t>ملكي ) الذين كانوا يتعسفون في حقوق المواطنين إذ كان لديهم القانون هو الملك ، والملك هو القانون كما كان يزعم به لويس 14 </a:t>
            </a:r>
            <a:r>
              <a:rPr lang="ar-DZ" sz="3600" dirty="0" smtClean="0">
                <a:latin typeface="Sakkal Majalla" pitchFamily="2" charset="-78"/>
                <a:cs typeface="Sakkal Majalla" pitchFamily="2" charset="-78"/>
              </a:rPr>
              <a:t>«</a:t>
            </a:r>
            <a:r>
              <a:rPr lang="ar-SA" sz="3600" dirty="0" smtClean="0">
                <a:latin typeface="Sakkal Majalla" pitchFamily="2" charset="-78"/>
                <a:cs typeface="Sakkal Majalla" pitchFamily="2" charset="-78"/>
              </a:rPr>
              <a:t>أنا </a:t>
            </a:r>
            <a:r>
              <a:rPr lang="ar-SA" sz="3600" dirty="0">
                <a:latin typeface="Sakkal Majalla" pitchFamily="2" charset="-78"/>
                <a:cs typeface="Sakkal Majalla" pitchFamily="2" charset="-78"/>
              </a:rPr>
              <a:t>هو الدولة والدولة </a:t>
            </a:r>
            <a:r>
              <a:rPr lang="ar-SA" sz="3600" dirty="0" smtClean="0">
                <a:latin typeface="Sakkal Majalla" pitchFamily="2" charset="-78"/>
                <a:cs typeface="Sakkal Majalla" pitchFamily="2" charset="-78"/>
              </a:rPr>
              <a:t>هي</a:t>
            </a:r>
            <a:r>
              <a:rPr lang="ar-DZ" sz="3600" dirty="0" smtClean="0">
                <a:latin typeface="Sakkal Majalla" pitchFamily="2" charset="-78"/>
                <a:cs typeface="Sakkal Majalla" pitchFamily="2" charset="-78"/>
              </a:rPr>
              <a:t> انا»</a:t>
            </a:r>
            <a:endParaRPr lang="ar-SA" sz="3600" dirty="0">
              <a:solidFill>
                <a:schemeClr val="tx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endParaRPr lang="ar-SA" sz="3200" dirty="0">
              <a:latin typeface="Sakkal Majalla" pitchFamily="2" charset="-78"/>
              <a:cs typeface="Sakkal Majalla" pitchFamily="2" charset="-78"/>
            </a:endParaRPr>
          </a:p>
        </p:txBody>
      </p:sp>
    </p:spTree>
    <p:extLst>
      <p:ext uri="{BB962C8B-B14F-4D97-AF65-F5344CB8AC3E}">
        <p14:creationId xmlns:p14="http://schemas.microsoft.com/office/powerpoint/2010/main" val="2422547206"/>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القانون الطبيعي والعقد الاجتماعي:</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2500" dirty="0" smtClean="0">
                <a:latin typeface="Sakkal Majalla" pitchFamily="2" charset="-78"/>
                <a:cs typeface="Sakkal Majalla" pitchFamily="2" charset="-78"/>
              </a:rPr>
              <a:t>العقد </a:t>
            </a:r>
            <a:r>
              <a:rPr lang="ar-DZ" sz="2500" dirty="0">
                <a:latin typeface="Sakkal Majalla" pitchFamily="2" charset="-78"/>
                <a:cs typeface="Sakkal Majalla" pitchFamily="2" charset="-78"/>
              </a:rPr>
              <a:t>الاجتماعي </a:t>
            </a:r>
            <a:r>
              <a:rPr lang="ar-DZ" sz="2500" dirty="0" smtClean="0">
                <a:latin typeface="Sakkal Majalla" pitchFamily="2" charset="-78"/>
                <a:cs typeface="Sakkal Majalla" pitchFamily="2" charset="-78"/>
              </a:rPr>
              <a:t>أن </a:t>
            </a:r>
            <a:r>
              <a:rPr lang="ar-DZ" sz="2500" dirty="0">
                <a:latin typeface="Sakkal Majalla" pitchFamily="2" charset="-78"/>
                <a:cs typeface="Sakkal Majalla" pitchFamily="2" charset="-78"/>
              </a:rPr>
              <a:t>كل الناس بعدما عانوا من الفوضى نتيجة الأهواء والغرائز الفردية فكروا في وضع </a:t>
            </a:r>
            <a:r>
              <a:rPr lang="ar-DZ" sz="2500" dirty="0">
                <a:solidFill>
                  <a:schemeClr val="tx1"/>
                </a:solidFill>
                <a:latin typeface="Sakkal Majalla" pitchFamily="2" charset="-78"/>
                <a:cs typeface="Sakkal Majalla" pitchFamily="2" charset="-78"/>
              </a:rPr>
              <a:t>السلطة</a:t>
            </a:r>
            <a:r>
              <a:rPr lang="ar-DZ" sz="2500" dirty="0">
                <a:latin typeface="Sakkal Majalla" pitchFamily="2" charset="-78"/>
                <a:cs typeface="Sakkal Majalla" pitchFamily="2" charset="-78"/>
              </a:rPr>
              <a:t> في يد</a:t>
            </a:r>
            <a:r>
              <a:rPr lang="ar-DZ" sz="2500" u="sng" dirty="0">
                <a:solidFill>
                  <a:schemeClr val="tx1"/>
                </a:solidFill>
                <a:latin typeface="Sakkal Majalla" pitchFamily="2" charset="-78"/>
                <a:cs typeface="Sakkal Majalla" pitchFamily="2" charset="-78"/>
              </a:rPr>
              <a:t> شخص</a:t>
            </a:r>
            <a:r>
              <a:rPr lang="ar-DZ" sz="2500" dirty="0">
                <a:latin typeface="Sakkal Majalla" pitchFamily="2" charset="-78"/>
                <a:cs typeface="Sakkal Majalla" pitchFamily="2" charset="-78"/>
              </a:rPr>
              <a:t> أو هيئة تقوم بتنظيم الأمور الداخلية والخارجية للمجتمع . فانتقلوا بذلك من جهة الفطرة الى عهد ال</a:t>
            </a:r>
            <a:r>
              <a:rPr lang="ar-DZ" sz="2500" u="sng" dirty="0">
                <a:solidFill>
                  <a:schemeClr val="tx1"/>
                </a:solidFill>
                <a:latin typeface="Sakkal Majalla" pitchFamily="2" charset="-78"/>
                <a:cs typeface="Sakkal Majalla" pitchFamily="2" charset="-78"/>
              </a:rPr>
              <a:t>مجتمع </a:t>
            </a:r>
            <a:r>
              <a:rPr lang="ar-DZ" sz="2500" u="sng" dirty="0" smtClean="0">
                <a:solidFill>
                  <a:schemeClr val="tx1"/>
                </a:solidFill>
                <a:latin typeface="Sakkal Majalla" pitchFamily="2" charset="-78"/>
                <a:cs typeface="Sakkal Majalla" pitchFamily="2" charset="-78"/>
              </a:rPr>
              <a:t>المنظم</a:t>
            </a:r>
            <a:r>
              <a:rPr lang="ar-DZ" sz="2500" dirty="0" smtClean="0">
                <a:latin typeface="Sakkal Majalla" pitchFamily="2" charset="-78"/>
                <a:cs typeface="Sakkal Majalla" pitchFamily="2" charset="-78"/>
              </a:rPr>
              <a:t>.</a:t>
            </a:r>
          </a:p>
          <a:p>
            <a:r>
              <a:rPr lang="ar-DZ" sz="2500" dirty="0" smtClean="0">
                <a:latin typeface="Sakkal Majalla" pitchFamily="2" charset="-78"/>
                <a:cs typeface="Sakkal Majalla" pitchFamily="2" charset="-78"/>
              </a:rPr>
              <a:t> </a:t>
            </a:r>
            <a:r>
              <a:rPr lang="ar-DZ" sz="2500" dirty="0">
                <a:latin typeface="Sakkal Majalla" pitchFamily="2" charset="-78"/>
                <a:cs typeface="Sakkal Majalla" pitchFamily="2" charset="-78"/>
              </a:rPr>
              <a:t>ولقد اتخذ </a:t>
            </a:r>
            <a:r>
              <a:rPr lang="ar-DZ" sz="2500" u="sng" dirty="0" err="1">
                <a:solidFill>
                  <a:schemeClr val="tx1"/>
                </a:solidFill>
                <a:latin typeface="Sakkal Majalla" pitchFamily="2" charset="-78"/>
                <a:cs typeface="Sakkal Majalla" pitchFamily="2" charset="-78"/>
              </a:rPr>
              <a:t>هوبز</a:t>
            </a:r>
            <a:r>
              <a:rPr lang="ar-DZ" sz="2500" dirty="0">
                <a:latin typeface="Sakkal Majalla" pitchFamily="2" charset="-78"/>
                <a:cs typeface="Sakkal Majalla" pitchFamily="2" charset="-78"/>
              </a:rPr>
              <a:t> فكرة العقد الاجتماعي وسيلة لتبرير السلطة الاستبدادية للحكم وذلك أنه كان من أنصار ا</a:t>
            </a:r>
            <a:r>
              <a:rPr lang="ar-DZ" sz="2500" dirty="0">
                <a:solidFill>
                  <a:schemeClr val="tx1"/>
                </a:solidFill>
                <a:latin typeface="Sakkal Majalla" pitchFamily="2" charset="-78"/>
                <a:cs typeface="Sakkal Majalla" pitchFamily="2" charset="-78"/>
              </a:rPr>
              <a:t>لنظام الملكي المطلق</a:t>
            </a:r>
            <a:r>
              <a:rPr lang="ar-DZ" sz="2500" dirty="0">
                <a:latin typeface="Sakkal Majalla" pitchFamily="2" charset="-78"/>
                <a:cs typeface="Sakkal Majalla" pitchFamily="2" charset="-78"/>
              </a:rPr>
              <a:t>، أما الفقيه </a:t>
            </a:r>
            <a:r>
              <a:rPr lang="ar-DZ" sz="2500" dirty="0">
                <a:solidFill>
                  <a:schemeClr val="tx1"/>
                </a:solidFill>
                <a:latin typeface="Sakkal Majalla" pitchFamily="2" charset="-78"/>
                <a:cs typeface="Sakkal Majalla" pitchFamily="2" charset="-78"/>
              </a:rPr>
              <a:t>جون لوك</a:t>
            </a:r>
            <a:r>
              <a:rPr lang="ar-DZ" sz="2500" dirty="0">
                <a:latin typeface="Sakkal Majalla" pitchFamily="2" charset="-78"/>
                <a:cs typeface="Sakkal Majalla" pitchFamily="2" charset="-78"/>
              </a:rPr>
              <a:t> اعتمد هذه الفكرة كوسيلة لمحاربة السلطة المطلقة للحاكم ويرى أن الأفراد لم يتنازلوا عن كل حقوقهم للحاكم وإنما عن </a:t>
            </a:r>
            <a:r>
              <a:rPr lang="ar-DZ" sz="2500" dirty="0" err="1">
                <a:latin typeface="Sakkal Majalla" pitchFamily="2" charset="-78"/>
                <a:cs typeface="Sakkal Majalla" pitchFamily="2" charset="-78"/>
              </a:rPr>
              <a:t>جزءمنها</a:t>
            </a:r>
            <a:r>
              <a:rPr lang="ar-DZ" sz="2500" dirty="0">
                <a:latin typeface="Sakkal Majalla" pitchFamily="2" charset="-78"/>
                <a:cs typeface="Sakkal Majalla" pitchFamily="2" charset="-78"/>
              </a:rPr>
              <a:t>. وعلى هذا الأساس أجاز لهم فسخ هذا العقد وعزل الحاكم، فكان رأيه من أنصار </a:t>
            </a:r>
            <a:r>
              <a:rPr lang="ar-DZ" sz="2500" dirty="0">
                <a:solidFill>
                  <a:schemeClr val="tx1"/>
                </a:solidFill>
                <a:latin typeface="Sakkal Majalla" pitchFamily="2" charset="-78"/>
                <a:cs typeface="Sakkal Majalla" pitchFamily="2" charset="-78"/>
              </a:rPr>
              <a:t>الملكية والسلطة المقيدة</a:t>
            </a:r>
            <a:r>
              <a:rPr lang="ar-DZ" sz="2500" dirty="0">
                <a:latin typeface="Sakkal Majalla" pitchFamily="2" charset="-78"/>
                <a:cs typeface="Sakkal Majalla" pitchFamily="2" charset="-78"/>
              </a:rPr>
              <a:t>. أما الفقيه </a:t>
            </a:r>
            <a:r>
              <a:rPr lang="ar-DZ" sz="2500" dirty="0">
                <a:solidFill>
                  <a:schemeClr val="tx1"/>
                </a:solidFill>
                <a:latin typeface="Sakkal Majalla" pitchFamily="2" charset="-78"/>
                <a:cs typeface="Sakkal Majalla" pitchFamily="2" charset="-78"/>
              </a:rPr>
              <a:t>روسو</a:t>
            </a:r>
            <a:r>
              <a:rPr lang="ar-DZ" sz="2500" dirty="0">
                <a:latin typeface="Sakkal Majalla" pitchFamily="2" charset="-78"/>
                <a:cs typeface="Sakkal Majalla" pitchFamily="2" charset="-78"/>
              </a:rPr>
              <a:t> فقد اتخذ فكرة القانون الطبيعي كأداة الإنكار </a:t>
            </a:r>
            <a:r>
              <a:rPr lang="ar-DZ" sz="2500" dirty="0" smtClean="0">
                <a:latin typeface="Sakkal Majalla" pitchFamily="2" charset="-78"/>
                <a:cs typeface="Sakkal Majalla" pitchFamily="2" charset="-78"/>
              </a:rPr>
              <a:t>لحق الملوك </a:t>
            </a:r>
            <a:r>
              <a:rPr lang="ar-DZ" sz="2500" dirty="0">
                <a:latin typeface="Sakkal Majalla" pitchFamily="2" charset="-78"/>
                <a:cs typeface="Sakkal Majalla" pitchFamily="2" charset="-78"/>
              </a:rPr>
              <a:t>في السيادة وإنما </a:t>
            </a:r>
            <a:r>
              <a:rPr lang="ar-DZ" sz="2500" dirty="0">
                <a:solidFill>
                  <a:schemeClr val="tx1"/>
                </a:solidFill>
                <a:latin typeface="Sakkal Majalla" pitchFamily="2" charset="-78"/>
                <a:cs typeface="Sakkal Majalla" pitchFamily="2" charset="-78"/>
              </a:rPr>
              <a:t>السيادة للشعب</a:t>
            </a:r>
            <a:r>
              <a:rPr lang="ar-DZ" sz="2500" dirty="0">
                <a:latin typeface="Sakkal Majalla" pitchFamily="2" charset="-78"/>
                <a:cs typeface="Sakkal Majalla" pitchFamily="2" charset="-78"/>
              </a:rPr>
              <a:t> فقط.</a:t>
            </a:r>
            <a:endParaRPr lang="ar-SA" sz="2500" dirty="0">
              <a:solidFill>
                <a:schemeClr val="tx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المثالية: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1292571689"/>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القانون الطبيعي والثورة الفرنسية:</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3200" dirty="0">
                <a:latin typeface="Sakkal Majalla" pitchFamily="2" charset="-78"/>
                <a:cs typeface="Sakkal Majalla" pitchFamily="2" charset="-78"/>
              </a:rPr>
              <a:t>اعتنقت </a:t>
            </a:r>
            <a:r>
              <a:rPr lang="ar-DZ" sz="3200" u="sng" dirty="0">
                <a:solidFill>
                  <a:schemeClr val="tx1"/>
                </a:solidFill>
                <a:latin typeface="Sakkal Majalla" pitchFamily="2" charset="-78"/>
                <a:cs typeface="Sakkal Majalla" pitchFamily="2" charset="-78"/>
              </a:rPr>
              <a:t>الثورة الفرنسية</a:t>
            </a:r>
            <a:r>
              <a:rPr lang="ar-DZ" sz="3200" dirty="0">
                <a:latin typeface="Sakkal Majalla" pitchFamily="2" charset="-78"/>
                <a:cs typeface="Sakkal Majalla" pitchFamily="2" charset="-78"/>
              </a:rPr>
              <a:t> في أواخر القرن 18م فكرة </a:t>
            </a:r>
            <a:r>
              <a:rPr lang="ar-DZ" sz="3200" u="sng" dirty="0">
                <a:solidFill>
                  <a:schemeClr val="tx1"/>
                </a:solidFill>
                <a:latin typeface="Sakkal Majalla" pitchFamily="2" charset="-78"/>
                <a:cs typeface="Sakkal Majalla" pitchFamily="2" charset="-78"/>
              </a:rPr>
              <a:t>روسو </a:t>
            </a:r>
            <a:r>
              <a:rPr lang="ar-DZ" sz="3200" dirty="0">
                <a:latin typeface="Sakkal Majalla" pitchFamily="2" charset="-78"/>
                <a:cs typeface="Sakkal Majalla" pitchFamily="2" charset="-78"/>
              </a:rPr>
              <a:t>المتمثلة في حصر السيادة في يد </a:t>
            </a:r>
            <a:r>
              <a:rPr lang="ar-DZ" sz="3200" u="sng" dirty="0">
                <a:solidFill>
                  <a:schemeClr val="tx1"/>
                </a:solidFill>
                <a:latin typeface="Sakkal Majalla" pitchFamily="2" charset="-78"/>
                <a:cs typeface="Sakkal Majalla" pitchFamily="2" charset="-78"/>
              </a:rPr>
              <a:t>الشعب</a:t>
            </a:r>
            <a:r>
              <a:rPr lang="ar-DZ" sz="3200" dirty="0">
                <a:latin typeface="Sakkal Majalla" pitchFamily="2" charset="-78"/>
                <a:cs typeface="Sakkal Majalla" pitchFamily="2" charset="-78"/>
              </a:rPr>
              <a:t> وحده واعتناق فكرة القانون الطبيعي، وقد أصبح القانون الطبيعي مذهبا رسميا تضمنه الإعلان العالمي لحقوق الإنسان والمواطن سنة 1789 أما القانون الطبيعي في القرن 19 فقد عرف انتقادات و مهاجمات عنيفة شككت في حجة القانون الطبيعي وتركزت هذه الانتقادات على جوهر القانون فكيف لهذا القانون أن يكون صالحا لكل الأزمنة ولكل </a:t>
            </a:r>
            <a:r>
              <a:rPr lang="ar-DZ" sz="3200" dirty="0" smtClean="0">
                <a:latin typeface="Sakkal Majalla" pitchFamily="2" charset="-78"/>
                <a:cs typeface="Sakkal Majalla" pitchFamily="2" charset="-78"/>
              </a:rPr>
              <a:t>الشعوب.</a:t>
            </a:r>
            <a:endParaRPr lang="ar-SA" sz="3200" dirty="0">
              <a:solidFill>
                <a:schemeClr val="tx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المثالية: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874220413"/>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المدرسة الواقعية:</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3200" dirty="0">
                <a:latin typeface="Sakkal Majalla" pitchFamily="2" charset="-78"/>
                <a:cs typeface="Sakkal Majalla" pitchFamily="2" charset="-78"/>
              </a:rPr>
              <a:t>انتشر اعتقاد بأن القانون في جوهره هو المثل الأعلى الذي يستخلصه العقل وهو مصدر للخير والعقل يبرر اللجوء إلى القوة عند مخالفة قواعده أو أحكامه, كما دلت معارضة القانون الطبيعي خلال القرن 19 وانتشار الفلسفة الواقعية التي تناقض الفلسفة </a:t>
            </a:r>
            <a:r>
              <a:rPr lang="ar-DZ" sz="3200" dirty="0" err="1">
                <a:latin typeface="Sakkal Majalla" pitchFamily="2" charset="-78"/>
                <a:cs typeface="Sakkal Majalla" pitchFamily="2" charset="-78"/>
              </a:rPr>
              <a:t>المثاليةلما</a:t>
            </a:r>
            <a:r>
              <a:rPr lang="ar-DZ" sz="3200" dirty="0">
                <a:latin typeface="Sakkal Majalla" pitchFamily="2" charset="-78"/>
                <a:cs typeface="Sakkal Majalla" pitchFamily="2" charset="-78"/>
              </a:rPr>
              <a:t> تقوم عليه من تصور فكري لا يمد بأي صلة الى منهج أو أسلوب علمي. وقد تفرعت المدرسة الواقعية الى مذهبين المذهب التاريخي ومذهب </a:t>
            </a:r>
            <a:r>
              <a:rPr lang="ar-DZ" sz="3200" dirty="0" smtClean="0">
                <a:latin typeface="Sakkal Majalla" pitchFamily="2" charset="-78"/>
                <a:cs typeface="Sakkal Majalla" pitchFamily="2" charset="-78"/>
              </a:rPr>
              <a:t>التضامن الاجتماعي</a:t>
            </a:r>
            <a:r>
              <a:rPr lang="ar-DZ" sz="3200" dirty="0">
                <a:latin typeface="Sakkal Majalla" pitchFamily="2" charset="-78"/>
                <a:cs typeface="Sakkal Majalla" pitchFamily="2" charset="-78"/>
              </a:rPr>
              <a:t>.</a:t>
            </a:r>
            <a:endParaRPr lang="ar-SA" sz="3200" dirty="0">
              <a:solidFill>
                <a:schemeClr val="tx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الواقعية: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692804156"/>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المذهب التاريخي:</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3200" dirty="0">
                <a:latin typeface="Sakkal Majalla" pitchFamily="2" charset="-78"/>
                <a:cs typeface="Sakkal Majalla" pitchFamily="2" charset="-78"/>
              </a:rPr>
              <a:t>ظهر هذا المذهب بداية من القرن 18 في فرنسا، إذ أظهر بعض الفقهاء والفلاسفة تأثرهم بالبيئة والظروف المحيطة بهم بما في ذلك اختلاف القوانين، ورأوا أن القوانين يجب أن تتناسب وطبيعة البلاد التي تصدر فيها . ومن أهم الفلاسفة الذين ربطوا القانون بالبيئة الفقيه </a:t>
            </a:r>
            <a:r>
              <a:rPr lang="ar-DZ" sz="3200" dirty="0" err="1">
                <a:latin typeface="Sakkal Majalla" pitchFamily="2" charset="-78"/>
                <a:cs typeface="Sakkal Majalla" pitchFamily="2" charset="-78"/>
              </a:rPr>
              <a:t>منتسكيو</a:t>
            </a:r>
            <a:r>
              <a:rPr lang="ar-DZ" sz="3200" dirty="0">
                <a:latin typeface="Sakkal Majalla" pitchFamily="2" charset="-78"/>
                <a:cs typeface="Sakkal Majalla" pitchFamily="2" charset="-78"/>
              </a:rPr>
              <a:t> في كتابه روح الشرائع وكذلك الفقيه </a:t>
            </a:r>
            <a:r>
              <a:rPr lang="ar-DZ" sz="3200" dirty="0" err="1">
                <a:latin typeface="Sakkal Majalla" pitchFamily="2" charset="-78"/>
                <a:cs typeface="Sakkal Majalla" pitchFamily="2" charset="-78"/>
              </a:rPr>
              <a:t>بورتاليس</a:t>
            </a:r>
            <a:r>
              <a:rPr lang="ar-DZ" sz="3200" dirty="0">
                <a:latin typeface="Sakkal Majalla" pitchFamily="2" charset="-78"/>
                <a:cs typeface="Sakkal Majalla" pitchFamily="2" charset="-78"/>
              </a:rPr>
              <a:t> أحد واضعي التقنين المدني الفرنسي حيث عبر عن مبدأ من مبادئ القائم عليها هذا المذهب ومحتواه أن </a:t>
            </a:r>
            <a:r>
              <a:rPr lang="ar-DZ" sz="3200" u="sng" dirty="0">
                <a:solidFill>
                  <a:schemeClr val="tx1"/>
                </a:solidFill>
                <a:latin typeface="Sakkal Majalla" pitchFamily="2" charset="-78"/>
                <a:cs typeface="Sakkal Majalla" pitchFamily="2" charset="-78"/>
              </a:rPr>
              <a:t>القانون يوجد ويتطور آليا مع تقدم الزمن دون تدخل الإرادة الإنسانية</a:t>
            </a:r>
            <a:r>
              <a:rPr lang="ar-DZ" sz="3200" dirty="0">
                <a:latin typeface="Sakkal Majalla" pitchFamily="2" charset="-78"/>
                <a:cs typeface="Sakkal Majalla" pitchFamily="2" charset="-78"/>
              </a:rPr>
              <a:t>.</a:t>
            </a:r>
            <a:endParaRPr lang="ar-SA" sz="3200" dirty="0">
              <a:solidFill>
                <a:schemeClr val="tx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الواقعية: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4216807904"/>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المذهب التاريخي:</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2900" dirty="0">
                <a:latin typeface="Sakkal Majalla" pitchFamily="2" charset="-78"/>
                <a:cs typeface="Sakkal Majalla" pitchFamily="2" charset="-78"/>
              </a:rPr>
              <a:t>ظهر هذا المذهب بداية من القرن 18 في فرنسا، إذ أظهر بعض الفقهاء والفلاسفة تأثرهم بالبيئة والظروف المحيطة بهم بما في ذلك اختلاف القوانين، ورأوا أن القوانين يجب أن تتناسب وطبيعة البلاد التي تصدر فيها . ومن أهم الفلاسفة الذين ربطوا القانون بالبيئة الفقيه </a:t>
            </a:r>
            <a:r>
              <a:rPr lang="ar-DZ" sz="2900" dirty="0" err="1">
                <a:latin typeface="Sakkal Majalla" pitchFamily="2" charset="-78"/>
                <a:cs typeface="Sakkal Majalla" pitchFamily="2" charset="-78"/>
              </a:rPr>
              <a:t>منتسكيو</a:t>
            </a:r>
            <a:r>
              <a:rPr lang="ar-DZ" sz="2900" dirty="0">
                <a:latin typeface="Sakkal Majalla" pitchFamily="2" charset="-78"/>
                <a:cs typeface="Sakkal Majalla" pitchFamily="2" charset="-78"/>
              </a:rPr>
              <a:t> في كتابه روح الشرائع وكذلك الفقيه </a:t>
            </a:r>
            <a:r>
              <a:rPr lang="ar-DZ" sz="2900" dirty="0" err="1">
                <a:latin typeface="Sakkal Majalla" pitchFamily="2" charset="-78"/>
                <a:cs typeface="Sakkal Majalla" pitchFamily="2" charset="-78"/>
              </a:rPr>
              <a:t>بورتاليس</a:t>
            </a:r>
            <a:r>
              <a:rPr lang="ar-DZ" sz="2900" dirty="0">
                <a:latin typeface="Sakkal Majalla" pitchFamily="2" charset="-78"/>
                <a:cs typeface="Sakkal Majalla" pitchFamily="2" charset="-78"/>
              </a:rPr>
              <a:t> أحد واضعي التقنين المدني الفرنسي حيث عبر عن مبدأ من مبادئ القائم عليها هذا المذهب ومحتواه أن </a:t>
            </a:r>
            <a:r>
              <a:rPr lang="ar-DZ" sz="2900" u="sng" dirty="0">
                <a:solidFill>
                  <a:schemeClr val="tx1"/>
                </a:solidFill>
                <a:latin typeface="Sakkal Majalla" pitchFamily="2" charset="-78"/>
                <a:cs typeface="Sakkal Majalla" pitchFamily="2" charset="-78"/>
              </a:rPr>
              <a:t>القانون يوجد ويتطور آليا مع تقدم الزمن دون تدخل الإرادة الإنسانية</a:t>
            </a:r>
            <a:r>
              <a:rPr lang="ar-DZ" sz="2900" dirty="0" smtClean="0">
                <a:latin typeface="Sakkal Majalla" pitchFamily="2" charset="-78"/>
                <a:cs typeface="Sakkal Majalla" pitchFamily="2" charset="-78"/>
              </a:rPr>
              <a:t>.</a:t>
            </a:r>
          </a:p>
          <a:p>
            <a:r>
              <a:rPr lang="ar-DZ" sz="2900" dirty="0" smtClean="0">
                <a:solidFill>
                  <a:schemeClr val="bg1"/>
                </a:solidFill>
                <a:latin typeface="Sakkal Majalla" pitchFamily="2" charset="-78"/>
                <a:cs typeface="Sakkal Majalla" pitchFamily="2" charset="-78"/>
              </a:rPr>
              <a:t>هذا المذهب رافض لمبادي القانون الطبيعي التي تبانها نابليون</a:t>
            </a:r>
            <a:endParaRPr lang="ar-SA" sz="2900" dirty="0">
              <a:solidFill>
                <a:schemeClr val="bg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الواقعية: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3158666119"/>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المذهب التاريخي:</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2400" dirty="0">
                <a:solidFill>
                  <a:schemeClr val="tx1"/>
                </a:solidFill>
                <a:latin typeface="Sakkal Majalla" pitchFamily="2" charset="-78"/>
                <a:cs typeface="Sakkal Majalla" pitchFamily="2" charset="-78"/>
              </a:rPr>
              <a:t>أ</a:t>
            </a:r>
            <a:r>
              <a:rPr lang="ar-DZ" sz="2400" u="sng" dirty="0">
                <a:solidFill>
                  <a:schemeClr val="tx1"/>
                </a:solidFill>
                <a:latin typeface="Sakkal Majalla" pitchFamily="2" charset="-78"/>
                <a:cs typeface="Sakkal Majalla" pitchFamily="2" charset="-78"/>
              </a:rPr>
              <a:t>ولا: إنكار وجود القانون </a:t>
            </a:r>
            <a:r>
              <a:rPr lang="ar-DZ" sz="2400" u="sng" dirty="0" smtClean="0">
                <a:solidFill>
                  <a:schemeClr val="tx1"/>
                </a:solidFill>
                <a:latin typeface="Sakkal Majalla" pitchFamily="2" charset="-78"/>
                <a:cs typeface="Sakkal Majalla" pitchFamily="2" charset="-78"/>
              </a:rPr>
              <a:t>الطبيعي:</a:t>
            </a:r>
            <a:r>
              <a:rPr lang="ar-DZ" sz="2400" dirty="0" smtClean="0">
                <a:latin typeface="Sakkal Majalla" pitchFamily="2" charset="-78"/>
                <a:cs typeface="Sakkal Majalla" pitchFamily="2" charset="-78"/>
              </a:rPr>
              <a:t> يرى </a:t>
            </a:r>
            <a:r>
              <a:rPr lang="ar-DZ" sz="2400" dirty="0">
                <a:latin typeface="Sakkal Majalla" pitchFamily="2" charset="-78"/>
                <a:cs typeface="Sakkal Majalla" pitchFamily="2" charset="-78"/>
              </a:rPr>
              <a:t>الفقيه </a:t>
            </a:r>
            <a:r>
              <a:rPr lang="ar-DZ" sz="2400" dirty="0" err="1">
                <a:latin typeface="Sakkal Majalla" pitchFamily="2" charset="-78"/>
                <a:cs typeface="Sakkal Majalla" pitchFamily="2" charset="-78"/>
              </a:rPr>
              <a:t>سافيني</a:t>
            </a:r>
            <a:r>
              <a:rPr lang="ar-DZ" sz="2400" dirty="0">
                <a:latin typeface="Sakkal Majalla" pitchFamily="2" charset="-78"/>
                <a:cs typeface="Sakkal Majalla" pitchFamily="2" charset="-78"/>
              </a:rPr>
              <a:t> بأنه لا توجد قواعد </a:t>
            </a:r>
            <a:r>
              <a:rPr lang="ar-DZ" sz="2400" dirty="0" err="1">
                <a:latin typeface="Sakkal Majalla" pitchFamily="2" charset="-78"/>
                <a:cs typeface="Sakkal Majalla" pitchFamily="2" charset="-78"/>
              </a:rPr>
              <a:t>ثابة</a:t>
            </a:r>
            <a:r>
              <a:rPr lang="ar-DZ" sz="2400" dirty="0">
                <a:latin typeface="Sakkal Majalla" pitchFamily="2" charset="-78"/>
                <a:cs typeface="Sakkal Majalla" pitchFamily="2" charset="-78"/>
              </a:rPr>
              <a:t> أبدية يكشف عنها العقل بل القانون </a:t>
            </a:r>
            <a:r>
              <a:rPr lang="ar-DZ" sz="2400" dirty="0" smtClean="0">
                <a:latin typeface="Sakkal Majalla" pitchFamily="2" charset="-78"/>
                <a:cs typeface="Sakkal Majalla" pitchFamily="2" charset="-78"/>
              </a:rPr>
              <a:t>حسبه من </a:t>
            </a:r>
            <a:r>
              <a:rPr lang="ar-DZ" sz="2400" dirty="0">
                <a:latin typeface="Sakkal Majalla" pitchFamily="2" charset="-78"/>
                <a:cs typeface="Sakkal Majalla" pitchFamily="2" charset="-78"/>
              </a:rPr>
              <a:t>صنع الزمن ونتائج </a:t>
            </a:r>
            <a:r>
              <a:rPr lang="ar-DZ" sz="2400" dirty="0" smtClean="0">
                <a:latin typeface="Sakkal Majalla" pitchFamily="2" charset="-78"/>
                <a:cs typeface="Sakkal Majalla" pitchFamily="2" charset="-78"/>
              </a:rPr>
              <a:t>التاريخ</a:t>
            </a:r>
          </a:p>
          <a:p>
            <a:r>
              <a:rPr lang="ar-DZ" sz="2400" dirty="0" smtClean="0">
                <a:latin typeface="Sakkal Majalla" pitchFamily="2" charset="-78"/>
                <a:cs typeface="Sakkal Majalla" pitchFamily="2" charset="-78"/>
              </a:rPr>
              <a:t>ث</a:t>
            </a:r>
            <a:r>
              <a:rPr lang="ar-DZ" sz="2400" u="sng" dirty="0" smtClean="0">
                <a:solidFill>
                  <a:schemeClr val="tx1"/>
                </a:solidFill>
                <a:latin typeface="Sakkal Majalla" pitchFamily="2" charset="-78"/>
                <a:cs typeface="Sakkal Majalla" pitchFamily="2" charset="-78"/>
              </a:rPr>
              <a:t>انيا </a:t>
            </a:r>
            <a:r>
              <a:rPr lang="ar-DZ" sz="2400" u="sng" dirty="0">
                <a:solidFill>
                  <a:schemeClr val="tx1"/>
                </a:solidFill>
                <a:latin typeface="Sakkal Majalla" pitchFamily="2" charset="-78"/>
                <a:cs typeface="Sakkal Majalla" pitchFamily="2" charset="-78"/>
              </a:rPr>
              <a:t>: القانون وليد الحاجة </a:t>
            </a:r>
            <a:r>
              <a:rPr lang="ar-DZ" sz="2400" u="sng" dirty="0" smtClean="0">
                <a:solidFill>
                  <a:schemeClr val="tx1"/>
                </a:solidFill>
                <a:latin typeface="Sakkal Majalla" pitchFamily="2" charset="-78"/>
                <a:cs typeface="Sakkal Majalla" pitchFamily="2" charset="-78"/>
              </a:rPr>
              <a:t>للجماعة:</a:t>
            </a:r>
            <a:r>
              <a:rPr lang="ar-DZ"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يرى المذهب التاريخي أن القانون وليد البيئة الاجتماعية وحدها وهو يتطور من ظروف المجتمع ويختلف من دولة الى أخرى ومن جيل لآخر في نفس الدولة حسب التغيرات الاقتصادية والاجتماعية، فليس القانون نتيجة لجيل معين أو دولة معينة </a:t>
            </a:r>
            <a:r>
              <a:rPr lang="ar-DZ" sz="2400" dirty="0" smtClean="0">
                <a:latin typeface="Sakkal Majalla" pitchFamily="2" charset="-78"/>
                <a:cs typeface="Sakkal Majalla" pitchFamily="2" charset="-78"/>
              </a:rPr>
              <a:t>وإنما هو </a:t>
            </a:r>
            <a:r>
              <a:rPr lang="ar-DZ" sz="2400" dirty="0">
                <a:latin typeface="Sakkal Majalla" pitchFamily="2" charset="-78"/>
                <a:cs typeface="Sakkal Majalla" pitchFamily="2" charset="-78"/>
              </a:rPr>
              <a:t>ثمرة التطور </a:t>
            </a:r>
            <a:r>
              <a:rPr lang="ar-DZ" sz="2400" dirty="0" smtClean="0">
                <a:latin typeface="Sakkal Majalla" pitchFamily="2" charset="-78"/>
                <a:cs typeface="Sakkal Majalla" pitchFamily="2" charset="-78"/>
              </a:rPr>
              <a:t>التاريخي</a:t>
            </a:r>
          </a:p>
          <a:p>
            <a:r>
              <a:rPr lang="ar-DZ" sz="2400" u="sng" dirty="0" smtClean="0">
                <a:solidFill>
                  <a:schemeClr val="tx1"/>
                </a:solidFill>
                <a:latin typeface="Sakkal Majalla" pitchFamily="2" charset="-78"/>
                <a:cs typeface="Sakkal Majalla" pitchFamily="2" charset="-78"/>
              </a:rPr>
              <a:t>ثالثا </a:t>
            </a:r>
            <a:r>
              <a:rPr lang="ar-DZ" sz="2400" u="sng" dirty="0">
                <a:solidFill>
                  <a:schemeClr val="tx1"/>
                </a:solidFill>
                <a:latin typeface="Sakkal Majalla" pitchFamily="2" charset="-78"/>
                <a:cs typeface="Sakkal Majalla" pitchFamily="2" charset="-78"/>
              </a:rPr>
              <a:t>: القانون يتكون ويتطور </a:t>
            </a:r>
            <a:r>
              <a:rPr lang="ar-DZ" sz="2400" u="sng" dirty="0" smtClean="0">
                <a:solidFill>
                  <a:schemeClr val="tx1"/>
                </a:solidFill>
                <a:latin typeface="Sakkal Majalla" pitchFamily="2" charset="-78"/>
                <a:cs typeface="Sakkal Majalla" pitchFamily="2" charset="-78"/>
              </a:rPr>
              <a:t>آليا: </a:t>
            </a:r>
            <a:r>
              <a:rPr lang="ar-DZ" sz="2400" dirty="0" smtClean="0">
                <a:latin typeface="Sakkal Majalla" pitchFamily="2" charset="-78"/>
                <a:cs typeface="Sakkal Majalla" pitchFamily="2" charset="-78"/>
              </a:rPr>
              <a:t>يكون </a:t>
            </a:r>
            <a:r>
              <a:rPr lang="ar-DZ" sz="2400" dirty="0">
                <a:latin typeface="Sakkal Majalla" pitchFamily="2" charset="-78"/>
                <a:cs typeface="Sakkal Majalla" pitchFamily="2" charset="-78"/>
              </a:rPr>
              <a:t>القانون حسب هذا المذهب نتيجة جهد جماعي مشترك من الأجيال المتعاقبة في دولة معينة فهو ذو صفة قومية، فهو يتطور في الضمير الجماعي تطورا ذاتيا آليا دون تدخل الإرادة الإنسانية ويعتبر العرف التعبير الأمثل للقانون لكونه مرتبطا مباشرة </a:t>
            </a:r>
            <a:r>
              <a:rPr lang="ar-DZ" sz="2400" dirty="0" smtClean="0">
                <a:latin typeface="Sakkal Majalla" pitchFamily="2" charset="-78"/>
                <a:cs typeface="Sakkal Majalla" pitchFamily="2" charset="-78"/>
              </a:rPr>
              <a:t>مع الضمير</a:t>
            </a:r>
            <a:r>
              <a:rPr lang="ar-DZ" sz="2400" dirty="0">
                <a:latin typeface="Sakkal Majalla" pitchFamily="2" charset="-78"/>
                <a:cs typeface="Sakkal Majalla" pitchFamily="2" charset="-78"/>
              </a:rPr>
              <a:t>.</a:t>
            </a:r>
            <a:endParaRPr lang="ar-SA" sz="2400" dirty="0">
              <a:solidFill>
                <a:schemeClr val="bg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الموضوعية</a:t>
            </a:r>
          </a:p>
          <a:p>
            <a:pPr algn="ctr"/>
            <a:r>
              <a:rPr lang="ar-DZ" sz="3200" b="1" u="sng" dirty="0" smtClean="0">
                <a:latin typeface="Sakkal Majalla" pitchFamily="2" charset="-78"/>
                <a:cs typeface="Sakkal Majalla" pitchFamily="2" charset="-78"/>
              </a:rPr>
              <a:t>المدرسة الواقعية: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1671005170"/>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b="1" dirty="0" smtClean="0">
                <a:latin typeface="Sakkal Majalla" pitchFamily="2" charset="-78"/>
                <a:cs typeface="Sakkal Majalla" pitchFamily="2" charset="-78"/>
              </a:rPr>
              <a:t>المذاهب المختلطة :</a:t>
            </a:r>
            <a:endParaRPr lang="ar-SA" sz="3200" b="1" dirty="0">
              <a:latin typeface="Sakkal Majalla" pitchFamily="2" charset="-78"/>
              <a:cs typeface="Sakkal Majalla" pitchFamily="2" charset="-78"/>
            </a:endParaRPr>
          </a:p>
        </p:txBody>
      </p:sp>
      <p:sp>
        <p:nvSpPr>
          <p:cNvPr id="8" name="وسيلة شرح مستطيلة مستديرة الزوايا 7"/>
          <p:cNvSpPr/>
          <p:nvPr/>
        </p:nvSpPr>
        <p:spPr>
          <a:xfrm>
            <a:off x="107504"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2200" b="1" dirty="0">
                <a:solidFill>
                  <a:schemeClr val="bg1"/>
                </a:solidFill>
                <a:latin typeface="Sakkal Majalla" pitchFamily="2" charset="-78"/>
                <a:cs typeface="Sakkal Majalla" pitchFamily="2" charset="-78"/>
              </a:rPr>
              <a:t>مزجت هذه المذاهب بين المذاهب الشكلية والموضوعية، </a:t>
            </a:r>
            <a:endParaRPr lang="ar-DZ" sz="2200" b="1" dirty="0" smtClean="0">
              <a:solidFill>
                <a:schemeClr val="bg1"/>
              </a:solidFill>
              <a:latin typeface="Sakkal Majalla" pitchFamily="2" charset="-78"/>
              <a:cs typeface="Sakkal Majalla" pitchFamily="2" charset="-78"/>
            </a:endParaRPr>
          </a:p>
          <a:p>
            <a:r>
              <a:rPr lang="ar-DZ" sz="2200" b="1" dirty="0" smtClean="0">
                <a:solidFill>
                  <a:schemeClr val="bg1"/>
                </a:solidFill>
                <a:latin typeface="Sakkal Majalla" pitchFamily="2" charset="-78"/>
                <a:cs typeface="Sakkal Majalla" pitchFamily="2" charset="-78"/>
              </a:rPr>
              <a:t>فنظرت </a:t>
            </a:r>
            <a:r>
              <a:rPr lang="ar-DZ" sz="2200" b="1" dirty="0">
                <a:solidFill>
                  <a:schemeClr val="bg1"/>
                </a:solidFill>
                <a:latin typeface="Sakkal Majalla" pitchFamily="2" charset="-78"/>
                <a:cs typeface="Sakkal Majalla" pitchFamily="2" charset="-78"/>
              </a:rPr>
              <a:t>الى القاعدة </a:t>
            </a:r>
            <a:r>
              <a:rPr lang="ar-DZ" sz="2200" b="1" dirty="0" err="1">
                <a:solidFill>
                  <a:schemeClr val="bg1"/>
                </a:solidFill>
                <a:latin typeface="Sakkal Majalla" pitchFamily="2" charset="-78"/>
                <a:cs typeface="Sakkal Majalla" pitchFamily="2" charset="-78"/>
              </a:rPr>
              <a:t>القانونيةمن</a:t>
            </a:r>
            <a:r>
              <a:rPr lang="ar-DZ" sz="2200" b="1" dirty="0">
                <a:solidFill>
                  <a:schemeClr val="bg1"/>
                </a:solidFill>
                <a:latin typeface="Sakkal Majalla" pitchFamily="2" charset="-78"/>
                <a:cs typeface="Sakkal Majalla" pitchFamily="2" charset="-78"/>
              </a:rPr>
              <a:t> حيث</a:t>
            </a:r>
            <a:r>
              <a:rPr lang="ar-DZ" sz="2200" b="1" u="sng" dirty="0">
                <a:solidFill>
                  <a:schemeClr val="bg1"/>
                </a:solidFill>
                <a:latin typeface="Sakkal Majalla" pitchFamily="2" charset="-78"/>
                <a:cs typeface="Sakkal Majalla" pitchFamily="2" charset="-78"/>
              </a:rPr>
              <a:t> المظهر والجوهر</a:t>
            </a:r>
            <a:r>
              <a:rPr lang="ar-DZ" sz="2200" b="1" dirty="0">
                <a:solidFill>
                  <a:schemeClr val="bg1"/>
                </a:solidFill>
                <a:latin typeface="Sakkal Majalla" pitchFamily="2" charset="-78"/>
                <a:cs typeface="Sakkal Majalla" pitchFamily="2" charset="-78"/>
              </a:rPr>
              <a:t> وهو ما يطلق عليها بالمذاهب المختلطة ومن أبرز </a:t>
            </a:r>
            <a:r>
              <a:rPr lang="ar-DZ" sz="2200" b="1" dirty="0" smtClean="0">
                <a:solidFill>
                  <a:schemeClr val="bg1"/>
                </a:solidFill>
                <a:latin typeface="Sakkal Majalla" pitchFamily="2" charset="-78"/>
                <a:cs typeface="Sakkal Majalla" pitchFamily="2" charset="-78"/>
              </a:rPr>
              <a:t>هؤلاء الفقهاء </a:t>
            </a:r>
            <a:r>
              <a:rPr lang="ar-DZ" sz="2200" b="1" dirty="0">
                <a:solidFill>
                  <a:schemeClr val="bg1"/>
                </a:solidFill>
                <a:latin typeface="Sakkal Majalla" pitchFamily="2" charset="-78"/>
                <a:cs typeface="Sakkal Majalla" pitchFamily="2" charset="-78"/>
              </a:rPr>
              <a:t>نجد الفقيه الفرنسي </a:t>
            </a:r>
            <a:r>
              <a:rPr lang="ar-DZ" sz="2200" b="1" u="sng" dirty="0">
                <a:solidFill>
                  <a:schemeClr val="bg1"/>
                </a:solidFill>
                <a:latin typeface="Sakkal Majalla" pitchFamily="2" charset="-78"/>
                <a:cs typeface="Sakkal Majalla" pitchFamily="2" charset="-78"/>
              </a:rPr>
              <a:t>جيني</a:t>
            </a:r>
            <a:r>
              <a:rPr lang="ar-DZ" sz="2200" b="1" dirty="0">
                <a:solidFill>
                  <a:schemeClr val="bg1"/>
                </a:solidFill>
                <a:latin typeface="Sakkal Majalla" pitchFamily="2" charset="-78"/>
                <a:cs typeface="Sakkal Majalla" pitchFamily="2" charset="-78"/>
              </a:rPr>
              <a:t> في القرن العشرين حيث مزج جملة من </a:t>
            </a:r>
            <a:r>
              <a:rPr lang="ar-DZ" sz="2200" b="1" dirty="0" smtClean="0">
                <a:solidFill>
                  <a:schemeClr val="bg1"/>
                </a:solidFill>
                <a:latin typeface="Sakkal Majalla" pitchFamily="2" charset="-78"/>
                <a:cs typeface="Sakkal Majalla" pitchFamily="2" charset="-78"/>
              </a:rPr>
              <a:t>الآراء الصحيحة </a:t>
            </a:r>
            <a:r>
              <a:rPr lang="ar-DZ" sz="2200" b="1" dirty="0">
                <a:solidFill>
                  <a:schemeClr val="bg1"/>
                </a:solidFill>
                <a:latin typeface="Sakkal Majalla" pitchFamily="2" charset="-78"/>
                <a:cs typeface="Sakkal Majalla" pitchFamily="2" charset="-78"/>
              </a:rPr>
              <a:t>من النظريات السابقة ورأى أن علم القانون علم معقد و أن فكرة تحليل </a:t>
            </a:r>
            <a:r>
              <a:rPr lang="ar-DZ" sz="2200" b="1" dirty="0" err="1">
                <a:solidFill>
                  <a:schemeClr val="bg1"/>
                </a:solidFill>
                <a:latin typeface="Sakkal Majalla" pitchFamily="2" charset="-78"/>
                <a:cs typeface="Sakkal Majalla" pitchFamily="2" charset="-78"/>
              </a:rPr>
              <a:t>هذاالعلم</a:t>
            </a:r>
            <a:r>
              <a:rPr lang="ar-DZ" sz="2200" b="1" dirty="0">
                <a:solidFill>
                  <a:schemeClr val="bg1"/>
                </a:solidFill>
                <a:latin typeface="Sakkal Majalla" pitchFamily="2" charset="-78"/>
                <a:cs typeface="Sakkal Majalla" pitchFamily="2" charset="-78"/>
              </a:rPr>
              <a:t> يكون على أوجه رئيسية وهي </a:t>
            </a:r>
            <a:r>
              <a:rPr lang="ar-DZ" sz="2200" b="1" dirty="0">
                <a:solidFill>
                  <a:schemeClr val="tx1"/>
                </a:solidFill>
                <a:latin typeface="Sakkal Majalla" pitchFamily="2" charset="-78"/>
                <a:cs typeface="Sakkal Majalla" pitchFamily="2" charset="-78"/>
              </a:rPr>
              <a:t>عنصر العلم من جهة وعنصر الصياغة</a:t>
            </a:r>
            <a:r>
              <a:rPr lang="ar-DZ" sz="2200" b="1" dirty="0">
                <a:solidFill>
                  <a:schemeClr val="bg1"/>
                </a:solidFill>
                <a:latin typeface="Sakkal Majalla" pitchFamily="2" charset="-78"/>
                <a:cs typeface="Sakkal Majalla" pitchFamily="2" charset="-78"/>
              </a:rPr>
              <a:t> من </a:t>
            </a:r>
            <a:r>
              <a:rPr lang="ar-DZ" sz="2200" b="1" dirty="0" err="1">
                <a:solidFill>
                  <a:schemeClr val="bg1"/>
                </a:solidFill>
                <a:latin typeface="Sakkal Majalla" pitchFamily="2" charset="-78"/>
                <a:cs typeface="Sakkal Majalla" pitchFamily="2" charset="-78"/>
              </a:rPr>
              <a:t>جهةأخرى</a:t>
            </a:r>
            <a:r>
              <a:rPr lang="ar-DZ" sz="2200" b="1" dirty="0">
                <a:solidFill>
                  <a:schemeClr val="bg1"/>
                </a:solidFill>
                <a:latin typeface="Sakkal Majalla" pitchFamily="2" charset="-78"/>
                <a:cs typeface="Sakkal Majalla" pitchFamily="2" charset="-78"/>
              </a:rPr>
              <a:t>. </a:t>
            </a:r>
            <a:r>
              <a:rPr lang="ar-DZ" sz="2200" b="1" dirty="0">
                <a:solidFill>
                  <a:schemeClr val="tx1"/>
                </a:solidFill>
                <a:latin typeface="Sakkal Majalla" pitchFamily="2" charset="-78"/>
                <a:cs typeface="Sakkal Majalla" pitchFamily="2" charset="-78"/>
              </a:rPr>
              <a:t>فعنصر العلم</a:t>
            </a:r>
            <a:r>
              <a:rPr lang="ar-DZ" sz="2200" b="1" dirty="0">
                <a:solidFill>
                  <a:schemeClr val="bg1"/>
                </a:solidFill>
                <a:latin typeface="Sakkal Majalla" pitchFamily="2" charset="-78"/>
                <a:cs typeface="Sakkal Majalla" pitchFamily="2" charset="-78"/>
              </a:rPr>
              <a:t> يقدم الحقائق التي يمكن أن تصبح أساسا لبناء القواعد </a:t>
            </a:r>
            <a:r>
              <a:rPr lang="ar-DZ" sz="2200" b="1" dirty="0" smtClean="0">
                <a:solidFill>
                  <a:schemeClr val="bg1"/>
                </a:solidFill>
                <a:latin typeface="Sakkal Majalla" pitchFamily="2" charset="-78"/>
                <a:cs typeface="Sakkal Majalla" pitchFamily="2" charset="-78"/>
              </a:rPr>
              <a:t>القانونية تكون </a:t>
            </a:r>
            <a:r>
              <a:rPr lang="ar-DZ" sz="2200" b="1" dirty="0">
                <a:solidFill>
                  <a:schemeClr val="bg1"/>
                </a:solidFill>
                <a:latin typeface="Sakkal Majalla" pitchFamily="2" charset="-78"/>
                <a:cs typeface="Sakkal Majalla" pitchFamily="2" charset="-78"/>
              </a:rPr>
              <a:t>ملائمة، أما </a:t>
            </a:r>
            <a:r>
              <a:rPr lang="ar-DZ" sz="2200" b="1" dirty="0">
                <a:solidFill>
                  <a:schemeClr val="tx1"/>
                </a:solidFill>
                <a:latin typeface="Sakkal Majalla" pitchFamily="2" charset="-78"/>
                <a:cs typeface="Sakkal Majalla" pitchFamily="2" charset="-78"/>
              </a:rPr>
              <a:t>عنصر الصياغة</a:t>
            </a:r>
            <a:r>
              <a:rPr lang="ar-DZ" sz="2200" b="1" dirty="0">
                <a:solidFill>
                  <a:schemeClr val="bg1"/>
                </a:solidFill>
                <a:latin typeface="Sakkal Majalla" pitchFamily="2" charset="-78"/>
                <a:cs typeface="Sakkal Majalla" pitchFamily="2" charset="-78"/>
              </a:rPr>
              <a:t> فهو الذي يتيح لنا أن نصيغ هذه القواعد التي </a:t>
            </a:r>
            <a:r>
              <a:rPr lang="ar-DZ" sz="2200" b="1" dirty="0" smtClean="0">
                <a:solidFill>
                  <a:schemeClr val="bg1"/>
                </a:solidFill>
                <a:latin typeface="Sakkal Majalla" pitchFamily="2" charset="-78"/>
                <a:cs typeface="Sakkal Majalla" pitchFamily="2" charset="-78"/>
              </a:rPr>
              <a:t>دلنا عليها </a:t>
            </a:r>
            <a:r>
              <a:rPr lang="ar-DZ" sz="2200" b="1" dirty="0">
                <a:solidFill>
                  <a:schemeClr val="bg1"/>
                </a:solidFill>
                <a:latin typeface="Sakkal Majalla" pitchFamily="2" charset="-78"/>
                <a:cs typeface="Sakkal Majalla" pitchFamily="2" charset="-78"/>
              </a:rPr>
              <a:t>العلم. كما نجد أن الصياغة لها شكل معين يجعلها صالحة للتطبيق </a:t>
            </a:r>
            <a:r>
              <a:rPr lang="ar-DZ" sz="2200" b="1">
                <a:solidFill>
                  <a:schemeClr val="bg1"/>
                </a:solidFill>
                <a:latin typeface="Sakkal Majalla" pitchFamily="2" charset="-78"/>
                <a:cs typeface="Sakkal Majalla" pitchFamily="2" charset="-78"/>
              </a:rPr>
              <a:t>في </a:t>
            </a:r>
            <a:r>
              <a:rPr lang="ar-DZ" sz="2200" b="1" smtClean="0">
                <a:solidFill>
                  <a:schemeClr val="bg1"/>
                </a:solidFill>
                <a:latin typeface="Sakkal Majalla" pitchFamily="2" charset="-78"/>
                <a:cs typeface="Sakkal Majalla" pitchFamily="2" charset="-78"/>
              </a:rPr>
              <a:t>المجتمع و </a:t>
            </a:r>
            <a:r>
              <a:rPr lang="ar-DZ" sz="2200" b="1" dirty="0">
                <a:solidFill>
                  <a:schemeClr val="bg1"/>
                </a:solidFill>
                <a:latin typeface="Sakkal Majalla" pitchFamily="2" charset="-78"/>
                <a:cs typeface="Sakkal Majalla" pitchFamily="2" charset="-78"/>
              </a:rPr>
              <a:t>أن عنصر العلم يتضمن أربعة أنواع من الحقائق وهي الحقائق المستمدة من </a:t>
            </a:r>
            <a:r>
              <a:rPr lang="ar-DZ" sz="2200" b="1" dirty="0" err="1">
                <a:solidFill>
                  <a:schemeClr val="bg1"/>
                </a:solidFill>
                <a:latin typeface="Sakkal Majalla" pitchFamily="2" charset="-78"/>
                <a:cs typeface="Sakkal Majalla" pitchFamily="2" charset="-78"/>
              </a:rPr>
              <a:t>أحدالمذاهب</a:t>
            </a:r>
            <a:r>
              <a:rPr lang="ar-DZ" sz="2200" b="1" dirty="0">
                <a:solidFill>
                  <a:schemeClr val="bg1"/>
                </a:solidFill>
                <a:latin typeface="Sakkal Majalla" pitchFamily="2" charset="-78"/>
                <a:cs typeface="Sakkal Majalla" pitchFamily="2" charset="-78"/>
              </a:rPr>
              <a:t> المذكورة سابقا وبالتالي أخذ هذه الحقائق من مبادئ و أسس التي هي </a:t>
            </a:r>
            <a:r>
              <a:rPr lang="ar-DZ" sz="2200" b="1" dirty="0" err="1">
                <a:solidFill>
                  <a:schemeClr val="bg1"/>
                </a:solidFill>
                <a:latin typeface="Sakkal Majalla" pitchFamily="2" charset="-78"/>
                <a:cs typeface="Sakkal Majalla" pitchFamily="2" charset="-78"/>
              </a:rPr>
              <a:t>بمثابةعوامل</a:t>
            </a:r>
            <a:r>
              <a:rPr lang="ar-DZ" sz="2200" b="1" dirty="0">
                <a:solidFill>
                  <a:schemeClr val="bg1"/>
                </a:solidFill>
                <a:latin typeface="Sakkal Majalla" pitchFamily="2" charset="-78"/>
                <a:cs typeface="Sakkal Majalla" pitchFamily="2" charset="-78"/>
              </a:rPr>
              <a:t> التي تؤثر في تكوين القواعد القانونية.</a:t>
            </a:r>
            <a:endParaRPr lang="ar-SA" sz="2200" b="1" dirty="0">
              <a:solidFill>
                <a:schemeClr val="bg1"/>
              </a:solidFill>
              <a:latin typeface="Sakkal Majalla" pitchFamily="2" charset="-78"/>
              <a:cs typeface="Sakkal Majalla" pitchFamily="2" charset="-78"/>
            </a:endParaRPr>
          </a:p>
        </p:txBody>
      </p:sp>
      <p:sp>
        <p:nvSpPr>
          <p:cNvPr id="7" name="مستطيل مستدير الزوايا 6"/>
          <p:cNvSpPr/>
          <p:nvPr/>
        </p:nvSpPr>
        <p:spPr>
          <a:xfrm>
            <a:off x="8088209" y="1988840"/>
            <a:ext cx="876280" cy="3456384"/>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1" anchor="ctr"/>
          <a:lstStyle/>
          <a:p>
            <a:pPr algn="ctr"/>
            <a:r>
              <a:rPr lang="ar-DZ" sz="3200" dirty="0" smtClean="0">
                <a:latin typeface="Sakkal Majalla" pitchFamily="2" charset="-78"/>
                <a:cs typeface="Sakkal Majalla" pitchFamily="2" charset="-78"/>
              </a:rPr>
              <a:t>المذاهب المختلطة:</a:t>
            </a:r>
            <a:endParaRPr lang="ar-SA"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2965868402"/>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dirty="0">
                <a:latin typeface="Sakkal Majalla" pitchFamily="2" charset="-78"/>
                <a:cs typeface="Sakkal Majalla" pitchFamily="2" charset="-78"/>
              </a:rPr>
              <a:t>د</a:t>
            </a:r>
            <a:r>
              <a:rPr lang="ar-SA" dirty="0" smtClean="0">
                <a:latin typeface="Sakkal Majalla" pitchFamily="2" charset="-78"/>
                <a:cs typeface="Sakkal Majalla" pitchFamily="2" charset="-78"/>
              </a:rPr>
              <a:t>. فؤاد</a:t>
            </a:r>
            <a:r>
              <a:rPr lang="ar-DZ" dirty="0" smtClean="0">
                <a:latin typeface="Sakkal Majalla" pitchFamily="2" charset="-78"/>
                <a:cs typeface="Sakkal Majalla" pitchFamily="2" charset="-78"/>
              </a:rPr>
              <a:t> العربي </a:t>
            </a:r>
            <a:r>
              <a:rPr lang="ar-SA" dirty="0" smtClean="0">
                <a:latin typeface="Sakkal Majalla" pitchFamily="2" charset="-78"/>
                <a:cs typeface="Sakkal Majalla" pitchFamily="2" charset="-78"/>
              </a:rPr>
              <a:t>قدوري</a:t>
            </a:r>
            <a:br>
              <a:rPr lang="ar-SA" dirty="0" smtClean="0">
                <a:latin typeface="Sakkal Majalla" pitchFamily="2" charset="-78"/>
                <a:cs typeface="Sakkal Majalla" pitchFamily="2" charset="-78"/>
              </a:rPr>
            </a:br>
            <a:r>
              <a:rPr lang="fr-FR" dirty="0" err="1" smtClean="0">
                <a:latin typeface="Sakkal Majalla" pitchFamily="2" charset="-78"/>
                <a:cs typeface="Sakkal Majalla" pitchFamily="2" charset="-78"/>
              </a:rPr>
              <a:t>Dr.FOUAD</a:t>
            </a:r>
            <a:r>
              <a:rPr lang="fr-FR" dirty="0" smtClean="0">
                <a:latin typeface="Sakkal Majalla" pitchFamily="2" charset="-78"/>
                <a:cs typeface="Sakkal Majalla" pitchFamily="2" charset="-78"/>
              </a:rPr>
              <a:t> LARBI GUEDDOURI.</a:t>
            </a:r>
            <a:endParaRPr lang="ar-SA" dirty="0">
              <a:latin typeface="Sakkal Majalla" pitchFamily="2" charset="-78"/>
              <a:cs typeface="Sakkal Majalla" pitchFamily="2" charset="-78"/>
            </a:endParaRPr>
          </a:p>
        </p:txBody>
      </p:sp>
      <p:sp>
        <p:nvSpPr>
          <p:cNvPr id="4" name="عنصر نائب للمحتوى 3"/>
          <p:cNvSpPr>
            <a:spLocks noGrp="1"/>
          </p:cNvSpPr>
          <p:nvPr>
            <p:ph sz="half"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a:solidFill>
                  <a:srgbClr val="002060"/>
                </a:solidFill>
                <a:latin typeface="Sakkal Majalla" pitchFamily="2" charset="-78"/>
                <a:cs typeface="Sakkal Majalla" pitchFamily="2" charset="-78"/>
              </a:rPr>
              <a:t>X</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a:t>
            </a:r>
            <a:r>
              <a:rPr lang="fr-FR" sz="9600" b="1" dirty="0" smtClean="0">
                <a:solidFill>
                  <a:srgbClr val="002060"/>
                </a:solidFill>
                <a:latin typeface="Sakkal Majalla" pitchFamily="2" charset="-78"/>
                <a:cs typeface="Sakkal Majalla" pitchFamily="2" charset="-78"/>
              </a:rPr>
              <a:t>LARBI GUEDDOURI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SA"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دكتور </a:t>
            </a:r>
            <a:r>
              <a:rPr lang="ar-SA" sz="2800" b="1" dirty="0">
                <a:latin typeface="Sakkal Majalla" pitchFamily="2" charset="-78"/>
                <a:cs typeface="Sakkal Majalla" pitchFamily="2" charset="-78"/>
              </a:rPr>
              <a:t>في القانون </a:t>
            </a:r>
            <a:r>
              <a:rPr lang="ar-SA" sz="2800" b="1" dirty="0" smtClean="0">
                <a:latin typeface="Sakkal Majalla" pitchFamily="2" charset="-78"/>
                <a:cs typeface="Sakkal Majalla" pitchFamily="2" charset="-78"/>
              </a:rPr>
              <a:t>الخاص</a:t>
            </a:r>
            <a:r>
              <a:rPr lang="ar-DZ" sz="2800" b="1" dirty="0" smtClean="0">
                <a:latin typeface="Sakkal Majalla" pitchFamily="2" charset="-78"/>
                <a:cs typeface="Sakkal Majalla" pitchFamily="2" charset="-78"/>
              </a:rPr>
              <a:t> </a:t>
            </a:r>
            <a:r>
              <a:rPr lang="fr-FR" sz="2800" b="1" dirty="0" smtClean="0">
                <a:latin typeface="Sakkal Majalla" pitchFamily="2" charset="-78"/>
                <a:cs typeface="Sakkal Majalla" pitchFamily="2" charset="-78"/>
              </a:rPr>
              <a:t>.</a:t>
            </a:r>
          </a:p>
          <a:p>
            <a:r>
              <a:rPr lang="ar-DZ" sz="2800" b="1" dirty="0" smtClean="0">
                <a:latin typeface="Sakkal Majalla" pitchFamily="2" charset="-78"/>
                <a:cs typeface="Sakkal Majalla" pitchFamily="2" charset="-78"/>
              </a:rPr>
              <a:t>متزوج واب لخمسة أطفال.</a:t>
            </a:r>
            <a:endParaRPr lang="ar-SA" sz="2800"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769" y="5229200"/>
            <a:ext cx="540566" cy="1069684"/>
          </a:xfrm>
          <a:prstGeom prst="rect">
            <a:avLst/>
          </a:prstGeom>
        </p:spPr>
      </p:pic>
      <p:pic>
        <p:nvPicPr>
          <p:cNvPr id="3074" name="Picture 2" descr="C:\Users\h soft\Desktop\images.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9280" y="5229200"/>
            <a:ext cx="495498" cy="9995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down)">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circle(in)">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arn(inVertical)">
                                      <p:cBhvr>
                                        <p:cTn id="31" dur="500"/>
                                        <p:tgtEl>
                                          <p:spTgt spid="4">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arn(inVertical)">
                                      <p:cBhvr>
                                        <p:cTn id="34" dur="500"/>
                                        <p:tgtEl>
                                          <p:spTgt spid="4">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barn(inVertical)">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المذاهب الشكلية والموضوعية والمختلطة</a:t>
            </a:r>
            <a:endParaRPr lang="ar-SA" sz="3200" dirty="0">
              <a:latin typeface="Sakkal Majalla" pitchFamily="2" charset="-78"/>
              <a:cs typeface="Sakkal Majalla" pitchFamily="2" charset="-78"/>
            </a:endParaRPr>
          </a:p>
        </p:txBody>
      </p:sp>
      <p:sp>
        <p:nvSpPr>
          <p:cNvPr id="7" name="مستطيل 6"/>
          <p:cNvSpPr/>
          <p:nvPr/>
        </p:nvSpPr>
        <p:spPr>
          <a:xfrm>
            <a:off x="564924" y="1844824"/>
            <a:ext cx="7895507"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DZ" sz="2000" dirty="0" smtClean="0">
              <a:latin typeface="Sakkal Majalla" pitchFamily="2" charset="-78"/>
              <a:cs typeface="Sakkal Majalla" pitchFamily="2" charset="-78"/>
            </a:endParaRPr>
          </a:p>
          <a:p>
            <a:endParaRPr lang="ar-DZ" sz="2800" dirty="0" smtClean="0">
              <a:latin typeface="Sakkal Majalla" pitchFamily="2" charset="-78"/>
              <a:cs typeface="Sakkal Majalla" pitchFamily="2" charset="-78"/>
            </a:endParaRPr>
          </a:p>
          <a:p>
            <a:r>
              <a:rPr lang="ar-SA" sz="2800" dirty="0" smtClean="0">
                <a:latin typeface="Sakkal Majalla" pitchFamily="2" charset="-78"/>
                <a:cs typeface="Sakkal Majalla" pitchFamily="2" charset="-78"/>
              </a:rPr>
              <a:t>-</a:t>
            </a:r>
            <a:r>
              <a:rPr lang="ar-SA" sz="2800" dirty="0">
                <a:latin typeface="Sakkal Majalla" pitchFamily="2" charset="-78"/>
                <a:cs typeface="Sakkal Majalla" pitchFamily="2" charset="-78"/>
              </a:rPr>
              <a:t> </a:t>
            </a:r>
            <a:r>
              <a:rPr lang="ar-SA" sz="2800" b="1" dirty="0">
                <a:latin typeface="Sakkal Majalla" pitchFamily="2" charset="-78"/>
                <a:cs typeface="Sakkal Majalla" pitchFamily="2" charset="-78"/>
              </a:rPr>
              <a:t>التمييز بين المذاهب لمعرفة أصل وجود القانون.</a:t>
            </a:r>
            <a:endParaRPr lang="ar-SA" sz="2800" dirty="0">
              <a:latin typeface="Sakkal Majalla" pitchFamily="2" charset="-78"/>
              <a:cs typeface="Sakkal Majalla" pitchFamily="2" charset="-78"/>
            </a:endParaRPr>
          </a:p>
          <a:p>
            <a:r>
              <a:rPr lang="ar-SA" sz="2800" dirty="0">
                <a:latin typeface="Sakkal Majalla" pitchFamily="2" charset="-78"/>
                <a:cs typeface="Sakkal Majalla" pitchFamily="2" charset="-78"/>
              </a:rPr>
              <a:t>- </a:t>
            </a:r>
            <a:r>
              <a:rPr lang="ar-SA" sz="2800" b="1" dirty="0">
                <a:latin typeface="Sakkal Majalla" pitchFamily="2" charset="-78"/>
                <a:cs typeface="Sakkal Majalla" pitchFamily="2" charset="-78"/>
              </a:rPr>
              <a:t>التعرف على المذاهب الأقرب للواقع</a:t>
            </a:r>
            <a:r>
              <a:rPr lang="ar-SA" sz="2800" dirty="0">
                <a:latin typeface="Sakkal Majalla" pitchFamily="2" charset="-78"/>
                <a:cs typeface="Sakkal Majalla" pitchFamily="2" charset="-78"/>
              </a:rPr>
              <a:t>.</a:t>
            </a:r>
          </a:p>
          <a:p>
            <a:r>
              <a:rPr lang="ar-SA" sz="2400" dirty="0"/>
              <a:t/>
            </a:r>
            <a:br>
              <a:rPr lang="ar-SA" sz="2400" dirty="0"/>
            </a:br>
            <a:endParaRPr lang="ar-SA" sz="2200" b="1" dirty="0">
              <a:latin typeface="Sakkal Majalla" pitchFamily="2" charset="-78"/>
              <a:cs typeface="Sakkal Majalla" pitchFamily="2" charset="-78"/>
            </a:endParaRPr>
          </a:p>
        </p:txBody>
      </p:sp>
      <p:sp>
        <p:nvSpPr>
          <p:cNvPr id="8" name="وسيلة شرح مستطيلة مستديرة الزوايا 7"/>
          <p:cNvSpPr/>
          <p:nvPr/>
        </p:nvSpPr>
        <p:spPr>
          <a:xfrm>
            <a:off x="899592" y="3140968"/>
            <a:ext cx="6480720" cy="2232248"/>
          </a:xfrm>
          <a:prstGeom prst="wedgeRoundRectCallout">
            <a:avLst/>
          </a:prstGeom>
        </p:spPr>
        <p:style>
          <a:lnRef idx="1">
            <a:schemeClr val="dk1"/>
          </a:lnRef>
          <a:fillRef idx="3">
            <a:schemeClr val="dk1"/>
          </a:fillRef>
          <a:effectRef idx="2">
            <a:schemeClr val="dk1"/>
          </a:effectRef>
          <a:fontRef idx="minor">
            <a:schemeClr val="lt1"/>
          </a:fontRef>
        </p:style>
        <p:txBody>
          <a:bodyPr rtlCol="1" anchor="ctr"/>
          <a:lstStyle/>
          <a:p>
            <a:r>
              <a:rPr lang="ar-DZ" sz="3200" dirty="0" smtClean="0">
                <a:latin typeface="Sakkal Majalla" pitchFamily="2" charset="-78"/>
                <a:cs typeface="Sakkal Majalla" pitchFamily="2" charset="-78"/>
              </a:rPr>
              <a:t>اختلف الفقه حول أصل القانون </a:t>
            </a:r>
            <a:r>
              <a:rPr lang="ar-DZ" sz="3200" dirty="0">
                <a:latin typeface="Sakkal Majalla" pitchFamily="2" charset="-78"/>
                <a:cs typeface="Sakkal Majalla" pitchFamily="2" charset="-78"/>
              </a:rPr>
              <a:t>هل </a:t>
            </a:r>
            <a:r>
              <a:rPr lang="ar-DZ" sz="3200" dirty="0" smtClean="0">
                <a:latin typeface="Sakkal Majalla" pitchFamily="2" charset="-78"/>
                <a:cs typeface="Sakkal Majalla" pitchFamily="2" charset="-78"/>
              </a:rPr>
              <a:t>هو نتيجة:</a:t>
            </a:r>
          </a:p>
          <a:p>
            <a:pPr marL="342900" indent="-342900">
              <a:buFont typeface="+mj-lt"/>
              <a:buAutoNum type="arabicPeriod"/>
            </a:pPr>
            <a:r>
              <a:rPr lang="ar-DZ" sz="3200" dirty="0" smtClean="0">
                <a:latin typeface="Sakkal Majalla" pitchFamily="2" charset="-78"/>
                <a:cs typeface="Sakkal Majalla" pitchFamily="2" charset="-78"/>
              </a:rPr>
              <a:t>ارادة السلطة الحاكمة التي تمتلك حق وضع القانون والزام الناس.</a:t>
            </a:r>
          </a:p>
          <a:p>
            <a:pPr marL="342900" indent="-342900">
              <a:buFont typeface="+mj-lt"/>
              <a:buAutoNum type="arabicPeriod"/>
            </a:pPr>
            <a:r>
              <a:rPr lang="ar-DZ" sz="3200" dirty="0" smtClean="0">
                <a:latin typeface="Sakkal Majalla" pitchFamily="2" charset="-78"/>
                <a:cs typeface="Sakkal Majalla" pitchFamily="2" charset="-78"/>
              </a:rPr>
              <a:t>أو فكرة العدالة والقانون الطبيعي</a:t>
            </a:r>
            <a:endParaRPr lang="ar-SA" sz="3200" dirty="0">
              <a:latin typeface="Sakkal Majalla" pitchFamily="2" charset="-78"/>
              <a:cs typeface="Sakkal Majalla" pitchFamily="2" charset="-78"/>
            </a:endParaRPr>
          </a:p>
        </p:txBody>
      </p:sp>
    </p:spTree>
    <p:extLst>
      <p:ext uri="{BB962C8B-B14F-4D97-AF65-F5344CB8AC3E}">
        <p14:creationId xmlns:p14="http://schemas.microsoft.com/office/powerpoint/2010/main" val="138288001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المذاهب الشكلية نظرية القانون الوضعي</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611560"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DZ" sz="3200" dirty="0" smtClean="0">
                <a:latin typeface="Sakkal Majalla" pitchFamily="2" charset="-78"/>
                <a:cs typeface="Sakkal Majalla" pitchFamily="2" charset="-78"/>
              </a:rPr>
              <a:t>تعتمد على تحليل القانون تحليل وضعي مجرد عن التصورات والفرضيات.</a:t>
            </a:r>
          </a:p>
          <a:p>
            <a:r>
              <a:rPr lang="ar-DZ" sz="3200" dirty="0" smtClean="0">
                <a:latin typeface="Sakkal Majalla" pitchFamily="2" charset="-78"/>
                <a:cs typeface="Sakkal Majalla" pitchFamily="2" charset="-78"/>
              </a:rPr>
              <a:t>القانون هو عمل المشرع وارادة الدولة  في التنظيم.</a:t>
            </a:r>
          </a:p>
          <a:p>
            <a:r>
              <a:rPr lang="ar-DZ" sz="3200" dirty="0" smtClean="0">
                <a:latin typeface="Sakkal Majalla" pitchFamily="2" charset="-78"/>
                <a:cs typeface="Sakkal Majalla" pitchFamily="2" charset="-78"/>
              </a:rPr>
              <a:t>القانون ارادة الحاكم</a:t>
            </a:r>
          </a:p>
          <a:p>
            <a:r>
              <a:rPr lang="ar-DZ" sz="3200" dirty="0" smtClean="0">
                <a:latin typeface="Sakkal Majalla" pitchFamily="2" charset="-78"/>
                <a:cs typeface="Sakkal Majalla" pitchFamily="2" charset="-78"/>
              </a:rPr>
              <a:t>تهتم بالجانب الشكلي الذي اضفى على القانون قوة الالزام.</a:t>
            </a:r>
          </a:p>
          <a:p>
            <a:r>
              <a:rPr lang="ar-DZ" sz="3200" dirty="0" smtClean="0">
                <a:latin typeface="Sakkal Majalla" pitchFamily="2" charset="-78"/>
                <a:cs typeface="Sakkal Majalla" pitchFamily="2" charset="-78"/>
              </a:rPr>
              <a:t>من انصاره  اوستن، هيجل، كلسن.</a:t>
            </a:r>
          </a:p>
          <a:p>
            <a:endParaRPr lang="ar-SA" sz="3200" dirty="0">
              <a:latin typeface="Sakkal Majalla" pitchFamily="2" charset="-78"/>
              <a:cs typeface="Sakkal Majalla" pitchFamily="2" charset="-78"/>
            </a:endParaRPr>
          </a:p>
        </p:txBody>
      </p:sp>
    </p:spTree>
    <p:extLst>
      <p:ext uri="{BB962C8B-B14F-4D97-AF65-F5344CB8AC3E}">
        <p14:creationId xmlns:p14="http://schemas.microsoft.com/office/powerpoint/2010/main" val="3252593619"/>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م</a:t>
            </a:r>
            <a:r>
              <a:rPr lang="ar-DZ" sz="3200" dirty="0" smtClean="0">
                <a:latin typeface="Sakkal Majalla" pitchFamily="2" charset="-78"/>
                <a:cs typeface="Sakkal Majalla" pitchFamily="2" charset="-78"/>
              </a:rPr>
              <a:t>ذهب اوستن</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167329" y="1759372"/>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800" dirty="0">
                <a:latin typeface="Sakkal Majalla" pitchFamily="2" charset="-78"/>
                <a:cs typeface="Sakkal Majalla" pitchFamily="2" charset="-78"/>
              </a:rPr>
              <a:t>استمد الفقيه مذهبه من نظريات فلاسفة اليونان إذ كانوا يرون أن القانون من فعل القوة ، وتأثر بما جاء به الفقيه توماس </a:t>
            </a:r>
            <a:r>
              <a:rPr lang="ar-SA" sz="2800" dirty="0" err="1">
                <a:latin typeface="Sakkal Majalla" pitchFamily="2" charset="-78"/>
                <a:cs typeface="Sakkal Majalla" pitchFamily="2" charset="-78"/>
              </a:rPr>
              <a:t>هويز</a:t>
            </a:r>
            <a:r>
              <a:rPr lang="ar-SA" sz="2800" dirty="0">
                <a:latin typeface="Sakkal Majalla" pitchFamily="2" charset="-78"/>
                <a:cs typeface="Sakkal Majalla" pitchFamily="2" charset="-78"/>
              </a:rPr>
              <a:t> من أن القانون ليس طلبا ولا نصيحة وإنما هو أمر صادر من شخص يملك حق الطاعة على غيره من الناس بل القانون هو إرادة الحاكم الذي له السيطرة المطلقة. كما ان الدولة تقوم بوضع القانون وتتكفل باحترامه جبرا على الأفراد باعتبارها صاحبة السيادة والسلطة، فالقانون لا يقوم إلا في </a:t>
            </a:r>
            <a:r>
              <a:rPr lang="ar-SA" sz="2800" dirty="0" smtClean="0">
                <a:latin typeface="Sakkal Majalla" pitchFamily="2" charset="-78"/>
                <a:cs typeface="Sakkal Majalla" pitchFamily="2" charset="-78"/>
              </a:rPr>
              <a:t>ظل</a:t>
            </a:r>
            <a:r>
              <a:rPr lang="ar-SA" sz="2800" dirty="0">
                <a:latin typeface="Sakkal Majalla" pitchFamily="2" charset="-78"/>
                <a:cs typeface="Sakkal Majalla" pitchFamily="2" charset="-78"/>
              </a:rPr>
              <a:t> </a:t>
            </a:r>
            <a:endParaRPr lang="en-US" sz="2800" dirty="0">
              <a:latin typeface="Sakkal Majalla" pitchFamily="2" charset="-78"/>
              <a:cs typeface="Sakkal Majalla" pitchFamily="2" charset="-78"/>
            </a:endParaRPr>
          </a:p>
          <a:p>
            <a:r>
              <a:rPr lang="ar-SA" sz="2800" dirty="0">
                <a:latin typeface="Sakkal Majalla" pitchFamily="2" charset="-78"/>
                <a:cs typeface="Sakkal Majalla" pitchFamily="2" charset="-78"/>
              </a:rPr>
              <a:t>مجتمع سياسي، ويصدر في شكل أمر وتكاليف، وان يقترن ذلك : </a:t>
            </a:r>
            <a:endParaRPr lang="ar-SA" sz="2800" dirty="0">
              <a:latin typeface="Sakkal Majalla" pitchFamily="2" charset="-78"/>
              <a:cs typeface="Sakkal Majalla" pitchFamily="2" charset="-78"/>
            </a:endParaRPr>
          </a:p>
        </p:txBody>
      </p:sp>
      <p:sp>
        <p:nvSpPr>
          <p:cNvPr id="7" name="مستطيل مستدير الزوايا 6"/>
          <p:cNvSpPr/>
          <p:nvPr/>
        </p:nvSpPr>
        <p:spPr>
          <a:xfrm>
            <a:off x="8088209" y="1988839"/>
            <a:ext cx="995930" cy="3816425"/>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2400" dirty="0" smtClean="0">
                <a:latin typeface="Sakkal Majalla" pitchFamily="2" charset="-78"/>
                <a:cs typeface="Sakkal Majalla" pitchFamily="2" charset="-78"/>
              </a:rPr>
              <a:t>المذاهب الشكلية نظرية القانون الوضعي</a:t>
            </a:r>
            <a:endParaRPr lang="ar-SA" sz="2400" dirty="0">
              <a:latin typeface="Sakkal Majalla" pitchFamily="2" charset="-78"/>
              <a:cs typeface="Sakkal Majalla" pitchFamily="2" charset="-78"/>
            </a:endParaRPr>
          </a:p>
        </p:txBody>
      </p:sp>
    </p:spTree>
    <p:extLst>
      <p:ext uri="{BB962C8B-B14F-4D97-AF65-F5344CB8AC3E}">
        <p14:creationId xmlns:p14="http://schemas.microsoft.com/office/powerpoint/2010/main" val="831701007"/>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01- الجزاء عند اوستن:</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167329"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800" dirty="0" smtClean="0">
                <a:latin typeface="Sakkal Majalla" pitchFamily="2" charset="-78"/>
                <a:cs typeface="Sakkal Majalla" pitchFamily="2" charset="-78"/>
              </a:rPr>
              <a:t>القانون </a:t>
            </a:r>
            <a:r>
              <a:rPr lang="ar-SA" sz="2800" dirty="0">
                <a:latin typeface="Sakkal Majalla" pitchFamily="2" charset="-78"/>
                <a:cs typeface="Sakkal Majalla" pitchFamily="2" charset="-78"/>
              </a:rPr>
              <a:t>لا يقوم إلا في مجتمع سياسي لأنه يستمد في تنظيمه الى وجود طبقتين طبقة حاكمة لها حق الأمر والنهي وطبقة محكومة عليها </a:t>
            </a:r>
            <a:r>
              <a:rPr lang="ar-SA" sz="2800" dirty="0" smtClean="0">
                <a:latin typeface="Sakkal Majalla" pitchFamily="2" charset="-78"/>
                <a:cs typeface="Sakkal Majalla" pitchFamily="2" charset="-78"/>
              </a:rPr>
              <a:t>واجب </a:t>
            </a:r>
            <a:r>
              <a:rPr lang="ar-SA" sz="2800" dirty="0">
                <a:latin typeface="Sakkal Majalla" pitchFamily="2" charset="-78"/>
                <a:cs typeface="Sakkal Majalla" pitchFamily="2" charset="-78"/>
              </a:rPr>
              <a:t>الطاعة لما تصدره الهيئة او الطبقة الحاكمة. وعند مخالفة الأمر والنهي يوقع الحاكم </a:t>
            </a:r>
            <a:r>
              <a:rPr lang="ar-SA" sz="2800" u="sng" dirty="0">
                <a:solidFill>
                  <a:schemeClr val="tx1"/>
                </a:solidFill>
                <a:latin typeface="Sakkal Majalla" pitchFamily="2" charset="-78"/>
                <a:cs typeface="Sakkal Majalla" pitchFamily="2" charset="-78"/>
              </a:rPr>
              <a:t>الجزاء</a:t>
            </a:r>
            <a:r>
              <a:rPr lang="ar-SA" sz="2800" dirty="0">
                <a:latin typeface="Sakkal Majalla" pitchFamily="2" charset="-78"/>
                <a:cs typeface="Sakkal Majalla" pitchFamily="2" charset="-78"/>
              </a:rPr>
              <a:t> على من يخالف ذلك الأمر من </a:t>
            </a:r>
            <a:r>
              <a:rPr lang="ar-SA" sz="2800" dirty="0" smtClean="0">
                <a:latin typeface="Sakkal Majalla" pitchFamily="2" charset="-78"/>
                <a:cs typeface="Sakkal Majalla" pitchFamily="2" charset="-78"/>
              </a:rPr>
              <a:t>المحكومين</a:t>
            </a:r>
            <a:r>
              <a:rPr lang="ar-DZ"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وذلك </a:t>
            </a:r>
            <a:r>
              <a:rPr lang="ar-SA" sz="2800" dirty="0">
                <a:latin typeface="Sakkal Majalla" pitchFamily="2" charset="-78"/>
                <a:cs typeface="Sakkal Majalla" pitchFamily="2" charset="-78"/>
              </a:rPr>
              <a:t>بما لديه من سلطة القوة والجبر للخروج عن الطاعة او عن القانون. وفي </a:t>
            </a:r>
            <a:r>
              <a:rPr lang="ar-SA" sz="2800" dirty="0" smtClean="0">
                <a:latin typeface="Sakkal Majalla" pitchFamily="2" charset="-78"/>
                <a:cs typeface="Sakkal Majalla" pitchFamily="2" charset="-78"/>
              </a:rPr>
              <a:t>نظر</a:t>
            </a:r>
            <a:r>
              <a:rPr lang="ar-DZ"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الفقيه </a:t>
            </a:r>
            <a:r>
              <a:rPr lang="ar-SA" sz="2800" dirty="0">
                <a:latin typeface="Sakkal Majalla" pitchFamily="2" charset="-78"/>
                <a:cs typeface="Sakkal Majalla" pitchFamily="2" charset="-78"/>
              </a:rPr>
              <a:t>لا توجد قاعدة قانونية ما لم تكن مكفولة باحترامها </a:t>
            </a:r>
            <a:r>
              <a:rPr lang="ar-SA" sz="2800" u="sng" dirty="0">
                <a:solidFill>
                  <a:schemeClr val="tx1"/>
                </a:solidFill>
                <a:latin typeface="Sakkal Majalla" pitchFamily="2" charset="-78"/>
                <a:cs typeface="Sakkal Majalla" pitchFamily="2" charset="-78"/>
              </a:rPr>
              <a:t>جبرا </a:t>
            </a:r>
            <a:r>
              <a:rPr lang="ar-SA" sz="2800" dirty="0">
                <a:latin typeface="Sakkal Majalla" pitchFamily="2" charset="-78"/>
                <a:cs typeface="Sakkal Majalla" pitchFamily="2" charset="-78"/>
              </a:rPr>
              <a:t>من طرف الأفراد.</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4368" y="1673225"/>
            <a:ext cx="1122363"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47589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02- الامر عند اوستن:</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167329" y="1772816"/>
            <a:ext cx="7573023"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800" dirty="0">
                <a:latin typeface="Sakkal Majalla" pitchFamily="2" charset="-78"/>
                <a:cs typeface="Sakkal Majalla" pitchFamily="2" charset="-78"/>
              </a:rPr>
              <a:t>حيث أن جوهر القانون طبقا لمذهب أوستن هو وجود أمر توجهه الهيئة الحاكمة الى المحكومين ، وتتبعه بجزاء </a:t>
            </a:r>
            <a:r>
              <a:rPr lang="ar-SA" sz="2800" dirty="0" err="1">
                <a:latin typeface="Sakkal Majalla" pitchFamily="2" charset="-78"/>
                <a:cs typeface="Sakkal Majalla" pitchFamily="2" charset="-78"/>
              </a:rPr>
              <a:t>يصطحبه</a:t>
            </a:r>
            <a:r>
              <a:rPr lang="ar-SA" sz="2800" dirty="0">
                <a:latin typeface="Sakkal Majalla" pitchFamily="2" charset="-78"/>
                <a:cs typeface="Sakkal Majalla" pitchFamily="2" charset="-78"/>
              </a:rPr>
              <a:t> عند مخالفة أموره وقواعده.</a:t>
            </a: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2360" y="1673225"/>
            <a:ext cx="1122363"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007507"/>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3200" dirty="0" smtClean="0">
                <a:latin typeface="Sakkal Majalla" pitchFamily="2" charset="-78"/>
                <a:cs typeface="Sakkal Majalla" pitchFamily="2" charset="-78"/>
              </a:rPr>
              <a:t>مذهب هيجل:</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179512"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800" dirty="0">
                <a:latin typeface="Sakkal Majalla" pitchFamily="2" charset="-78"/>
                <a:cs typeface="Sakkal Majalla" pitchFamily="2" charset="-78"/>
              </a:rPr>
              <a:t>يتلخص مذهب هيجل في نظرته الى القانون بأنه يستمد أساسه وشرعيته وقوته الملزمة من صدوره عن الدولة, فالقانون هو التعبير الصادر عن إرادة الحاكم أو السلطة في الدولة التي هي سيدة نفسها ولا سلطة تعلو سلطتها في الداخل أو الخارج ففي الداخل يجب أن يخضع لها كل من يدخل في تكوينها, وأن المجتمع لا يصل مرتبة الدولة إلا إذا رأى جميع الأفراد في المجتمع أن ثمة مصلحة عامة مشتركة يجب أن تتجه </a:t>
            </a:r>
            <a:r>
              <a:rPr lang="ar-SA" sz="2800" dirty="0" err="1">
                <a:latin typeface="Sakkal Majalla" pitchFamily="2" charset="-78"/>
                <a:cs typeface="Sakkal Majalla" pitchFamily="2" charset="-78"/>
              </a:rPr>
              <a:t>إرادتهمالى</a:t>
            </a:r>
            <a:r>
              <a:rPr lang="ar-SA" sz="2800" dirty="0">
                <a:latin typeface="Sakkal Majalla" pitchFamily="2" charset="-78"/>
                <a:cs typeface="Sakkal Majalla" pitchFamily="2" charset="-78"/>
              </a:rPr>
              <a:t> </a:t>
            </a:r>
            <a:r>
              <a:rPr lang="ar-SA" sz="2800" dirty="0" err="1">
                <a:latin typeface="Sakkal Majalla" pitchFamily="2" charset="-78"/>
                <a:cs typeface="Sakkal Majalla" pitchFamily="2" charset="-78"/>
              </a:rPr>
              <a:t>تحقيقها.أما</a:t>
            </a:r>
            <a:r>
              <a:rPr lang="ar-SA" sz="2800" dirty="0">
                <a:latin typeface="Sakkal Majalla" pitchFamily="2" charset="-78"/>
                <a:cs typeface="Sakkal Majalla" pitchFamily="2" charset="-78"/>
              </a:rPr>
              <a:t> خارج حدود الدولة فعند هيجل لا توجد سلطة أو إرادة أعلى من سلطة وإرادة الدولة يمكن أن تلزمها بسلوك معين في علاقاتها مع الدول </a:t>
            </a:r>
            <a:r>
              <a:rPr lang="ar-SA" sz="2800" dirty="0" smtClean="0">
                <a:latin typeface="Sakkal Majalla" pitchFamily="2" charset="-78"/>
                <a:cs typeface="Sakkal Majalla" pitchFamily="2" charset="-78"/>
              </a:rPr>
              <a:t>الأخرى</a:t>
            </a:r>
            <a:endParaRPr lang="ar-SA" sz="2800" dirty="0">
              <a:latin typeface="Sakkal Majalla" pitchFamily="2" charset="-78"/>
              <a:cs typeface="Sakkal Majalla" pitchFamily="2" charset="-78"/>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56376" y="1673225"/>
            <a:ext cx="1122363"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4795676"/>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1691680" y="895933"/>
            <a:ext cx="518457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3200" dirty="0" smtClean="0">
                <a:latin typeface="Sakkal Majalla" pitchFamily="2" charset="-78"/>
                <a:cs typeface="Sakkal Majalla" pitchFamily="2" charset="-78"/>
              </a:rPr>
              <a:t>المذاهب الموضوعية:</a:t>
            </a:r>
            <a:endParaRPr lang="ar-SA" sz="3200" dirty="0">
              <a:latin typeface="Sakkal Majalla" pitchFamily="2" charset="-78"/>
              <a:cs typeface="Sakkal Majalla" pitchFamily="2" charset="-78"/>
            </a:endParaRPr>
          </a:p>
        </p:txBody>
      </p:sp>
      <p:sp>
        <p:nvSpPr>
          <p:cNvPr id="8" name="وسيلة شرح مستطيلة مستديرة الزوايا 7"/>
          <p:cNvSpPr/>
          <p:nvPr/>
        </p:nvSpPr>
        <p:spPr>
          <a:xfrm>
            <a:off x="611560" y="1772816"/>
            <a:ext cx="7920880" cy="3888432"/>
          </a:xfrm>
          <a:prstGeom prst="wedgeRoundRectCallou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800" dirty="0">
                <a:latin typeface="Sakkal Majalla" pitchFamily="2" charset="-78"/>
                <a:cs typeface="Sakkal Majalla" pitchFamily="2" charset="-78"/>
              </a:rPr>
              <a:t>تنظر هذه المذاهب الى جوهر القانون وموضوعه و تحليله فلسفيا و اجتماعيا للتعرف على طبيعة وكيفية نشأته. فهي تهتم ب</a:t>
            </a:r>
            <a:r>
              <a:rPr lang="ar-SA" sz="2800" dirty="0">
                <a:solidFill>
                  <a:schemeClr val="tx1"/>
                </a:solidFill>
                <a:latin typeface="Sakkal Majalla" pitchFamily="2" charset="-78"/>
                <a:cs typeface="Sakkal Majalla" pitchFamily="2" charset="-78"/>
              </a:rPr>
              <a:t>جوهر القاعدة القانونية</a:t>
            </a:r>
            <a:r>
              <a:rPr lang="ar-SA" sz="2800" dirty="0">
                <a:latin typeface="Sakkal Majalla" pitchFamily="2" charset="-78"/>
                <a:cs typeface="Sakkal Majalla" pitchFamily="2" charset="-78"/>
              </a:rPr>
              <a:t>، وقد اختلف أصحاب المذاهب الموضوعية فبعضهم اتجه إلى </a:t>
            </a:r>
            <a:r>
              <a:rPr lang="ar-SA" sz="2800" dirty="0">
                <a:solidFill>
                  <a:schemeClr val="tx1"/>
                </a:solidFill>
                <a:latin typeface="Sakkal Majalla" pitchFamily="2" charset="-78"/>
                <a:cs typeface="Sakkal Majalla" pitchFamily="2" charset="-78"/>
              </a:rPr>
              <a:t>تكوين</a:t>
            </a:r>
            <a:r>
              <a:rPr lang="ar-SA" sz="2800" dirty="0">
                <a:latin typeface="Sakkal Majalla" pitchFamily="2" charset="-78"/>
                <a:cs typeface="Sakkal Majalla" pitchFamily="2" charset="-78"/>
              </a:rPr>
              <a:t> القاعدة القانونية ، و</a:t>
            </a:r>
            <a:r>
              <a:rPr lang="ar-SA" sz="2800" dirty="0">
                <a:solidFill>
                  <a:schemeClr val="tx1"/>
                </a:solidFill>
                <a:latin typeface="Sakkal Majalla" pitchFamily="2" charset="-78"/>
                <a:cs typeface="Sakkal Majalla" pitchFamily="2" charset="-78"/>
              </a:rPr>
              <a:t>العدالة</a:t>
            </a:r>
            <a:r>
              <a:rPr lang="ar-SA" sz="2800" dirty="0">
                <a:latin typeface="Sakkal Majalla" pitchFamily="2" charset="-78"/>
                <a:cs typeface="Sakkal Majalla" pitchFamily="2" charset="-78"/>
              </a:rPr>
              <a:t> الإنسانية كأساس القانون و يطلقون عليهم بأنصار المدرسة ا</a:t>
            </a:r>
            <a:r>
              <a:rPr lang="ar-SA" sz="2800" dirty="0">
                <a:solidFill>
                  <a:schemeClr val="tx1"/>
                </a:solidFill>
                <a:latin typeface="Sakkal Majalla" pitchFamily="2" charset="-78"/>
                <a:cs typeface="Sakkal Majalla" pitchFamily="2" charset="-78"/>
              </a:rPr>
              <a:t>لمثالية،</a:t>
            </a:r>
            <a:r>
              <a:rPr lang="ar-SA" sz="2800" dirty="0">
                <a:latin typeface="Sakkal Majalla" pitchFamily="2" charset="-78"/>
                <a:cs typeface="Sakkal Majalla" pitchFamily="2" charset="-78"/>
              </a:rPr>
              <a:t> في حين اتجه البعض الآخر الى النظر نحو الحقائق </a:t>
            </a:r>
            <a:r>
              <a:rPr lang="ar-SA" sz="2800" dirty="0">
                <a:solidFill>
                  <a:schemeClr val="tx1"/>
                </a:solidFill>
                <a:latin typeface="Sakkal Majalla" pitchFamily="2" charset="-78"/>
                <a:cs typeface="Sakkal Majalla" pitchFamily="2" charset="-78"/>
              </a:rPr>
              <a:t>الواقع</a:t>
            </a:r>
            <a:r>
              <a:rPr lang="ar-SA" sz="2800" dirty="0">
                <a:latin typeface="Sakkal Majalla" pitchFamily="2" charset="-78"/>
                <a:cs typeface="Sakkal Majalla" pitchFamily="2" charset="-78"/>
              </a:rPr>
              <a:t>ية الملموسة من المشاهدات والتجارب العلمية، وهناك ما </a:t>
            </a:r>
            <a:r>
              <a:rPr lang="ar-SA" sz="2800" dirty="0">
                <a:solidFill>
                  <a:schemeClr val="tx1"/>
                </a:solidFill>
                <a:latin typeface="Sakkal Majalla" pitchFamily="2" charset="-78"/>
                <a:cs typeface="Sakkal Majalla" pitchFamily="2" charset="-78"/>
              </a:rPr>
              <a:t>جمع</a:t>
            </a:r>
            <a:r>
              <a:rPr lang="ar-SA" sz="2800" dirty="0">
                <a:latin typeface="Sakkal Majalla" pitchFamily="2" charset="-78"/>
                <a:cs typeface="Sakkal Majalla" pitchFamily="2" charset="-78"/>
              </a:rPr>
              <a:t> بين الفلسفة المثالية والفلسفة الواقعية ويطلق عليهم بأنصار المذهب </a:t>
            </a:r>
            <a:r>
              <a:rPr lang="ar-SA" sz="2800" dirty="0">
                <a:solidFill>
                  <a:schemeClr val="tx1"/>
                </a:solidFill>
                <a:latin typeface="Sakkal Majalla" pitchFamily="2" charset="-78"/>
                <a:cs typeface="Sakkal Majalla" pitchFamily="2" charset="-78"/>
              </a:rPr>
              <a:t>المختلط</a:t>
            </a:r>
          </a:p>
        </p:txBody>
      </p:sp>
    </p:spTree>
    <p:extLst>
      <p:ext uri="{BB962C8B-B14F-4D97-AF65-F5344CB8AC3E}">
        <p14:creationId xmlns:p14="http://schemas.microsoft.com/office/powerpoint/2010/main" val="3921795064"/>
      </p:ext>
    </p:extLst>
  </p:cSld>
  <p:clrMapOvr>
    <a:masterClrMapping/>
  </p:clrMapOvr>
  <p:transition spd="slow">
    <p:cover dir="r"/>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4164</TotalTime>
  <Words>1351</Words>
  <Application>Microsoft Office PowerPoint</Application>
  <PresentationFormat>عرض على الشاشة (3:4)‏</PresentationFormat>
  <Paragraphs>85</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أوستن</vt:lpstr>
      <vt:lpstr>                                                                                                      الجمهورية الجزائرية الديمقراطية الشعبية وزارة التعليم العالي والبحث العلمي    جامعة التكوين المتواصل فرع الوادي</vt:lpstr>
      <vt:lpstr>د. فؤاد العربي قدوري Dr.FOUAD LARBI GUEDDOURI.</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147</cp:revision>
  <dcterms:created xsi:type="dcterms:W3CDTF">2020-12-17T17:56:51Z</dcterms:created>
  <dcterms:modified xsi:type="dcterms:W3CDTF">2024-10-15T02:21:04Z</dcterms:modified>
</cp:coreProperties>
</file>