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80" r:id="rId3"/>
    <p:sldId id="260" r:id="rId4"/>
    <p:sldId id="285" r:id="rId5"/>
    <p:sldId id="307" r:id="rId6"/>
    <p:sldId id="257" r:id="rId7"/>
    <p:sldId id="284" r:id="rId8"/>
    <p:sldId id="282" r:id="rId9"/>
    <p:sldId id="283"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9" r:id="rId32"/>
    <p:sldId id="310" r:id="rId33"/>
    <p:sldId id="308" r:id="rId3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بدون عنوان" id="{FDBD4A78-3368-4C4A-912F-D5B57072074E}">
          <p14:sldIdLst>
            <p14:sldId id="256"/>
            <p14:sldId id="280"/>
            <p14:sldId id="260"/>
            <p14:sldId id="285"/>
            <p14:sldId id="307"/>
            <p14:sldId id="257"/>
            <p14:sldId id="284"/>
            <p14:sldId id="282"/>
            <p14:sldId id="283"/>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9"/>
            <p14:sldId id="310"/>
            <p14:sldId id="30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71" autoAdjust="0"/>
  </p:normalViewPr>
  <p:slideViewPr>
    <p:cSldViewPr>
      <p:cViewPr>
        <p:scale>
          <a:sx n="75" d="100"/>
          <a:sy n="75" d="100"/>
        </p:scale>
        <p:origin x="-612"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2D1CCD41-14B9-48B1-9060-594DCA51BBAA}" type="datetimeFigureOut">
              <a:rPr lang="ar-SA" smtClean="0"/>
              <a:t>13/04/1446</a:t>
            </a:fld>
            <a:endParaRPr lang="ar-SA" dirty="0"/>
          </a:p>
        </p:txBody>
      </p:sp>
      <p:sp>
        <p:nvSpPr>
          <p:cNvPr id="19" name="Footer Placeholder 18"/>
          <p:cNvSpPr>
            <a:spLocks noGrp="1"/>
          </p:cNvSpPr>
          <p:nvPr>
            <p:ph type="ftr" sz="quarter" idx="11"/>
          </p:nvPr>
        </p:nvSpPr>
        <p:spPr/>
        <p:txBody>
          <a:bodyPr/>
          <a:lstStyle/>
          <a:p>
            <a:endParaRPr lang="ar-SA" dirty="0"/>
          </a:p>
        </p:txBody>
      </p:sp>
      <p:sp>
        <p:nvSpPr>
          <p:cNvPr id="27" name="Slide Number Placeholder 26"/>
          <p:cNvSpPr>
            <a:spLocks noGrp="1"/>
          </p:cNvSpPr>
          <p:nvPr>
            <p:ph type="sldNum" sz="quarter" idx="12"/>
          </p:nvPr>
        </p:nvSpPr>
        <p:spPr/>
        <p:txBody>
          <a:bodyPr/>
          <a:lstStyle/>
          <a:p>
            <a:fld id="{931DFFBE-8360-4E6B-AEC7-8D18C20D0145}" type="slidenum">
              <a:rPr lang="ar-SA" smtClean="0"/>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2D1CCD41-14B9-48B1-9060-594DCA51BBAA}" type="datetimeFigureOut">
              <a:rPr lang="ar-SA" smtClean="0"/>
              <a:t>13/04/1446</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931DFFBE-8360-4E6B-AEC7-8D18C20D0145}" type="slidenum">
              <a:rPr lang="ar-SA" smtClean="0"/>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2D1CCD41-14B9-48B1-9060-594DCA51BBAA}" type="datetimeFigureOut">
              <a:rPr lang="ar-SA" smtClean="0"/>
              <a:t>13/04/1446</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931DFFBE-8360-4E6B-AEC7-8D18C20D0145}" type="slidenum">
              <a:rPr lang="ar-SA" smtClean="0"/>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2D1CCD41-14B9-48B1-9060-594DCA51BBAA}" type="datetimeFigureOut">
              <a:rPr lang="ar-SA" smtClean="0"/>
              <a:t>13/04/1446</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931DFFBE-8360-4E6B-AEC7-8D18C20D0145}" type="slidenum">
              <a:rPr lang="ar-SA" smtClean="0"/>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2D1CCD41-14B9-48B1-9060-594DCA51BBAA}" type="datetimeFigureOut">
              <a:rPr lang="ar-SA" smtClean="0"/>
              <a:t>13/04/1446</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931DFFBE-8360-4E6B-AEC7-8D18C20D0145}" type="slidenum">
              <a:rPr lang="ar-SA" smtClean="0"/>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2D1CCD41-14B9-48B1-9060-594DCA51BBAA}" type="datetimeFigureOut">
              <a:rPr lang="ar-SA" smtClean="0"/>
              <a:t>13/04/1446</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931DFFBE-8360-4E6B-AEC7-8D18C20D0145}" type="slidenum">
              <a:rPr lang="ar-SA" smtClean="0"/>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2D1CCD41-14B9-48B1-9060-594DCA51BBAA}" type="datetimeFigureOut">
              <a:rPr lang="ar-SA" smtClean="0"/>
              <a:t>13/04/1446</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931DFFBE-8360-4E6B-AEC7-8D18C20D0145}" type="slidenum">
              <a:rPr lang="ar-SA" smtClean="0"/>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2D1CCD41-14B9-48B1-9060-594DCA51BBAA}" type="datetimeFigureOut">
              <a:rPr lang="ar-SA" smtClean="0"/>
              <a:t>13/04/1446</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931DFFBE-8360-4E6B-AEC7-8D18C20D0145}" type="slidenum">
              <a:rPr lang="ar-SA" smtClean="0"/>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1CCD41-14B9-48B1-9060-594DCA51BBAA}" type="datetimeFigureOut">
              <a:rPr lang="ar-SA" smtClean="0"/>
              <a:t>13/04/1446</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fld id="{931DFFBE-8360-4E6B-AEC7-8D18C20D0145}" type="slidenum">
              <a:rPr lang="ar-SA" smtClean="0"/>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2D1CCD41-14B9-48B1-9060-594DCA51BBAA}" type="datetimeFigureOut">
              <a:rPr lang="ar-SA" smtClean="0"/>
              <a:t>13/04/1446</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931DFFBE-8360-4E6B-AEC7-8D18C20D0145}" type="slidenum">
              <a:rPr lang="ar-SA" smtClean="0"/>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2D1CCD41-14B9-48B1-9060-594DCA51BBAA}" type="datetimeFigureOut">
              <a:rPr lang="ar-SA" smtClean="0"/>
              <a:t>13/04/1446</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a:xfrm>
            <a:off x="8077200" y="6356350"/>
            <a:ext cx="609600" cy="365125"/>
          </a:xfrm>
        </p:spPr>
        <p:txBody>
          <a:bodyPr/>
          <a:lstStyle/>
          <a:p>
            <a:fld id="{931DFFBE-8360-4E6B-AEC7-8D18C20D0145}" type="slidenum">
              <a:rPr lang="ar-SA" smtClean="0"/>
              <a:t>‹#›</a:t>
            </a:fld>
            <a:endParaRPr lang="ar-SA"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D1CCD41-14B9-48B1-9060-594DCA51BBAA}" type="datetimeFigureOut">
              <a:rPr lang="ar-SA" smtClean="0"/>
              <a:t>13/04/1446</a:t>
            </a:fld>
            <a:endParaRPr lang="ar-SA"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31DFFBE-8360-4E6B-AEC7-8D18C20D0145}" type="slidenum">
              <a:rPr lang="ar-SA" smtClean="0"/>
              <a:t>‹#›</a:t>
            </a:fld>
            <a:endParaRPr lang="ar-SA"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image" Target="../media/image18.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image" Target="../media/image19.jpe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image" Target="../media/image19.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mailto:gueddouri.fouad@yahoo.com" TargetMode="External"/><Relationship Id="rId7"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hyperlink" Target="tel:213780368408" TargetMode="External"/><Relationship Id="rId9"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3.wav"/><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audio" Target="../media/audio4.wav"/><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audio" Target="../media/audio4.wav"/><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audio" Target="../media/audio4.wav"/><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audio" Target="../media/audio4.wav"/><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3.wav"/><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3.wav"/><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audio" Target="../media/audio4.wav"/><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0" y="620688"/>
            <a:ext cx="3472405" cy="1872208"/>
          </a:xfrm>
        </p:spPr>
        <p:txBody>
          <a:bodyPr>
            <a:noAutofit/>
          </a:bodyPr>
          <a:lstStyle/>
          <a:p>
            <a:pPr algn="r"/>
            <a:r>
              <a:rPr lang="ar-SA" sz="1600" b="1" dirty="0" smtClean="0">
                <a:solidFill>
                  <a:schemeClr val="tx1"/>
                </a:solidFill>
                <a:latin typeface="Simplified Arabic" pitchFamily="18" charset="-78"/>
                <a:cs typeface="Simplified Arabic" pitchFamily="18" charset="-78"/>
              </a:rPr>
              <a:t>الجمهورية الجزائرية الديمقراطية الشعبية</a:t>
            </a:r>
            <a:br>
              <a:rPr lang="ar-SA" sz="1600" b="1" dirty="0" smtClean="0">
                <a:solidFill>
                  <a:schemeClr val="tx1"/>
                </a:solidFill>
                <a:latin typeface="Simplified Arabic" pitchFamily="18" charset="-78"/>
                <a:cs typeface="Simplified Arabic" pitchFamily="18" charset="-78"/>
              </a:rPr>
            </a:br>
            <a:r>
              <a:rPr lang="ar-SA" sz="1600" b="1" dirty="0" smtClean="0">
                <a:solidFill>
                  <a:schemeClr val="tx1"/>
                </a:solidFill>
                <a:latin typeface="Simplified Arabic" pitchFamily="18" charset="-78"/>
                <a:cs typeface="Simplified Arabic" pitchFamily="18" charset="-78"/>
              </a:rPr>
              <a:t>وزارة التعليم العالي والبحث العلمي                           كلية العلوم الاجتماعية والانسانية                    قسم العلوم الاجتماعية</a:t>
            </a:r>
            <a:br>
              <a:rPr lang="ar-SA" sz="1600" b="1" dirty="0" smtClean="0">
                <a:solidFill>
                  <a:schemeClr val="tx1"/>
                </a:solidFill>
                <a:latin typeface="Simplified Arabic" pitchFamily="18" charset="-78"/>
                <a:cs typeface="Simplified Arabic" pitchFamily="18" charset="-78"/>
              </a:rPr>
            </a:br>
            <a:r>
              <a:rPr lang="ar-SA" sz="1600" b="1" dirty="0" smtClean="0">
                <a:solidFill>
                  <a:schemeClr val="tx1"/>
                </a:solidFill>
                <a:latin typeface="Simplified Arabic" pitchFamily="18" charset="-78"/>
                <a:cs typeface="Simplified Arabic" pitchFamily="18" charset="-78"/>
              </a:rPr>
              <a:t>علم الاجتماع</a:t>
            </a:r>
            <a:r>
              <a:rPr lang="ar-SA" sz="2400" b="1" dirty="0" smtClean="0">
                <a:solidFill>
                  <a:schemeClr val="tx1"/>
                </a:solidFill>
                <a:latin typeface="Simplified Arabic" pitchFamily="18" charset="-78"/>
                <a:cs typeface="Simplified Arabic" pitchFamily="18" charset="-78"/>
              </a:rPr>
              <a:t/>
            </a:r>
            <a:br>
              <a:rPr lang="ar-SA" sz="2400" b="1" dirty="0" smtClean="0">
                <a:solidFill>
                  <a:schemeClr val="tx1"/>
                </a:solidFill>
                <a:latin typeface="Simplified Arabic" pitchFamily="18" charset="-78"/>
                <a:cs typeface="Simplified Arabic" pitchFamily="18" charset="-78"/>
              </a:rPr>
            </a:br>
            <a:r>
              <a:rPr lang="ar-SA" sz="2400" b="1" dirty="0" smtClean="0">
                <a:solidFill>
                  <a:schemeClr val="tx1"/>
                </a:solidFill>
                <a:latin typeface="Simplified Arabic" pitchFamily="18" charset="-78"/>
                <a:cs typeface="Simplified Arabic" pitchFamily="18" charset="-78"/>
              </a:rPr>
              <a:t> </a:t>
            </a:r>
            <a:endParaRPr lang="fr-FR" sz="2400" b="1" dirty="0">
              <a:solidFill>
                <a:schemeClr val="tx1"/>
              </a:solidFill>
              <a:latin typeface="Simplified Arabic" pitchFamily="18" charset="-78"/>
              <a:cs typeface="Simplified Arabic" pitchFamily="18" charset="-78"/>
            </a:endParaRPr>
          </a:p>
        </p:txBody>
      </p:sp>
      <p:sp>
        <p:nvSpPr>
          <p:cNvPr id="6" name="عنصر نائب للنص 5"/>
          <p:cNvSpPr>
            <a:spLocks noGrp="1"/>
          </p:cNvSpPr>
          <p:nvPr>
            <p:ph type="body" idx="2"/>
          </p:nvPr>
        </p:nvSpPr>
        <p:spPr>
          <a:xfrm>
            <a:off x="4736592" y="2276872"/>
            <a:ext cx="3298784" cy="3672408"/>
          </a:xfrm>
        </p:spPr>
        <p:txBody>
          <a:bodyPr>
            <a:noAutofit/>
          </a:bodyPr>
          <a:lstStyle/>
          <a:p>
            <a:pPr algn="ctr"/>
            <a:endParaRPr lang="ar-SA" sz="1800" b="1" u="sng" dirty="0"/>
          </a:p>
          <a:p>
            <a:pPr algn="ctr"/>
            <a:r>
              <a:rPr lang="ar-DZ" sz="2800" b="1" dirty="0" smtClean="0">
                <a:latin typeface="Simplified Arabic" pitchFamily="18" charset="-78"/>
                <a:cs typeface="Simplified Arabic" pitchFamily="18" charset="-78"/>
              </a:rPr>
              <a:t>14:00-15:30</a:t>
            </a:r>
          </a:p>
          <a:p>
            <a:pPr algn="ctr"/>
            <a:r>
              <a:rPr lang="ar-SA" sz="2800" b="1" dirty="0" smtClean="0">
                <a:latin typeface="Simplified Arabic" pitchFamily="18" charset="-78"/>
                <a:cs typeface="Simplified Arabic" pitchFamily="18" charset="-78"/>
              </a:rPr>
              <a:t>في ال</a:t>
            </a:r>
            <a:r>
              <a:rPr lang="ar-DZ" sz="2800" b="1" dirty="0" smtClean="0">
                <a:latin typeface="Simplified Arabic" pitchFamily="18" charset="-78"/>
                <a:cs typeface="Simplified Arabic" pitchFamily="18" charset="-78"/>
              </a:rPr>
              <a:t>قاعة:13</a:t>
            </a:r>
            <a:endParaRPr lang="ar-SA" sz="2800" b="1" dirty="0">
              <a:latin typeface="Simplified Arabic" pitchFamily="18" charset="-78"/>
              <a:cs typeface="Simplified Arabic" pitchFamily="18" charset="-78"/>
            </a:endParaRPr>
          </a:p>
          <a:p>
            <a:pPr algn="ctr"/>
            <a:r>
              <a:rPr lang="ar-SA" sz="2800" b="1" dirty="0">
                <a:latin typeface="Simplified Arabic" pitchFamily="18" charset="-78"/>
                <a:cs typeface="Simplified Arabic" pitchFamily="18" charset="-78"/>
              </a:rPr>
              <a:t>الرصيد:2 المعامل:1: </a:t>
            </a:r>
            <a:r>
              <a:rPr lang="ar-SA" sz="3600" b="1" dirty="0">
                <a:latin typeface="Simplified Arabic" pitchFamily="18" charset="-78"/>
                <a:cs typeface="Simplified Arabic" pitchFamily="18" charset="-78"/>
              </a:rPr>
              <a:t>                                </a:t>
            </a:r>
            <a:r>
              <a:rPr lang="ar-SA" sz="2800" b="1" dirty="0" smtClean="0">
                <a:latin typeface="Simplified Arabic" pitchFamily="18" charset="-78"/>
                <a:cs typeface="Simplified Arabic" pitchFamily="18" charset="-78"/>
              </a:rPr>
              <a:t>ليسانس</a:t>
            </a:r>
            <a:r>
              <a:rPr lang="ar-SA" sz="2800" b="1" dirty="0">
                <a:latin typeface="Simplified Arabic" pitchFamily="18" charset="-78"/>
                <a:cs typeface="Simplified Arabic" pitchFamily="18" charset="-78"/>
              </a:rPr>
              <a:t>: علم </a:t>
            </a:r>
            <a:r>
              <a:rPr lang="ar-SA" sz="2800" b="1" dirty="0" smtClean="0">
                <a:latin typeface="Simplified Arabic" pitchFamily="18" charset="-78"/>
                <a:cs typeface="Simplified Arabic" pitchFamily="18" charset="-78"/>
              </a:rPr>
              <a:t>الاجتماع</a:t>
            </a:r>
          </a:p>
          <a:p>
            <a:pPr algn="ctr"/>
            <a:r>
              <a:rPr lang="ar-SA" sz="2800" b="1" dirty="0" smtClean="0">
                <a:latin typeface="Simplified Arabic" pitchFamily="18" charset="-78"/>
                <a:cs typeface="Simplified Arabic" pitchFamily="18" charset="-78"/>
              </a:rPr>
              <a:t>السنة </a:t>
            </a:r>
            <a:r>
              <a:rPr lang="ar-SA" sz="2800" b="1" dirty="0">
                <a:latin typeface="Simplified Arabic" pitchFamily="18" charset="-78"/>
                <a:cs typeface="Simplified Arabic" pitchFamily="18" charset="-78"/>
              </a:rPr>
              <a:t>الجامعية </a:t>
            </a:r>
            <a:r>
              <a:rPr lang="ar-SA" sz="2800" b="1" dirty="0" smtClean="0">
                <a:latin typeface="Simplified Arabic" pitchFamily="18" charset="-78"/>
                <a:cs typeface="Simplified Arabic" pitchFamily="18" charset="-78"/>
              </a:rPr>
              <a:t>:           </a:t>
            </a:r>
          </a:p>
          <a:p>
            <a:pPr algn="ctr"/>
            <a:r>
              <a:rPr lang="ar-SA" sz="2800" b="1" dirty="0" smtClean="0">
                <a:latin typeface="Simplified Arabic" pitchFamily="18" charset="-78"/>
                <a:cs typeface="Simplified Arabic" pitchFamily="18" charset="-78"/>
              </a:rPr>
              <a:t>202</a:t>
            </a:r>
            <a:r>
              <a:rPr lang="ar-DZ" sz="2800" b="1" dirty="0" smtClean="0">
                <a:latin typeface="Simplified Arabic" pitchFamily="18" charset="-78"/>
                <a:cs typeface="Simplified Arabic" pitchFamily="18" charset="-78"/>
              </a:rPr>
              <a:t>4</a:t>
            </a:r>
            <a:r>
              <a:rPr lang="ar-SA" sz="2800" b="1" dirty="0" smtClean="0">
                <a:latin typeface="Simplified Arabic" pitchFamily="18" charset="-78"/>
                <a:cs typeface="Simplified Arabic" pitchFamily="18" charset="-78"/>
              </a:rPr>
              <a:t>-202</a:t>
            </a:r>
            <a:r>
              <a:rPr lang="ar-DZ" sz="2800" b="1" dirty="0" smtClean="0">
                <a:latin typeface="Simplified Arabic" pitchFamily="18" charset="-78"/>
                <a:cs typeface="Simplified Arabic" pitchFamily="18" charset="-78"/>
              </a:rPr>
              <a:t>5</a:t>
            </a:r>
            <a:endParaRPr lang="ar-SA" sz="2800" b="1" dirty="0">
              <a:latin typeface="Simplified Arabic" pitchFamily="18" charset="-78"/>
              <a:cs typeface="Simplified Arabic" pitchFamily="18" charset="-78"/>
            </a:endParaRPr>
          </a:p>
          <a:p>
            <a:pPr algn="ctr"/>
            <a:endParaRPr lang="ar-SA" sz="2400" b="1" dirty="0"/>
          </a:p>
        </p:txBody>
      </p:sp>
      <p:sp>
        <p:nvSpPr>
          <p:cNvPr id="5" name="عنصر نائب للمحتوى 4"/>
          <p:cNvSpPr>
            <a:spLocks noGrp="1"/>
          </p:cNvSpPr>
          <p:nvPr>
            <p:ph sz="half" idx="1"/>
          </p:nvPr>
        </p:nvSpPr>
        <p:spPr>
          <a:xfrm>
            <a:off x="1081781" y="1132892"/>
            <a:ext cx="3301206" cy="4960404"/>
          </a:xfrm>
        </p:spPr>
        <p:txBody>
          <a:bodyPr>
            <a:normAutofit lnSpcReduction="10000"/>
          </a:bodyPr>
          <a:lstStyle/>
          <a:p>
            <a:pPr marL="68580" indent="0">
              <a:buNone/>
            </a:pPr>
            <a:endParaRPr lang="ar-SA" sz="1700" b="1" dirty="0"/>
          </a:p>
          <a:p>
            <a:r>
              <a:rPr lang="ar-SA" sz="4000" b="1" dirty="0">
                <a:cs typeface="PT Bold Heading" pitchFamily="2" charset="-78"/>
              </a:rPr>
              <a:t>المادة</a:t>
            </a:r>
            <a:r>
              <a:rPr lang="ar-SA" sz="4000" b="1" dirty="0" smtClean="0">
                <a:cs typeface="PT Bold Heading" pitchFamily="2" charset="-78"/>
              </a:rPr>
              <a:t>:</a:t>
            </a:r>
          </a:p>
          <a:p>
            <a:r>
              <a:rPr lang="ar-SA" sz="4000" b="1" dirty="0" smtClean="0">
                <a:cs typeface="PT Bold Heading" pitchFamily="2" charset="-78"/>
              </a:rPr>
              <a:t> تحليل اجتماعي لقضايا </a:t>
            </a:r>
          </a:p>
          <a:p>
            <a:pPr marL="68580" indent="0">
              <a:buNone/>
            </a:pPr>
            <a:r>
              <a:rPr lang="ar-SA" sz="4000" b="1" dirty="0" smtClean="0">
                <a:cs typeface="PT Bold Heading" pitchFamily="2" charset="-78"/>
              </a:rPr>
              <a:t>حقوق </a:t>
            </a:r>
          </a:p>
          <a:p>
            <a:pPr marL="68580" indent="0">
              <a:buNone/>
            </a:pPr>
            <a:r>
              <a:rPr lang="ar-SA" sz="4000" b="1" dirty="0" smtClean="0">
                <a:cs typeface="PT Bold Heading" pitchFamily="2" charset="-78"/>
              </a:rPr>
              <a:t>الانسان  (محاضرة )</a:t>
            </a:r>
            <a:endParaRPr lang="ar-SA" sz="4000" b="1" dirty="0">
              <a:cs typeface="PT Bold Heading" pitchFamily="2" charset="-78"/>
            </a:endParaRPr>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07703" cy="6237312"/>
          </a:xfrm>
          <a:prstGeom prst="rect">
            <a:avLst/>
          </a:prstGeom>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0296" y="0"/>
            <a:ext cx="1584176" cy="11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5887907"/>
      </p:ext>
    </p:extLst>
  </p:cSld>
  <p:clrMapOvr>
    <a:masterClrMapping/>
  </p:clrMapOvr>
  <p:transition spd="slow">
    <p:cover/>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6000" dirty="0" smtClean="0"/>
              <a:t>ي</a:t>
            </a:r>
            <a:r>
              <a:rPr lang="ar-SA" sz="6000" dirty="0"/>
              <a:t/>
            </a:r>
            <a:br>
              <a:rPr lang="ar-SA" sz="6000" dirty="0"/>
            </a:br>
            <a:r>
              <a:rPr lang="ar-SA" sz="6000" dirty="0"/>
              <a:t/>
            </a:r>
            <a:br>
              <a:rPr lang="ar-SA" sz="6000" dirty="0"/>
            </a:br>
            <a:endParaRPr lang="ar-SA" sz="6000" dirty="0">
              <a:latin typeface="Sakkal Majalla" pitchFamily="2" charset="-78"/>
              <a:cs typeface="Sakkal Majalla" pitchFamily="2" charset="-78"/>
            </a:endParaRPr>
          </a:p>
        </p:txBody>
      </p:sp>
      <p:sp>
        <p:nvSpPr>
          <p:cNvPr id="6" name="عنصر نائب للمحتوى 5"/>
          <p:cNvSpPr>
            <a:spLocks noGrp="1"/>
          </p:cNvSpPr>
          <p:nvPr>
            <p:ph idx="1"/>
          </p:nvPr>
        </p:nvSpPr>
        <p:spPr>
          <a:solidFill>
            <a:srgbClr val="C00000"/>
          </a:solidFill>
        </p:spPr>
        <p:style>
          <a:lnRef idx="2">
            <a:schemeClr val="dk1">
              <a:shade val="50000"/>
            </a:schemeClr>
          </a:lnRef>
          <a:fillRef idx="1">
            <a:schemeClr val="dk1"/>
          </a:fillRef>
          <a:effectRef idx="0">
            <a:schemeClr val="dk1"/>
          </a:effectRef>
          <a:fontRef idx="minor">
            <a:schemeClr val="lt1"/>
          </a:fontRef>
        </p:style>
        <p:txBody>
          <a:bodyPr>
            <a:normAutofit fontScale="92500" lnSpcReduction="20000"/>
          </a:bodyPr>
          <a:lstStyle/>
          <a:p>
            <a:r>
              <a:rPr lang="ar-SA" sz="2800" dirty="0"/>
              <a:t> </a:t>
            </a:r>
            <a:r>
              <a:rPr lang="ar-DZ" sz="2800" dirty="0"/>
              <a:t>ج</a:t>
            </a:r>
            <a:r>
              <a:rPr lang="ar-SA" sz="2800" dirty="0" err="1"/>
              <a:t>اءت</a:t>
            </a:r>
            <a:r>
              <a:rPr lang="ar-SA" sz="2800" dirty="0"/>
              <a:t> </a:t>
            </a:r>
            <a:r>
              <a:rPr lang="ar-DZ" sz="2800" dirty="0"/>
              <a:t> </a:t>
            </a:r>
            <a:r>
              <a:rPr lang="ar-SA" sz="2800" dirty="0"/>
              <a:t>شريعة حمورابي</a:t>
            </a:r>
            <a:r>
              <a:rPr lang="ar-DZ" sz="2800" dirty="0"/>
              <a:t> بجملة من </a:t>
            </a:r>
            <a:r>
              <a:rPr lang="ar-SA" sz="2800" dirty="0"/>
              <a:t>حقوق الانسان ما يلي:</a:t>
            </a:r>
            <a:endParaRPr lang="en-US" sz="2800" dirty="0"/>
          </a:p>
          <a:p>
            <a:pPr marL="342900" indent="-342900">
              <a:buFont typeface="+mj-lt"/>
              <a:buAutoNum type="arabicPeriod"/>
            </a:pPr>
            <a:r>
              <a:rPr lang="ar-SA" sz="2800" dirty="0"/>
              <a:t>مسؤولية حاكم المدينة عن الأمن والاستقرار وحماية أموال الموطنين.</a:t>
            </a:r>
            <a:endParaRPr lang="en-US" sz="2800" dirty="0"/>
          </a:p>
          <a:p>
            <a:pPr marL="342900" indent="-342900">
              <a:buFont typeface="+mj-lt"/>
              <a:buAutoNum type="arabicPeriod"/>
            </a:pPr>
            <a:r>
              <a:rPr lang="ar-SA" sz="2800" dirty="0"/>
              <a:t> إذا فقد شخص من المدينة فعلى المدينة وحاكمها تعويض أهله.</a:t>
            </a:r>
            <a:endParaRPr lang="en-US" sz="2800" dirty="0"/>
          </a:p>
          <a:p>
            <a:pPr marL="342900" indent="-342900">
              <a:buFont typeface="+mj-lt"/>
              <a:buAutoNum type="arabicPeriod"/>
            </a:pPr>
            <a:r>
              <a:rPr lang="ar-SA" sz="2800" dirty="0"/>
              <a:t>الرعاية الصحية للمواطنين.</a:t>
            </a:r>
            <a:endParaRPr lang="en-US" sz="2800" dirty="0"/>
          </a:p>
          <a:p>
            <a:pPr marL="342900" indent="-342900">
              <a:buFont typeface="+mj-lt"/>
              <a:buAutoNum type="arabicPeriod"/>
            </a:pPr>
            <a:r>
              <a:rPr lang="ar-DZ" sz="2800" dirty="0"/>
              <a:t> شدد على جرائم الاموال  (ال</a:t>
            </a:r>
            <a:r>
              <a:rPr lang="ar-SA" sz="2800" dirty="0"/>
              <a:t>سرقة</a:t>
            </a:r>
            <a:r>
              <a:rPr lang="ar-DZ" sz="2800" dirty="0"/>
              <a:t>).</a:t>
            </a:r>
            <a:endParaRPr lang="en-US" sz="2800" dirty="0"/>
          </a:p>
          <a:p>
            <a:pPr marL="342900" indent="-342900">
              <a:buFont typeface="+mj-lt"/>
              <a:buAutoNum type="arabicPeriod"/>
            </a:pPr>
            <a:r>
              <a:rPr lang="ar-SA" sz="2800" dirty="0"/>
              <a:t>البات نسب الولد ومنع العلاقات غير الشرعية.</a:t>
            </a:r>
            <a:endParaRPr lang="en-US" sz="2800" dirty="0"/>
          </a:p>
          <a:p>
            <a:pPr marL="342900" indent="-342900">
              <a:buFont typeface="+mj-lt"/>
              <a:buAutoNum type="arabicPeriod"/>
            </a:pPr>
            <a:r>
              <a:rPr lang="ar-SA" sz="2800" dirty="0"/>
              <a:t>إذا أقامت المرأة علاقة غير شرعية مع رج</a:t>
            </a:r>
            <a:r>
              <a:rPr lang="ar-DZ" sz="2800" dirty="0"/>
              <a:t>ل تعاقب</a:t>
            </a:r>
            <a:endParaRPr lang="en-US" sz="2800" dirty="0"/>
          </a:p>
          <a:p>
            <a:pPr marL="342900" indent="-342900">
              <a:buFont typeface="+mj-lt"/>
              <a:buAutoNum type="arabicPeriod"/>
            </a:pPr>
            <a:r>
              <a:rPr lang="ar-SA" sz="2800" dirty="0"/>
              <a:t> ليس للوالد حق حرمان ابنه من الميراث. </a:t>
            </a:r>
            <a:endParaRPr lang="ar-DZ" sz="2800" dirty="0"/>
          </a:p>
          <a:p>
            <a:pPr marL="342900" indent="-342900">
              <a:buFont typeface="+mj-lt"/>
              <a:buAutoNum type="arabicPeriod"/>
            </a:pPr>
            <a:r>
              <a:rPr lang="ar-SA" sz="2800" dirty="0"/>
              <a:t>القضاء يتولى حماية الأطفال اليتامى</a:t>
            </a:r>
            <a:endParaRPr lang="ar-DZ" sz="2800" dirty="0"/>
          </a:p>
          <a:p>
            <a:pPr marL="342900" indent="-342900">
              <a:buFont typeface="+mj-lt"/>
              <a:buAutoNum type="arabicPeriod"/>
            </a:pPr>
            <a:r>
              <a:rPr lang="ar-SA" sz="2800" dirty="0"/>
              <a:t>العقاب على الإجهاض.</a:t>
            </a:r>
            <a:endParaRPr lang="en-US" sz="2800" dirty="0"/>
          </a:p>
          <a:p>
            <a:pPr marL="342900" indent="-342900">
              <a:buFont typeface="+mj-lt"/>
              <a:buAutoNum type="arabicPeriod"/>
            </a:pPr>
            <a:r>
              <a:rPr lang="ar-SA" sz="2800" dirty="0"/>
              <a:t> إقامة نظام قضائي متطور </a:t>
            </a:r>
            <a:endParaRPr lang="en-US" sz="2800" dirty="0"/>
          </a:p>
          <a:p>
            <a:endParaRPr lang="ar-SA"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2"/>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849" y="9521"/>
            <a:ext cx="1530151" cy="140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h soft\Desktop\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87884"/>
            <a:ext cx="1905000" cy="1612839"/>
          </a:xfrm>
          <a:prstGeom prst="rect">
            <a:avLst/>
          </a:prstGeom>
          <a:noFill/>
          <a:extLst>
            <a:ext uri="{909E8E84-426E-40DD-AFC4-6F175D3DCCD1}">
              <a14:hiddenFill xmlns:a14="http://schemas.microsoft.com/office/drawing/2010/main">
                <a:solidFill>
                  <a:srgbClr val="FFFFFF"/>
                </a:solidFill>
              </a14:hiddenFill>
            </a:ext>
          </a:extLst>
        </p:spPr>
      </p:pic>
      <p:sp>
        <p:nvSpPr>
          <p:cNvPr id="10" name="مستطيل 4">
            <a:extLst>
              <a:ext uri="{FF2B5EF4-FFF2-40B4-BE49-F238E27FC236}">
                <a16:creationId xmlns:a16="http://schemas.microsoft.com/office/drawing/2014/main" xmlns="" id="{479D1179-55B9-4270-8DD1-A52897809D43}"/>
              </a:ext>
            </a:extLst>
          </p:cNvPr>
          <p:cNvSpPr/>
          <p:nvPr/>
        </p:nvSpPr>
        <p:spPr>
          <a:xfrm>
            <a:off x="1646589" y="301344"/>
            <a:ext cx="3242415" cy="1015663"/>
          </a:xfrm>
          <a:prstGeom prst="rect">
            <a:avLst/>
          </a:prstGeom>
        </p:spPr>
        <p:txBody>
          <a:bodyPr wrap="square">
            <a:spAutoFit/>
          </a:bodyPr>
          <a:lstStyle/>
          <a:p>
            <a:r>
              <a:rPr lang="ar-DZ" sz="3600" b="1" dirty="0" smtClean="0">
                <a:solidFill>
                  <a:srgbClr val="FF0000"/>
                </a:solidFill>
                <a:latin typeface="Sakkal Majalla" pitchFamily="2" charset="-78"/>
                <a:cs typeface="Sakkal Majalla" pitchFamily="2" charset="-78"/>
              </a:rPr>
              <a:t>قانون حمورابي: </a:t>
            </a:r>
            <a:endParaRPr lang="ar-DZ" sz="3600" b="1" dirty="0">
              <a:solidFill>
                <a:srgbClr val="FF0000"/>
              </a:solidFill>
              <a:latin typeface="Sakkal Majalla" pitchFamily="2" charset="-78"/>
              <a:cs typeface="Sakkal Majalla" pitchFamily="2" charset="-78"/>
            </a:endParaRPr>
          </a:p>
          <a:p>
            <a:endParaRPr lang="ar-SA" sz="24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348341261"/>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rrow.wav"/>
          </p:stSnd>
        </p:sndAc>
      </p:transition>
    </mc:Choice>
    <mc:Fallback xmlns="">
      <p:transition spd="med">
        <p:fade/>
        <p:sndAc>
          <p:stSnd>
            <p:snd r:embed="rId6"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6000"/>
              <a:t>شريعة حمورابي</a:t>
            </a:r>
            <a:br>
              <a:rPr lang="ar-SA" sz="6000"/>
            </a:br>
            <a:r>
              <a:rPr lang="ar-SA" sz="6000"/>
              <a:t/>
            </a:r>
            <a:br>
              <a:rPr lang="ar-SA" sz="6000"/>
            </a:br>
            <a:endParaRPr lang="ar-SA" sz="6000" dirty="0">
              <a:latin typeface="Sakkal Majalla" pitchFamily="2" charset="-78"/>
              <a:cs typeface="Sakkal Majalla" pitchFamily="2" charset="-78"/>
            </a:endParaRPr>
          </a:p>
        </p:txBody>
      </p:sp>
      <p:sp>
        <p:nvSpPr>
          <p:cNvPr id="6" name="عنصر نائب للمحتوى 5"/>
          <p:cNvSpPr>
            <a:spLocks noGrp="1"/>
          </p:cNvSpPr>
          <p:nvPr>
            <p:ph idx="1"/>
          </p:nvPr>
        </p:nvSpPr>
        <p:spPr>
          <a:solidFill>
            <a:srgbClr val="C00000"/>
          </a:solidFill>
        </p:spPr>
        <p:style>
          <a:lnRef idx="2">
            <a:schemeClr val="dk1">
              <a:shade val="50000"/>
            </a:schemeClr>
          </a:lnRef>
          <a:fillRef idx="1">
            <a:schemeClr val="dk1"/>
          </a:fillRef>
          <a:effectRef idx="0">
            <a:schemeClr val="dk1"/>
          </a:effectRef>
          <a:fontRef idx="minor">
            <a:schemeClr val="lt1"/>
          </a:fontRef>
        </p:style>
        <p:txBody>
          <a:bodyPr>
            <a:normAutofit/>
          </a:bodyPr>
          <a:lstStyle/>
          <a:p>
            <a:r>
              <a:rPr lang="ar-SA" sz="2800" dirty="0"/>
              <a:t> </a:t>
            </a:r>
            <a:r>
              <a:rPr lang="ar-SA" sz="2800" b="1" dirty="0" smtClean="0"/>
              <a:t>ت</a:t>
            </a:r>
            <a:r>
              <a:rPr lang="ar-DZ" sz="2800" b="1" dirty="0" smtClean="0"/>
              <a:t>ستمد</a:t>
            </a:r>
            <a:r>
              <a:rPr lang="ar-SA" sz="2800" b="1" dirty="0" smtClean="0"/>
              <a:t> </a:t>
            </a:r>
            <a:r>
              <a:rPr lang="ar-SA" sz="2800" b="1" dirty="0"/>
              <a:t>حقوق الانسان في الإسلام </a:t>
            </a:r>
            <a:r>
              <a:rPr lang="ar-DZ" sz="2800" b="1" dirty="0" smtClean="0"/>
              <a:t>من </a:t>
            </a:r>
            <a:r>
              <a:rPr lang="ar-SA" sz="2800" b="1" dirty="0" smtClean="0"/>
              <a:t> </a:t>
            </a:r>
            <a:r>
              <a:rPr lang="ar-SA" sz="2800" b="1" dirty="0"/>
              <a:t>نصوص القرآن الكريم والسنة النبوية الشريفة جميعها ومصادر الشريعة الأخرى، وأبدع الفقه الإسلامي بما وضعه من تفسير وشرح الشريعة، فأحكام الشرع الإسلامي من بدايتها إلى نهاتها جاءت من اجل الانسان وحمايته حتى من نفسه، فجميع نصوص القرآن والأحاديث النبوية تضمنت حماية الانسان والحفاظ على كرامته وقيمته وانسانيته</a:t>
            </a:r>
            <a:r>
              <a:rPr lang="ar-SA" sz="2800" b="1" dirty="0" smtClean="0"/>
              <a:t>.</a:t>
            </a:r>
            <a:endParaRPr lang="ar-DZ" sz="2800" b="1" dirty="0" smtClean="0"/>
          </a:p>
          <a:p>
            <a:pPr marL="0" indent="0">
              <a:buNone/>
            </a:pPr>
            <a:r>
              <a:rPr lang="ar-DZ" sz="2800" b="1" dirty="0" smtClean="0"/>
              <a:t>من الجنين الى الوفاة.</a:t>
            </a:r>
            <a:endParaRPr lang="en-US" sz="2800" dirty="0"/>
          </a:p>
          <a:p>
            <a:pPr marL="0" indent="0">
              <a:buNone/>
            </a:pPr>
            <a:endParaRPr lang="ar-SA"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2"/>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849" y="9521"/>
            <a:ext cx="1530151" cy="140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4">
            <a:extLst>
              <a:ext uri="{FF2B5EF4-FFF2-40B4-BE49-F238E27FC236}">
                <a16:creationId xmlns:a16="http://schemas.microsoft.com/office/drawing/2014/main" xmlns="" id="{479D1179-55B9-4270-8DD1-A52897809D43}"/>
              </a:ext>
            </a:extLst>
          </p:cNvPr>
          <p:cNvSpPr/>
          <p:nvPr/>
        </p:nvSpPr>
        <p:spPr>
          <a:xfrm>
            <a:off x="1475657" y="301344"/>
            <a:ext cx="5904656"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ar-DZ" sz="3200" b="1" dirty="0">
                <a:solidFill>
                  <a:schemeClr val="tx1"/>
                </a:solidFill>
                <a:latin typeface="Sakkal Majalla" pitchFamily="2" charset="-78"/>
                <a:cs typeface="Sakkal Majalla" pitchFamily="2" charset="-78"/>
              </a:rPr>
              <a:t>ثانيا - مبادئ حقوق الانسان في </a:t>
            </a:r>
            <a:r>
              <a:rPr lang="ar-DZ" sz="3200" b="1" dirty="0" smtClean="0">
                <a:solidFill>
                  <a:schemeClr val="tx1"/>
                </a:solidFill>
                <a:latin typeface="Sakkal Majalla" pitchFamily="2" charset="-78"/>
                <a:cs typeface="Sakkal Majalla" pitchFamily="2" charset="-78"/>
              </a:rPr>
              <a:t>العالم الإسلامي</a:t>
            </a:r>
            <a:endParaRPr lang="ar-SA" sz="3200" dirty="0">
              <a:solidFill>
                <a:schemeClr val="tx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528026357"/>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rrow.wav"/>
          </p:stSnd>
        </p:sndAc>
      </p:transition>
    </mc:Choice>
    <mc:Fallback xmlns="">
      <p:transition spd="med">
        <p:fade/>
        <p:sndAc>
          <p:stSnd>
            <p:snd r:embed="rId5"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6000"/>
              <a:t>شريعة حمورابي</a:t>
            </a:r>
            <a:br>
              <a:rPr lang="ar-SA" sz="6000"/>
            </a:br>
            <a:r>
              <a:rPr lang="ar-SA" sz="6000"/>
              <a:t/>
            </a:r>
            <a:br>
              <a:rPr lang="ar-SA" sz="6000"/>
            </a:br>
            <a:endParaRPr lang="ar-SA" sz="6000" dirty="0">
              <a:latin typeface="Sakkal Majalla" pitchFamily="2" charset="-78"/>
              <a:cs typeface="Sakkal Majalla" pitchFamily="2" charset="-78"/>
            </a:endParaRPr>
          </a:p>
        </p:txBody>
      </p:sp>
      <p:sp>
        <p:nvSpPr>
          <p:cNvPr id="6" name="عنصر نائب للمحتوى 5"/>
          <p:cNvSpPr>
            <a:spLocks noGrp="1"/>
          </p:cNvSpPr>
          <p:nvPr>
            <p:ph idx="1"/>
          </p:nvPr>
        </p:nvSpPr>
        <p:spPr>
          <a:solidFill>
            <a:srgbClr val="C00000"/>
          </a:solidFill>
        </p:spPr>
        <p:style>
          <a:lnRef idx="2">
            <a:schemeClr val="dk1">
              <a:shade val="50000"/>
            </a:schemeClr>
          </a:lnRef>
          <a:fillRef idx="1">
            <a:schemeClr val="dk1"/>
          </a:fillRef>
          <a:effectRef idx="0">
            <a:schemeClr val="dk1"/>
          </a:effectRef>
          <a:fontRef idx="minor">
            <a:schemeClr val="lt1"/>
          </a:fontRef>
        </p:style>
        <p:txBody>
          <a:bodyPr>
            <a:normAutofit fontScale="92500" lnSpcReduction="10000"/>
          </a:bodyPr>
          <a:lstStyle/>
          <a:p>
            <a:r>
              <a:rPr lang="ar-SA" sz="2800" dirty="0"/>
              <a:t>بدأت فكرة كتابة الإعلان الإسلامي لحقوق الانسان رسمها في عام 1979 حيث قرر المؤتمر الإسلامي تشكيل لجنة مشاورة من المتخصصين الإسلاميين لإعداد لائحة بحقوق الانسان في الإسلام.</a:t>
            </a:r>
            <a:endParaRPr lang="en-US" sz="2800" dirty="0"/>
          </a:p>
          <a:p>
            <a:r>
              <a:rPr lang="ar-SA" sz="2800" dirty="0"/>
              <a:t>انطلاقا من عقيدة التوحيد الخالص التي قام عليها بناء الإسلام والتي دعت البشر كافة ألا يعبدوا الا الله وحده ولا يشركوا به شيئا.</a:t>
            </a:r>
            <a:endParaRPr lang="en-US" sz="2800" dirty="0"/>
          </a:p>
          <a:p>
            <a:r>
              <a:rPr lang="ar-SA" sz="2800" dirty="0"/>
              <a:t>وتأكيد للدور الحضاري والتاريخي للامة الإسلامية التي جعلها الله خير أمة أورثت البشرية حضارة عالمية متوازنة ربطت الدنيا بالآخرة، وجمعت بين العلم والايمان، وايمانا بأن الحقوق الأساسية والحريات العامة في الإسلام جزء من دين المسلمين وكل انسان مسؤول عنها بمفرده والأمة مسؤولة عنها بالتضامن. ان الدول الأعضاء في منظمة المؤتمر الإسلامي تأسيسا على ذلك تعلن ما يلي:</a:t>
            </a:r>
            <a:endParaRPr lang="en-US" sz="2800" dirty="0"/>
          </a:p>
          <a:p>
            <a:pPr marL="0" indent="0">
              <a:buNone/>
            </a:pPr>
            <a:endParaRPr lang="ar-SA"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2"/>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849" y="9521"/>
            <a:ext cx="1530151" cy="140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4">
            <a:extLst>
              <a:ext uri="{FF2B5EF4-FFF2-40B4-BE49-F238E27FC236}">
                <a16:creationId xmlns:a16="http://schemas.microsoft.com/office/drawing/2014/main" xmlns="" id="{479D1179-55B9-4270-8DD1-A52897809D43}"/>
              </a:ext>
            </a:extLst>
          </p:cNvPr>
          <p:cNvSpPr/>
          <p:nvPr/>
        </p:nvSpPr>
        <p:spPr>
          <a:xfrm>
            <a:off x="1475657" y="301344"/>
            <a:ext cx="5904656"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ar-DZ" sz="3200" b="1" dirty="0">
                <a:solidFill>
                  <a:schemeClr val="tx1"/>
                </a:solidFill>
                <a:latin typeface="Sakkal Majalla" pitchFamily="2" charset="-78"/>
                <a:cs typeface="Sakkal Majalla" pitchFamily="2" charset="-78"/>
              </a:rPr>
              <a:t>ثانيا - مبادئ حقوق الانسان في </a:t>
            </a:r>
            <a:r>
              <a:rPr lang="ar-DZ" sz="3200" b="1" dirty="0" smtClean="0">
                <a:solidFill>
                  <a:schemeClr val="tx1"/>
                </a:solidFill>
                <a:latin typeface="Sakkal Majalla" pitchFamily="2" charset="-78"/>
                <a:cs typeface="Sakkal Majalla" pitchFamily="2" charset="-78"/>
              </a:rPr>
              <a:t>العالم الإسلامي:</a:t>
            </a:r>
            <a:endParaRPr lang="ar-SA" sz="3200" dirty="0">
              <a:solidFill>
                <a:schemeClr val="tx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81852798"/>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rrow.wav"/>
          </p:stSnd>
        </p:sndAc>
      </p:transition>
    </mc:Choice>
    <mc:Fallback xmlns="">
      <p:transition spd="med">
        <p:fade/>
        <p:sndAc>
          <p:stSnd>
            <p:snd r:embed="rId5"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6000"/>
              <a:t>شريعة حمورابي</a:t>
            </a:r>
            <a:br>
              <a:rPr lang="ar-SA" sz="6000"/>
            </a:br>
            <a:r>
              <a:rPr lang="ar-SA" sz="6000"/>
              <a:t/>
            </a:r>
            <a:br>
              <a:rPr lang="ar-SA" sz="6000"/>
            </a:br>
            <a:endParaRPr lang="ar-SA" sz="6000" dirty="0">
              <a:latin typeface="Sakkal Majalla" pitchFamily="2" charset="-78"/>
              <a:cs typeface="Sakkal Majalla" pitchFamily="2" charset="-78"/>
            </a:endParaRPr>
          </a:p>
        </p:txBody>
      </p:sp>
      <p:sp>
        <p:nvSpPr>
          <p:cNvPr id="6" name="عنصر نائب للمحتوى 5"/>
          <p:cNvSpPr>
            <a:spLocks noGrp="1"/>
          </p:cNvSpPr>
          <p:nvPr>
            <p:ph idx="1"/>
          </p:nvPr>
        </p:nvSpPr>
        <p:spPr>
          <a:solidFill>
            <a:srgbClr val="C00000"/>
          </a:solidFill>
        </p:spPr>
        <p:style>
          <a:lnRef idx="2">
            <a:schemeClr val="dk1">
              <a:shade val="50000"/>
            </a:schemeClr>
          </a:lnRef>
          <a:fillRef idx="1">
            <a:schemeClr val="dk1"/>
          </a:fillRef>
          <a:effectRef idx="0">
            <a:schemeClr val="dk1"/>
          </a:effectRef>
          <a:fontRef idx="minor">
            <a:schemeClr val="lt1"/>
          </a:fontRef>
        </p:style>
        <p:txBody>
          <a:bodyPr>
            <a:normAutofit/>
          </a:bodyPr>
          <a:lstStyle/>
          <a:p>
            <a:r>
              <a:rPr lang="ar-SA" sz="3600" dirty="0"/>
              <a:t>المادة الأولى:</a:t>
            </a:r>
            <a:endParaRPr lang="en-US" sz="3600" dirty="0"/>
          </a:p>
          <a:p>
            <a:r>
              <a:rPr lang="ar-DZ" sz="3600" dirty="0" smtClean="0"/>
              <a:t>أ-</a:t>
            </a:r>
            <a:r>
              <a:rPr lang="ar-SA" sz="3600" dirty="0" smtClean="0"/>
              <a:t>البشر </a:t>
            </a:r>
            <a:r>
              <a:rPr lang="ar-SA" sz="3600" dirty="0"/>
              <a:t>جميعا أسرة واحدة جمعت بينهم العبودية </a:t>
            </a:r>
            <a:r>
              <a:rPr lang="ar-DZ" sz="3600" dirty="0" err="1" smtClean="0"/>
              <a:t>لل</a:t>
            </a:r>
            <a:r>
              <a:rPr lang="ar-SA" sz="3600" dirty="0" smtClean="0"/>
              <a:t>ه </a:t>
            </a:r>
            <a:r>
              <a:rPr lang="ar-SA" sz="3600" dirty="0"/>
              <a:t>والبنوة لأدم.</a:t>
            </a:r>
            <a:endParaRPr lang="en-US" sz="3600" dirty="0"/>
          </a:p>
          <a:p>
            <a:r>
              <a:rPr lang="ar-SA" sz="3600" dirty="0"/>
              <a:t>ب </a:t>
            </a:r>
            <a:r>
              <a:rPr lang="ar-DZ" sz="3600" dirty="0" smtClean="0"/>
              <a:t>-</a:t>
            </a:r>
            <a:r>
              <a:rPr lang="ar-SA" sz="3600" dirty="0" smtClean="0"/>
              <a:t>ان </a:t>
            </a:r>
            <a:r>
              <a:rPr lang="ar-SA" sz="3600" dirty="0"/>
              <a:t>الخلق كلهم عمال الله وإن أحبهم اليه أنفعهم لعياله، وإنه لا فضل لأحد منهم على الآخر </a:t>
            </a:r>
            <a:r>
              <a:rPr lang="ar-SA" sz="3600" dirty="0" smtClean="0"/>
              <a:t>الا</a:t>
            </a:r>
            <a:r>
              <a:rPr lang="ar-DZ" sz="3600" dirty="0" smtClean="0"/>
              <a:t> </a:t>
            </a:r>
            <a:r>
              <a:rPr lang="ar-SA" sz="3600" dirty="0" smtClean="0"/>
              <a:t>بالتقوى </a:t>
            </a:r>
            <a:r>
              <a:rPr lang="ar-SA" sz="3600" dirty="0"/>
              <a:t>والعمل الصالح.</a:t>
            </a:r>
            <a:endParaRPr lang="en-US" sz="3600" dirty="0"/>
          </a:p>
          <a:p>
            <a:pPr marL="0" indent="0">
              <a:buNone/>
            </a:pPr>
            <a:endParaRPr lang="ar-SA" sz="32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2"/>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849" y="9521"/>
            <a:ext cx="1530151" cy="140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4">
            <a:extLst>
              <a:ext uri="{FF2B5EF4-FFF2-40B4-BE49-F238E27FC236}">
                <a16:creationId xmlns:a16="http://schemas.microsoft.com/office/drawing/2014/main" xmlns="" id="{479D1179-55B9-4270-8DD1-A52897809D43}"/>
              </a:ext>
            </a:extLst>
          </p:cNvPr>
          <p:cNvSpPr/>
          <p:nvPr/>
        </p:nvSpPr>
        <p:spPr>
          <a:xfrm>
            <a:off x="1475657" y="301344"/>
            <a:ext cx="5904656"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ar-DZ" sz="3200" b="1" dirty="0">
                <a:solidFill>
                  <a:schemeClr val="tx1"/>
                </a:solidFill>
                <a:latin typeface="Sakkal Majalla" pitchFamily="2" charset="-78"/>
                <a:cs typeface="Sakkal Majalla" pitchFamily="2" charset="-78"/>
              </a:rPr>
              <a:t>ثانيا - مبادئ حقوق الانسان في </a:t>
            </a:r>
            <a:r>
              <a:rPr lang="ar-DZ" sz="3200" b="1" dirty="0" smtClean="0">
                <a:solidFill>
                  <a:schemeClr val="tx1"/>
                </a:solidFill>
                <a:latin typeface="Sakkal Majalla" pitchFamily="2" charset="-78"/>
                <a:cs typeface="Sakkal Majalla" pitchFamily="2" charset="-78"/>
              </a:rPr>
              <a:t>العالم الإسلامي:</a:t>
            </a:r>
            <a:endParaRPr lang="ar-SA" sz="3200" dirty="0">
              <a:solidFill>
                <a:schemeClr val="tx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756641154"/>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rrow.wav"/>
          </p:stSnd>
        </p:sndAc>
      </p:transition>
    </mc:Choice>
    <mc:Fallback xmlns="">
      <p:transition spd="med">
        <p:fade/>
        <p:sndAc>
          <p:stSnd>
            <p:snd r:embed="rId5"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6000"/>
              <a:t>شريعة حمورابي</a:t>
            </a:r>
            <a:br>
              <a:rPr lang="ar-SA" sz="6000"/>
            </a:br>
            <a:r>
              <a:rPr lang="ar-SA" sz="6000"/>
              <a:t/>
            </a:r>
            <a:br>
              <a:rPr lang="ar-SA" sz="6000"/>
            </a:br>
            <a:endParaRPr lang="ar-SA" sz="6000" dirty="0">
              <a:latin typeface="Sakkal Majalla" pitchFamily="2" charset="-78"/>
              <a:cs typeface="Sakkal Majalla" pitchFamily="2" charset="-78"/>
            </a:endParaRPr>
          </a:p>
        </p:txBody>
      </p:sp>
      <p:sp>
        <p:nvSpPr>
          <p:cNvPr id="6" name="عنصر نائب للمحتوى 5"/>
          <p:cNvSpPr>
            <a:spLocks noGrp="1"/>
          </p:cNvSpPr>
          <p:nvPr>
            <p:ph idx="1"/>
          </p:nvPr>
        </p:nvSpPr>
        <p:spPr>
          <a:solidFill>
            <a:srgbClr val="C00000"/>
          </a:solidFill>
        </p:spPr>
        <p:style>
          <a:lnRef idx="2">
            <a:schemeClr val="dk1">
              <a:shade val="50000"/>
            </a:schemeClr>
          </a:lnRef>
          <a:fillRef idx="1">
            <a:schemeClr val="dk1"/>
          </a:fillRef>
          <a:effectRef idx="0">
            <a:schemeClr val="dk1"/>
          </a:effectRef>
          <a:fontRef idx="minor">
            <a:schemeClr val="lt1"/>
          </a:fontRef>
        </p:style>
        <p:txBody>
          <a:bodyPr>
            <a:normAutofit/>
          </a:bodyPr>
          <a:lstStyle/>
          <a:p>
            <a:r>
              <a:rPr lang="ar-SA" sz="4000" dirty="0"/>
              <a:t>المادة الثانية:</a:t>
            </a:r>
            <a:endParaRPr lang="en-US" sz="4000" dirty="0"/>
          </a:p>
          <a:p>
            <a:r>
              <a:rPr lang="ar-SA" sz="4000" dirty="0"/>
              <a:t>أ </a:t>
            </a:r>
            <a:r>
              <a:rPr lang="ar-DZ" sz="4000" dirty="0" smtClean="0"/>
              <a:t>-</a:t>
            </a:r>
            <a:r>
              <a:rPr lang="ar-SA" sz="4000" dirty="0" smtClean="0"/>
              <a:t>الحياة </a:t>
            </a:r>
            <a:r>
              <a:rPr lang="ar-SA" sz="4000" dirty="0"/>
              <a:t>هبة الله وهي مكفولة لكل إنسان.</a:t>
            </a:r>
            <a:endParaRPr lang="en-US" sz="4000" dirty="0"/>
          </a:p>
          <a:p>
            <a:r>
              <a:rPr lang="ar-SA" sz="4000" dirty="0" smtClean="0"/>
              <a:t>ب</a:t>
            </a:r>
            <a:r>
              <a:rPr lang="ar-DZ" sz="4000" dirty="0" smtClean="0"/>
              <a:t>-</a:t>
            </a:r>
            <a:r>
              <a:rPr lang="ar-SA" sz="4000" dirty="0" smtClean="0"/>
              <a:t> </a:t>
            </a:r>
            <a:r>
              <a:rPr lang="ar-SA" sz="4000" dirty="0"/>
              <a:t>يحرم اللجوء إلى وسائل تقضي بفناء الينبوع البشري..</a:t>
            </a:r>
            <a:endParaRPr lang="en-US" sz="4000" dirty="0"/>
          </a:p>
          <a:p>
            <a:r>
              <a:rPr lang="ar-SA" sz="4000" dirty="0"/>
              <a:t>- المحافظة على استقرار الحياة البشرية</a:t>
            </a:r>
            <a:endParaRPr lang="ar-SA" sz="36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2"/>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849" y="9521"/>
            <a:ext cx="1530151" cy="140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4">
            <a:extLst>
              <a:ext uri="{FF2B5EF4-FFF2-40B4-BE49-F238E27FC236}">
                <a16:creationId xmlns:a16="http://schemas.microsoft.com/office/drawing/2014/main" xmlns="" id="{479D1179-55B9-4270-8DD1-A52897809D43}"/>
              </a:ext>
            </a:extLst>
          </p:cNvPr>
          <p:cNvSpPr/>
          <p:nvPr/>
        </p:nvSpPr>
        <p:spPr>
          <a:xfrm>
            <a:off x="1475657" y="301344"/>
            <a:ext cx="5904656"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ar-DZ" sz="3200" b="1" dirty="0">
                <a:solidFill>
                  <a:schemeClr val="tx1"/>
                </a:solidFill>
                <a:latin typeface="Sakkal Majalla" pitchFamily="2" charset="-78"/>
                <a:cs typeface="Sakkal Majalla" pitchFamily="2" charset="-78"/>
              </a:rPr>
              <a:t>ثانيا - مبادئ حقوق الانسان في </a:t>
            </a:r>
            <a:r>
              <a:rPr lang="ar-DZ" sz="3200" b="1" dirty="0" smtClean="0">
                <a:solidFill>
                  <a:schemeClr val="tx1"/>
                </a:solidFill>
                <a:latin typeface="Sakkal Majalla" pitchFamily="2" charset="-78"/>
                <a:cs typeface="Sakkal Majalla" pitchFamily="2" charset="-78"/>
              </a:rPr>
              <a:t>العالم الإسلامي:</a:t>
            </a:r>
            <a:endParaRPr lang="ar-SA" sz="3200" dirty="0">
              <a:solidFill>
                <a:schemeClr val="tx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060806939"/>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rrow.wav"/>
          </p:stSnd>
        </p:sndAc>
      </p:transition>
    </mc:Choice>
    <mc:Fallback xmlns="">
      <p:transition spd="med">
        <p:fade/>
        <p:sndAc>
          <p:stSnd>
            <p:snd r:embed="rId5"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6000"/>
              <a:t>شريعة حمورابي</a:t>
            </a:r>
            <a:br>
              <a:rPr lang="ar-SA" sz="6000"/>
            </a:br>
            <a:r>
              <a:rPr lang="ar-SA" sz="6000"/>
              <a:t/>
            </a:r>
            <a:br>
              <a:rPr lang="ar-SA" sz="6000"/>
            </a:br>
            <a:endParaRPr lang="ar-SA" sz="6000" dirty="0">
              <a:latin typeface="Sakkal Majalla" pitchFamily="2" charset="-78"/>
              <a:cs typeface="Sakkal Majalla" pitchFamily="2" charset="-78"/>
            </a:endParaRPr>
          </a:p>
        </p:txBody>
      </p:sp>
      <p:sp>
        <p:nvSpPr>
          <p:cNvPr id="6" name="عنصر نائب للمحتوى 5"/>
          <p:cNvSpPr>
            <a:spLocks noGrp="1"/>
          </p:cNvSpPr>
          <p:nvPr>
            <p:ph idx="1"/>
          </p:nvPr>
        </p:nvSpPr>
        <p:spPr>
          <a:solidFill>
            <a:srgbClr val="C00000"/>
          </a:solidFill>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r>
              <a:rPr lang="ar-SA" sz="4000" dirty="0"/>
              <a:t> المادة الثالثة :</a:t>
            </a:r>
            <a:endParaRPr lang="en-US" sz="4000" dirty="0"/>
          </a:p>
          <a:p>
            <a:r>
              <a:rPr lang="ar-SA" sz="4000" dirty="0"/>
              <a:t> أ- في حالة استعمال القوة أو المنازعات المسلحة لا يجوز قتل من لا مشاركة لهم في القتال كالشيخ</a:t>
            </a:r>
            <a:endParaRPr lang="en-US" sz="4000" dirty="0"/>
          </a:p>
          <a:p>
            <a:pPr marL="0" indent="0">
              <a:buNone/>
            </a:pPr>
            <a:r>
              <a:rPr lang="ar-SA" sz="4000" dirty="0"/>
              <a:t>والمرأة والطفل.</a:t>
            </a:r>
            <a:endParaRPr lang="en-US" sz="4000" dirty="0"/>
          </a:p>
          <a:p>
            <a:r>
              <a:rPr lang="ar-SA" sz="4000" dirty="0"/>
              <a:t>ب </a:t>
            </a:r>
            <a:r>
              <a:rPr lang="ar-DZ" sz="4000" dirty="0" smtClean="0"/>
              <a:t>-</a:t>
            </a:r>
            <a:r>
              <a:rPr lang="ar-SA" sz="4000" dirty="0" smtClean="0"/>
              <a:t>لا </a:t>
            </a:r>
            <a:r>
              <a:rPr lang="ar-SA" sz="4000" dirty="0"/>
              <a:t>يجوز قطع الشجر أو إتلاف الزرع والضرع أو تخريب </a:t>
            </a:r>
            <a:r>
              <a:rPr lang="ar-SA" sz="4000" dirty="0" smtClean="0"/>
              <a:t>الم</a:t>
            </a:r>
            <a:r>
              <a:rPr lang="ar-DZ" sz="4000" dirty="0" smtClean="0"/>
              <a:t>ب</a:t>
            </a:r>
            <a:r>
              <a:rPr lang="ar-SA" sz="4000" dirty="0" smtClean="0"/>
              <a:t>ا</a:t>
            </a:r>
            <a:r>
              <a:rPr lang="ar-DZ" sz="4000" dirty="0" smtClean="0"/>
              <a:t>ن</a:t>
            </a:r>
            <a:r>
              <a:rPr lang="ar-SA" sz="4000" dirty="0" smtClean="0"/>
              <a:t>ي </a:t>
            </a:r>
            <a:r>
              <a:rPr lang="ar-SA" sz="4000" dirty="0"/>
              <a:t>والمنسأة المدنية للعدو بقصف أو نسف أو غير ذلك.</a:t>
            </a:r>
            <a:endParaRPr lang="en-US" sz="4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2"/>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849" y="9521"/>
            <a:ext cx="1530151" cy="140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4">
            <a:extLst>
              <a:ext uri="{FF2B5EF4-FFF2-40B4-BE49-F238E27FC236}">
                <a16:creationId xmlns:a16="http://schemas.microsoft.com/office/drawing/2014/main" xmlns="" id="{479D1179-55B9-4270-8DD1-A52897809D43}"/>
              </a:ext>
            </a:extLst>
          </p:cNvPr>
          <p:cNvSpPr/>
          <p:nvPr/>
        </p:nvSpPr>
        <p:spPr>
          <a:xfrm>
            <a:off x="1475657" y="301344"/>
            <a:ext cx="5904656"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ar-DZ" sz="3200" b="1" dirty="0">
                <a:solidFill>
                  <a:schemeClr val="tx1"/>
                </a:solidFill>
                <a:latin typeface="Sakkal Majalla" pitchFamily="2" charset="-78"/>
                <a:cs typeface="Sakkal Majalla" pitchFamily="2" charset="-78"/>
              </a:rPr>
              <a:t>ثانيا - مبادئ حقوق الانسان في </a:t>
            </a:r>
            <a:r>
              <a:rPr lang="ar-DZ" sz="3200" b="1" dirty="0" smtClean="0">
                <a:solidFill>
                  <a:schemeClr val="tx1"/>
                </a:solidFill>
                <a:latin typeface="Sakkal Majalla" pitchFamily="2" charset="-78"/>
                <a:cs typeface="Sakkal Majalla" pitchFamily="2" charset="-78"/>
              </a:rPr>
              <a:t>العالم الإسلامي:</a:t>
            </a:r>
            <a:endParaRPr lang="ar-SA" sz="3200" dirty="0">
              <a:solidFill>
                <a:schemeClr val="tx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936161020"/>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rrow.wav"/>
          </p:stSnd>
        </p:sndAc>
      </p:transition>
    </mc:Choice>
    <mc:Fallback xmlns="">
      <p:transition spd="med">
        <p:fade/>
        <p:sndAc>
          <p:stSnd>
            <p:snd r:embed="rId5"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6000"/>
              <a:t>شريعة حمورابي</a:t>
            </a:r>
            <a:br>
              <a:rPr lang="ar-SA" sz="6000"/>
            </a:br>
            <a:r>
              <a:rPr lang="ar-SA" sz="6000"/>
              <a:t/>
            </a:r>
            <a:br>
              <a:rPr lang="ar-SA" sz="6000"/>
            </a:br>
            <a:endParaRPr lang="ar-SA" sz="6000" dirty="0">
              <a:latin typeface="Sakkal Majalla" pitchFamily="2" charset="-78"/>
              <a:cs typeface="Sakkal Majalla" pitchFamily="2" charset="-78"/>
            </a:endParaRPr>
          </a:p>
        </p:txBody>
      </p:sp>
      <p:sp>
        <p:nvSpPr>
          <p:cNvPr id="6" name="عنصر نائب للمحتوى 5"/>
          <p:cNvSpPr>
            <a:spLocks noGrp="1"/>
          </p:cNvSpPr>
          <p:nvPr>
            <p:ph idx="1"/>
          </p:nvPr>
        </p:nvSpPr>
        <p:spPr>
          <a:solidFill>
            <a:srgbClr val="C00000"/>
          </a:solidFill>
        </p:spPr>
        <p:style>
          <a:lnRef idx="2">
            <a:schemeClr val="dk1">
              <a:shade val="50000"/>
            </a:schemeClr>
          </a:lnRef>
          <a:fillRef idx="1">
            <a:schemeClr val="dk1"/>
          </a:fillRef>
          <a:effectRef idx="0">
            <a:schemeClr val="dk1"/>
          </a:effectRef>
          <a:fontRef idx="minor">
            <a:schemeClr val="lt1"/>
          </a:fontRef>
        </p:style>
        <p:txBody>
          <a:bodyPr>
            <a:normAutofit fontScale="70000" lnSpcReduction="20000"/>
          </a:bodyPr>
          <a:lstStyle/>
          <a:p>
            <a:r>
              <a:rPr lang="ar-SA" sz="4000" dirty="0">
                <a:solidFill>
                  <a:srgbClr val="FF0000"/>
                </a:solidFill>
              </a:rPr>
              <a:t>المادة الخامسة </a:t>
            </a:r>
            <a:r>
              <a:rPr lang="ar-SA" sz="4000" dirty="0" smtClean="0">
                <a:solidFill>
                  <a:srgbClr val="FF0000"/>
                </a:solidFill>
              </a:rPr>
              <a:t>:</a:t>
            </a:r>
            <a:endParaRPr lang="en-US" sz="4000" dirty="0">
              <a:solidFill>
                <a:srgbClr val="FF0000"/>
              </a:solidFill>
            </a:endParaRPr>
          </a:p>
          <a:p>
            <a:r>
              <a:rPr lang="ar-DZ" sz="4000" dirty="0" smtClean="0"/>
              <a:t>ا</a:t>
            </a:r>
            <a:r>
              <a:rPr lang="ar-SA" sz="4000" dirty="0" smtClean="0"/>
              <a:t>) </a:t>
            </a:r>
            <a:r>
              <a:rPr lang="ar-SA" sz="4000" dirty="0"/>
              <a:t>الأسرة هي الأساس في بناء المجتمع، والزواج أساس تكوينها وللرجال والنساء الحق في الزواج.</a:t>
            </a:r>
            <a:endParaRPr lang="en-US" sz="4000" dirty="0"/>
          </a:p>
          <a:p>
            <a:r>
              <a:rPr lang="ar-SA" sz="4000" dirty="0"/>
              <a:t> ب) - على المجتمع والدولة إزالة العوائق أمام الزواج وتيسير سهله وحماية الأسرة ورعايتها. </a:t>
            </a:r>
            <a:endParaRPr lang="en-US" sz="4000" dirty="0"/>
          </a:p>
          <a:p>
            <a:r>
              <a:rPr lang="ar-SA" sz="4000" dirty="0">
                <a:solidFill>
                  <a:srgbClr val="FF0000"/>
                </a:solidFill>
              </a:rPr>
              <a:t>المادة السادسة </a:t>
            </a:r>
            <a:r>
              <a:rPr lang="ar-DZ" sz="4000" dirty="0">
                <a:solidFill>
                  <a:srgbClr val="FF0000"/>
                </a:solidFill>
              </a:rPr>
              <a:t>:</a:t>
            </a:r>
            <a:endParaRPr lang="en-US" sz="4000" dirty="0">
              <a:solidFill>
                <a:srgbClr val="FF0000"/>
              </a:solidFill>
            </a:endParaRPr>
          </a:p>
          <a:p>
            <a:r>
              <a:rPr lang="ar-SA" sz="4000" dirty="0"/>
              <a:t>ا - المرأة مساوية للرجل في الكرامة الإنسانية، ولها شخصيتها المدنية وذمتها المالية المستقلة وحق الاحتفاظ باسمها ونسبها.</a:t>
            </a:r>
            <a:endParaRPr lang="en-US" sz="4000" dirty="0"/>
          </a:p>
          <a:p>
            <a:r>
              <a:rPr lang="ar-SA" sz="4000" dirty="0" smtClean="0"/>
              <a:t>ب</a:t>
            </a:r>
            <a:r>
              <a:rPr lang="ar-DZ" sz="4000" dirty="0" smtClean="0"/>
              <a:t>-</a:t>
            </a:r>
            <a:r>
              <a:rPr lang="ar-SA" sz="4000" dirty="0" smtClean="0"/>
              <a:t> </a:t>
            </a:r>
            <a:r>
              <a:rPr lang="ar-SA" sz="4000" dirty="0"/>
              <a:t>على الرجل عليه الانفاق على الأسرة ومسؤولية رعايتها</a:t>
            </a:r>
            <a:r>
              <a:rPr lang="ar-SA" sz="4000" dirty="0" smtClean="0"/>
              <a:t>.</a:t>
            </a:r>
            <a:r>
              <a:rPr lang="ar-DZ" sz="4000" dirty="0" smtClean="0"/>
              <a:t>...    </a:t>
            </a:r>
          </a:p>
          <a:p>
            <a:pPr marL="0" indent="0">
              <a:buNone/>
            </a:pPr>
            <a:r>
              <a:rPr lang="ar-SA" sz="3200" dirty="0" smtClean="0">
                <a:solidFill>
                  <a:srgbClr val="FF0000"/>
                </a:solidFill>
              </a:rPr>
              <a:t> </a:t>
            </a:r>
            <a:r>
              <a:rPr lang="ar-SA" sz="3200" dirty="0">
                <a:solidFill>
                  <a:srgbClr val="FF0000"/>
                </a:solidFill>
              </a:rPr>
              <a:t>الماد </a:t>
            </a:r>
            <a:r>
              <a:rPr lang="ar-DZ" sz="3200" dirty="0" smtClean="0">
                <a:solidFill>
                  <a:srgbClr val="FF0000"/>
                </a:solidFill>
              </a:rPr>
              <a:t>ة</a:t>
            </a:r>
            <a:r>
              <a:rPr lang="ar-SA" sz="3200" dirty="0" smtClean="0">
                <a:solidFill>
                  <a:srgbClr val="FF0000"/>
                </a:solidFill>
              </a:rPr>
              <a:t>الخامسة </a:t>
            </a:r>
            <a:r>
              <a:rPr lang="ar-SA" sz="3200" dirty="0">
                <a:solidFill>
                  <a:srgbClr val="FF0000"/>
                </a:solidFill>
              </a:rPr>
              <a:t>والعشرون:</a:t>
            </a:r>
            <a:endParaRPr lang="en-US" sz="3200" dirty="0">
              <a:solidFill>
                <a:srgbClr val="FF0000"/>
              </a:solidFill>
            </a:endParaRPr>
          </a:p>
          <a:p>
            <a:r>
              <a:rPr lang="ar-SA" sz="3200" dirty="0"/>
              <a:t>الشريعة الإسلامية هي المرجع الوحيد لتفسير أو توضيح أي مادة من مواد الإعلان.</a:t>
            </a:r>
            <a:endParaRPr lang="en-US" sz="3200" dirty="0"/>
          </a:p>
          <a:p>
            <a:endParaRPr lang="en-US" sz="4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2"/>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849" y="9521"/>
            <a:ext cx="1530151" cy="140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4">
            <a:extLst>
              <a:ext uri="{FF2B5EF4-FFF2-40B4-BE49-F238E27FC236}">
                <a16:creationId xmlns:a16="http://schemas.microsoft.com/office/drawing/2014/main" xmlns="" id="{479D1179-55B9-4270-8DD1-A52897809D43}"/>
              </a:ext>
            </a:extLst>
          </p:cNvPr>
          <p:cNvSpPr/>
          <p:nvPr/>
        </p:nvSpPr>
        <p:spPr>
          <a:xfrm>
            <a:off x="1475657" y="301344"/>
            <a:ext cx="5904656"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ar-DZ" sz="3200" b="1" dirty="0">
                <a:solidFill>
                  <a:schemeClr val="tx1"/>
                </a:solidFill>
                <a:latin typeface="Sakkal Majalla" pitchFamily="2" charset="-78"/>
                <a:cs typeface="Sakkal Majalla" pitchFamily="2" charset="-78"/>
              </a:rPr>
              <a:t>ثانيا - مبادئ حقوق الانسان في </a:t>
            </a:r>
            <a:r>
              <a:rPr lang="ar-DZ" sz="3200" b="1" dirty="0" smtClean="0">
                <a:solidFill>
                  <a:schemeClr val="tx1"/>
                </a:solidFill>
                <a:latin typeface="Sakkal Majalla" pitchFamily="2" charset="-78"/>
                <a:cs typeface="Sakkal Majalla" pitchFamily="2" charset="-78"/>
              </a:rPr>
              <a:t>العالم الإسلامي:</a:t>
            </a:r>
            <a:endParaRPr lang="ar-SA" sz="3200" dirty="0">
              <a:solidFill>
                <a:schemeClr val="tx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843850367"/>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rrow.wav"/>
          </p:stSnd>
        </p:sndAc>
      </p:transition>
    </mc:Choice>
    <mc:Fallback xmlns="">
      <p:transition spd="med">
        <p:fade/>
        <p:sndAc>
          <p:stSnd>
            <p:snd r:embed="rId5"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6000"/>
              <a:t>شريعة حمورابي</a:t>
            </a:r>
            <a:br>
              <a:rPr lang="ar-SA" sz="6000"/>
            </a:br>
            <a:r>
              <a:rPr lang="ar-SA" sz="6000"/>
              <a:t/>
            </a:r>
            <a:br>
              <a:rPr lang="ar-SA" sz="6000"/>
            </a:br>
            <a:endParaRPr lang="ar-SA" sz="6000" dirty="0">
              <a:latin typeface="Sakkal Majalla" pitchFamily="2" charset="-78"/>
              <a:cs typeface="Sakkal Majalla" pitchFamily="2" charset="-78"/>
            </a:endParaRPr>
          </a:p>
        </p:txBody>
      </p:sp>
      <p:sp>
        <p:nvSpPr>
          <p:cNvPr id="6" name="عنصر نائب للمحتوى 5"/>
          <p:cNvSpPr>
            <a:spLocks noGrp="1"/>
          </p:cNvSpPr>
          <p:nvPr>
            <p:ph idx="1"/>
          </p:nvPr>
        </p:nvSpPr>
        <p:spPr>
          <a:solidFill>
            <a:srgbClr val="C00000"/>
          </a:solidFill>
        </p:spPr>
        <p:style>
          <a:lnRef idx="2">
            <a:schemeClr val="dk1">
              <a:shade val="50000"/>
            </a:schemeClr>
          </a:lnRef>
          <a:fillRef idx="1">
            <a:schemeClr val="dk1"/>
          </a:fillRef>
          <a:effectRef idx="0">
            <a:schemeClr val="dk1"/>
          </a:effectRef>
          <a:fontRef idx="minor">
            <a:schemeClr val="lt1"/>
          </a:fontRef>
        </p:style>
        <p:txBody>
          <a:bodyPr>
            <a:normAutofit/>
          </a:bodyPr>
          <a:lstStyle/>
          <a:p>
            <a:r>
              <a:rPr lang="ar-SA" sz="3600" dirty="0" smtClean="0"/>
              <a:t>المجموعة الأوروبية</a:t>
            </a:r>
            <a:r>
              <a:rPr lang="ar-DZ" sz="3600" dirty="0" smtClean="0"/>
              <a:t> </a:t>
            </a:r>
            <a:r>
              <a:rPr lang="ar-SA" sz="3600" dirty="0" smtClean="0"/>
              <a:t> </a:t>
            </a:r>
            <a:r>
              <a:rPr lang="ar-SA" sz="3600" dirty="0"/>
              <a:t>أولى المجموعات التي عقدت اتفاقية خاصة بحقوق الانسان، ولأنها </a:t>
            </a:r>
            <a:r>
              <a:rPr lang="ar-SA" sz="3600" dirty="0" smtClean="0"/>
              <a:t>أفضل</a:t>
            </a:r>
            <a:r>
              <a:rPr lang="ar-DZ" sz="3600" dirty="0" smtClean="0"/>
              <a:t> </a:t>
            </a:r>
            <a:r>
              <a:rPr lang="ar-SA" sz="3600" dirty="0" smtClean="0"/>
              <a:t>المجموعات </a:t>
            </a:r>
            <a:r>
              <a:rPr lang="ar-SA" sz="3600" dirty="0"/>
              <a:t>التي تهتم بحقوق الانسان، ومجموعة دول منظمة المؤتمر الإسلامي ومجموعة دول جامعة الدول العربية لأن ما تشرعه يسري علينا بوصفنا مسلمين وعربا".</a:t>
            </a:r>
            <a:endParaRPr lang="en-US" sz="3600" dirty="0"/>
          </a:p>
          <a:p>
            <a:pPr marL="0" indent="0">
              <a:buNone/>
            </a:pPr>
            <a:endParaRPr lang="en-US" sz="4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2"/>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849" y="9521"/>
            <a:ext cx="1530151" cy="140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4">
            <a:extLst>
              <a:ext uri="{FF2B5EF4-FFF2-40B4-BE49-F238E27FC236}">
                <a16:creationId xmlns:a16="http://schemas.microsoft.com/office/drawing/2014/main" xmlns="" id="{479D1179-55B9-4270-8DD1-A52897809D43}"/>
              </a:ext>
            </a:extLst>
          </p:cNvPr>
          <p:cNvSpPr/>
          <p:nvPr/>
        </p:nvSpPr>
        <p:spPr>
          <a:xfrm>
            <a:off x="1475657" y="301344"/>
            <a:ext cx="5904656"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ar-DZ" sz="3200" b="1" dirty="0">
                <a:solidFill>
                  <a:schemeClr val="tx1"/>
                </a:solidFill>
                <a:latin typeface="Sakkal Majalla" pitchFamily="2" charset="-78"/>
                <a:cs typeface="Sakkal Majalla" pitchFamily="2" charset="-78"/>
              </a:rPr>
              <a:t>ثانيا - مبادئ حقوق الانسان في </a:t>
            </a:r>
            <a:r>
              <a:rPr lang="ar-DZ" sz="3200" b="1" dirty="0" smtClean="0">
                <a:solidFill>
                  <a:schemeClr val="tx1"/>
                </a:solidFill>
                <a:latin typeface="Sakkal Majalla" pitchFamily="2" charset="-78"/>
                <a:cs typeface="Sakkal Majalla" pitchFamily="2" charset="-78"/>
              </a:rPr>
              <a:t>العالم الإسلامي:</a:t>
            </a:r>
            <a:endParaRPr lang="ar-SA" sz="3200" dirty="0">
              <a:solidFill>
                <a:schemeClr val="tx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622347593"/>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rrow.wav"/>
          </p:stSnd>
        </p:sndAc>
      </p:transition>
    </mc:Choice>
    <mc:Fallback xmlns="">
      <p:transition spd="med">
        <p:fade/>
        <p:sndAc>
          <p:stSnd>
            <p:snd r:embed="rId5"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6000"/>
              <a:t>شريعة حمورابي</a:t>
            </a:r>
            <a:br>
              <a:rPr lang="ar-SA" sz="6000"/>
            </a:br>
            <a:r>
              <a:rPr lang="ar-SA" sz="6000"/>
              <a:t/>
            </a:r>
            <a:br>
              <a:rPr lang="ar-SA" sz="6000"/>
            </a:br>
            <a:endParaRPr lang="ar-SA" sz="6000" dirty="0">
              <a:latin typeface="Sakkal Majalla" pitchFamily="2" charset="-78"/>
              <a:cs typeface="Sakkal Majalla" pitchFamily="2" charset="-78"/>
            </a:endParaRPr>
          </a:p>
        </p:txBody>
      </p:sp>
      <p:sp>
        <p:nvSpPr>
          <p:cNvPr id="6" name="عنصر نائب للمحتوى 5"/>
          <p:cNvSpPr>
            <a:spLocks noGrp="1"/>
          </p:cNvSpPr>
          <p:nvPr>
            <p:ph idx="1"/>
          </p:nvPr>
        </p:nvSpPr>
        <p:spPr>
          <a:solidFill>
            <a:srgbClr val="C00000"/>
          </a:solidFill>
        </p:spPr>
        <p:style>
          <a:lnRef idx="2">
            <a:schemeClr val="dk1">
              <a:shade val="50000"/>
            </a:schemeClr>
          </a:lnRef>
          <a:fillRef idx="1">
            <a:schemeClr val="dk1"/>
          </a:fillRef>
          <a:effectRef idx="0">
            <a:schemeClr val="dk1"/>
          </a:effectRef>
          <a:fontRef idx="minor">
            <a:schemeClr val="lt1"/>
          </a:fontRef>
        </p:style>
        <p:txBody>
          <a:bodyPr>
            <a:normAutofit fontScale="77500" lnSpcReduction="20000"/>
          </a:bodyPr>
          <a:lstStyle/>
          <a:p>
            <a:r>
              <a:rPr lang="ar-SA" sz="3600" dirty="0"/>
              <a:t>في عام1969 انشئت منظمة المؤتمر </a:t>
            </a:r>
            <a:r>
              <a:rPr lang="ar-SA" sz="3600" dirty="0" smtClean="0"/>
              <a:t>الإسلامي  </a:t>
            </a:r>
            <a:r>
              <a:rPr lang="ar-SA" sz="3600" dirty="0"/>
              <a:t>كرد فعل لحرق المسجد الأقصى فنص ميثاق المنظمة على : </a:t>
            </a:r>
            <a:r>
              <a:rPr lang="ar-SA" sz="3600" u="sng" dirty="0"/>
              <a:t>" العمل على محو التفرقة العنصرية والقضاء على الاستعمار في جميع أشكاله"</a:t>
            </a:r>
            <a:endParaRPr lang="en-US" sz="3600" u="sng" dirty="0"/>
          </a:p>
          <a:p>
            <a:r>
              <a:rPr lang="ar-SA" sz="3600" dirty="0"/>
              <a:t>الا أنها لم تعقد اتفاقية لحقوق الانسان بين الدول الإسلامية، وأقرت اعلان حقوق </a:t>
            </a:r>
            <a:r>
              <a:rPr lang="ar-SA" sz="3600" dirty="0" smtClean="0"/>
              <a:t>الانسان</a:t>
            </a:r>
            <a:r>
              <a:rPr lang="ar-DZ" sz="3600" dirty="0" smtClean="0"/>
              <a:t>.</a:t>
            </a:r>
          </a:p>
          <a:p>
            <a:r>
              <a:rPr lang="ar-SA" sz="3600" dirty="0" smtClean="0"/>
              <a:t> </a:t>
            </a:r>
            <a:r>
              <a:rPr lang="ar-SA" sz="3600" dirty="0"/>
              <a:t>1990 </a:t>
            </a:r>
            <a:r>
              <a:rPr lang="ar-SA" sz="3600" dirty="0" smtClean="0"/>
              <a:t>أ</a:t>
            </a:r>
            <a:r>
              <a:rPr lang="ar-DZ" sz="3600" dirty="0" smtClean="0"/>
              <a:t>ق</a:t>
            </a:r>
            <a:r>
              <a:rPr lang="ar-SA" sz="3600" dirty="0" smtClean="0"/>
              <a:t>ر </a:t>
            </a:r>
            <a:r>
              <a:rPr lang="ar-SA" sz="3600" dirty="0"/>
              <a:t>وزراء خارجية الدول الأعضاء في منظمة المؤتمر الإسلامي اعلان القاهرة لحقوق الانسان لتأكيد الدور الحضاري والتاريخي للأمة الإسلامية التي جعلها الله خير أمة أورثت البشرية حضارة عالمية متوازنة ربطت الدينا بالآخرة وجمعت بين العلم والايمان".</a:t>
            </a:r>
            <a:endParaRPr lang="en-US" sz="3600" dirty="0"/>
          </a:p>
          <a:p>
            <a:pPr marL="0" indent="0">
              <a:buNone/>
            </a:pPr>
            <a:endParaRPr lang="en-US" sz="4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2"/>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849" y="9521"/>
            <a:ext cx="1530151" cy="140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4">
            <a:extLst>
              <a:ext uri="{FF2B5EF4-FFF2-40B4-BE49-F238E27FC236}">
                <a16:creationId xmlns:a16="http://schemas.microsoft.com/office/drawing/2014/main" xmlns="" id="{479D1179-55B9-4270-8DD1-A52897809D43}"/>
              </a:ext>
            </a:extLst>
          </p:cNvPr>
          <p:cNvSpPr/>
          <p:nvPr/>
        </p:nvSpPr>
        <p:spPr>
          <a:xfrm>
            <a:off x="1475657" y="301344"/>
            <a:ext cx="5904656"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ar-DZ" sz="3200" b="1" dirty="0">
                <a:solidFill>
                  <a:schemeClr val="tx1"/>
                </a:solidFill>
                <a:latin typeface="Sakkal Majalla" pitchFamily="2" charset="-78"/>
                <a:cs typeface="Sakkal Majalla" pitchFamily="2" charset="-78"/>
              </a:rPr>
              <a:t>ثانيا - مبادئ حقوق الانسان في الدول الإسلامية:</a:t>
            </a:r>
            <a:endParaRPr lang="ar-SA" sz="3200" dirty="0">
              <a:solidFill>
                <a:schemeClr val="tx1"/>
              </a:solidFill>
              <a:latin typeface="Traditional Arabic" panose="02020603050405020304" pitchFamily="18" charset="-78"/>
              <a:cs typeface="Traditional Arabic" panose="02020603050405020304" pitchFamily="18" charset="-78"/>
            </a:endParaRPr>
          </a:p>
        </p:txBody>
      </p:sp>
      <p:pic>
        <p:nvPicPr>
          <p:cNvPr id="3074" name="Picture 2" descr="C:\Users\h soft\Desktop\تنزيل.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807903"/>
            <a:ext cx="1311539" cy="1040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647814"/>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rrow.wav"/>
          </p:stSnd>
        </p:sndAc>
      </p:transition>
    </mc:Choice>
    <mc:Fallback xmlns="">
      <p:transition spd="med">
        <p:fade/>
        <p:sndAc>
          <p:stSnd>
            <p:snd r:embed="rId6"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6000"/>
              <a:t>شريعة حمورابي</a:t>
            </a:r>
            <a:br>
              <a:rPr lang="ar-SA" sz="6000"/>
            </a:br>
            <a:r>
              <a:rPr lang="ar-SA" sz="6000"/>
              <a:t/>
            </a:r>
            <a:br>
              <a:rPr lang="ar-SA" sz="6000"/>
            </a:br>
            <a:endParaRPr lang="ar-SA" sz="6000" dirty="0">
              <a:latin typeface="Sakkal Majalla" pitchFamily="2" charset="-78"/>
              <a:cs typeface="Sakkal Majalla" pitchFamily="2" charset="-78"/>
            </a:endParaRPr>
          </a:p>
        </p:txBody>
      </p:sp>
      <p:sp>
        <p:nvSpPr>
          <p:cNvPr id="6" name="عنصر نائب للمحتوى 5"/>
          <p:cNvSpPr>
            <a:spLocks noGrp="1"/>
          </p:cNvSpPr>
          <p:nvPr>
            <p:ph idx="1"/>
          </p:nvPr>
        </p:nvSpPr>
        <p:spPr>
          <a:solidFill>
            <a:srgbClr val="C00000"/>
          </a:solidFill>
        </p:spPr>
        <p:style>
          <a:lnRef idx="2">
            <a:schemeClr val="dk1">
              <a:shade val="50000"/>
            </a:schemeClr>
          </a:lnRef>
          <a:fillRef idx="1">
            <a:schemeClr val="dk1"/>
          </a:fillRef>
          <a:effectRef idx="0">
            <a:schemeClr val="dk1"/>
          </a:effectRef>
          <a:fontRef idx="minor">
            <a:schemeClr val="lt1"/>
          </a:fontRef>
        </p:style>
        <p:txBody>
          <a:bodyPr>
            <a:normAutofit/>
          </a:bodyPr>
          <a:lstStyle/>
          <a:p>
            <a:r>
              <a:rPr lang="ar-SA" sz="4000" dirty="0"/>
              <a:t>الا </a:t>
            </a:r>
            <a:r>
              <a:rPr lang="ar-SA" sz="4000" dirty="0" smtClean="0"/>
              <a:t>أن</a:t>
            </a:r>
            <a:r>
              <a:rPr lang="ar-DZ" sz="4000" dirty="0" smtClean="0"/>
              <a:t>ه</a:t>
            </a:r>
            <a:r>
              <a:rPr lang="ar-SA" sz="4000" dirty="0" smtClean="0"/>
              <a:t> </a:t>
            </a:r>
            <a:r>
              <a:rPr lang="ar-SA" sz="4000" dirty="0"/>
              <a:t>من الناحية التطبيقية فإننا نرى أن الدول الإسلامية لم توفر الحد الأدنى لحقوق الانسان التي أوردها اعلان القاهرة الخاص بحقوق الانسان والحقوق التي وضعها الإسلام وكذلك الحقوق الواردة في الإعلان العالمي لحقوق الانسان فحقوق الانسان منتهكة في أغلب الدول الإسلامية، إن لم نقل جميعها.</a:t>
            </a:r>
            <a:endParaRPr lang="en-US" sz="4000" dirty="0"/>
          </a:p>
          <a:p>
            <a:pPr marL="0" indent="0">
              <a:buNone/>
            </a:pPr>
            <a:endParaRPr lang="en-US" sz="4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2"/>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849" y="9521"/>
            <a:ext cx="1530151" cy="140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4">
            <a:extLst>
              <a:ext uri="{FF2B5EF4-FFF2-40B4-BE49-F238E27FC236}">
                <a16:creationId xmlns:a16="http://schemas.microsoft.com/office/drawing/2014/main" xmlns="" id="{479D1179-55B9-4270-8DD1-A52897809D43}"/>
              </a:ext>
            </a:extLst>
          </p:cNvPr>
          <p:cNvSpPr/>
          <p:nvPr/>
        </p:nvSpPr>
        <p:spPr>
          <a:xfrm>
            <a:off x="1475657" y="301344"/>
            <a:ext cx="5904656"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ar-DZ" sz="3200" b="1" dirty="0">
                <a:solidFill>
                  <a:schemeClr val="tx1"/>
                </a:solidFill>
                <a:latin typeface="Sakkal Majalla" pitchFamily="2" charset="-78"/>
                <a:cs typeface="Sakkal Majalla" pitchFamily="2" charset="-78"/>
              </a:rPr>
              <a:t>ثانيا - مبادئ حقوق الانسان في </a:t>
            </a:r>
            <a:r>
              <a:rPr lang="ar-DZ" sz="3200" b="1" dirty="0" smtClean="0">
                <a:solidFill>
                  <a:schemeClr val="tx1"/>
                </a:solidFill>
                <a:latin typeface="Sakkal Majalla" pitchFamily="2" charset="-78"/>
                <a:cs typeface="Sakkal Majalla" pitchFamily="2" charset="-78"/>
              </a:rPr>
              <a:t>العالم الإسلامي:</a:t>
            </a:r>
            <a:endParaRPr lang="ar-SA" sz="3200" dirty="0">
              <a:solidFill>
                <a:schemeClr val="tx1"/>
              </a:solidFill>
              <a:latin typeface="Traditional Arabic" panose="02020603050405020304" pitchFamily="18" charset="-78"/>
              <a:cs typeface="Traditional Arabic" panose="02020603050405020304" pitchFamily="18" charset="-78"/>
            </a:endParaRPr>
          </a:p>
        </p:txBody>
      </p:sp>
      <p:pic>
        <p:nvPicPr>
          <p:cNvPr id="3074" name="Picture 2" descr="C:\Users\h soft\Desktop\تنزيل.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807903"/>
            <a:ext cx="1311539" cy="1040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141915"/>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rrow.wav"/>
          </p:stSnd>
        </p:sndAc>
      </p:transition>
    </mc:Choice>
    <mc:Fallback xmlns="">
      <p:transition spd="med">
        <p:fade/>
        <p:sndAc>
          <p:stSnd>
            <p:snd r:embed="rId6"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ar-SA" dirty="0">
                <a:latin typeface="Sakkal Majalla" pitchFamily="2" charset="-78"/>
                <a:cs typeface="Sakkal Majalla" pitchFamily="2" charset="-78"/>
              </a:rPr>
              <a:t>أ. قدوري </a:t>
            </a:r>
            <a:r>
              <a:rPr lang="ar-SA" dirty="0" smtClean="0">
                <a:latin typeface="Sakkal Majalla" pitchFamily="2" charset="-78"/>
                <a:cs typeface="Sakkal Majalla" pitchFamily="2" charset="-78"/>
              </a:rPr>
              <a:t>فؤاد</a:t>
            </a:r>
            <a:br>
              <a:rPr lang="ar-SA" dirty="0" smtClean="0">
                <a:latin typeface="Sakkal Majalla" pitchFamily="2" charset="-78"/>
                <a:cs typeface="Sakkal Majalla" pitchFamily="2" charset="-78"/>
              </a:rPr>
            </a:br>
            <a:r>
              <a:rPr lang="ar-SA" dirty="0" smtClean="0">
                <a:latin typeface="Sakkal Majalla" pitchFamily="2" charset="-78"/>
                <a:cs typeface="Sakkal Majalla" pitchFamily="2" charset="-78"/>
              </a:rPr>
              <a:t> </a:t>
            </a:r>
            <a:r>
              <a:rPr lang="fr-FR" dirty="0" smtClean="0">
                <a:latin typeface="Sakkal Majalla" pitchFamily="2" charset="-78"/>
                <a:cs typeface="Sakkal Majalla" pitchFamily="2" charset="-78"/>
              </a:rPr>
              <a:t>GUEDDOURI  FOUAD</a:t>
            </a:r>
            <a:endParaRPr lang="ar-SA" dirty="0">
              <a:latin typeface="Sakkal Majalla" pitchFamily="2" charset="-78"/>
              <a:cs typeface="Sakkal Majalla" pitchFamily="2" charset="-78"/>
            </a:endParaRPr>
          </a:p>
        </p:txBody>
      </p:sp>
      <p:sp>
        <p:nvSpPr>
          <p:cNvPr id="4" name="عنصر نائب للمحتوى 3"/>
          <p:cNvSpPr>
            <a:spLocks noGrp="1"/>
          </p:cNvSpPr>
          <p:nvPr>
            <p:ph sz="quarter" idx="2"/>
          </p:nvPr>
        </p:nvSpPr>
        <p:spPr>
          <a:xfrm>
            <a:off x="467544" y="2060848"/>
            <a:ext cx="4176464" cy="4238036"/>
          </a:xfrm>
        </p:spPr>
        <p:txBody>
          <a:bodyPr>
            <a:normAutofit fontScale="25000" lnSpcReduction="20000"/>
          </a:bodyPr>
          <a:lstStyle/>
          <a:p>
            <a:pPr algn="l" rtl="0"/>
            <a:r>
              <a:rPr lang="fr-FR" sz="8600" b="1" u="sng" dirty="0" smtClean="0">
                <a:solidFill>
                  <a:srgbClr val="002060"/>
                </a:solidFill>
                <a:latin typeface="Sakkal Majalla" pitchFamily="2" charset="-78"/>
                <a:cs typeface="Sakkal Majalla" pitchFamily="2" charset="-78"/>
                <a:hlinkClick r:id="rId3"/>
              </a:rPr>
              <a:t>gueddouri.fouad@yahoo.com</a:t>
            </a:r>
            <a:r>
              <a:rPr lang="fr-FR" sz="6000" b="1" u="sng" dirty="0" smtClean="0">
                <a:solidFill>
                  <a:srgbClr val="002060"/>
                </a:solidFill>
                <a:latin typeface="Sakkal Majalla" pitchFamily="2" charset="-78"/>
                <a:cs typeface="Sakkal Majalla" pitchFamily="2" charset="-78"/>
              </a:rPr>
              <a:t>.</a:t>
            </a:r>
          </a:p>
          <a:p>
            <a:pPr algn="l" rtl="0"/>
            <a:endParaRPr lang="fr-FR" sz="6000" b="1" dirty="0" smtClean="0">
              <a:solidFill>
                <a:srgbClr val="002060"/>
              </a:solidFill>
              <a:latin typeface="Sakkal Majalla" pitchFamily="2" charset="-78"/>
              <a:cs typeface="Sakkal Majalla" pitchFamily="2" charset="-78"/>
            </a:endParaRPr>
          </a:p>
          <a:p>
            <a:pPr algn="l" rtl="0"/>
            <a:endParaRPr lang="ar-SA" sz="6000" b="1" dirty="0" smtClean="0">
              <a:solidFill>
                <a:srgbClr val="002060"/>
              </a:solidFill>
              <a:latin typeface="Sakkal Majalla" pitchFamily="2" charset="-78"/>
              <a:cs typeface="Sakkal Majalla" pitchFamily="2" charset="-78"/>
            </a:endParaRPr>
          </a:p>
          <a:p>
            <a:pPr algn="l" rtl="0"/>
            <a:r>
              <a:rPr lang="fr-FR" sz="11200" b="1" dirty="0" smtClean="0">
                <a:solidFill>
                  <a:srgbClr val="002060"/>
                </a:solidFill>
                <a:latin typeface="Sakkal Majalla" pitchFamily="2" charset="-78"/>
                <a:cs typeface="Sakkal Majalla" pitchFamily="2" charset="-78"/>
              </a:rPr>
              <a:t>gueddouri39037@gmail.com</a:t>
            </a:r>
          </a:p>
          <a:p>
            <a:pPr algn="l" rtl="0"/>
            <a:endParaRPr lang="fr-FR" sz="6000" b="1" dirty="0" smtClean="0">
              <a:solidFill>
                <a:srgbClr val="002060"/>
              </a:solidFill>
              <a:latin typeface="Sakkal Majalla" pitchFamily="2" charset="-78"/>
              <a:cs typeface="Sakkal Majalla" pitchFamily="2" charset="-78"/>
            </a:endParaRPr>
          </a:p>
          <a:p>
            <a:pPr algn="l" rtl="0"/>
            <a:r>
              <a:rPr lang="fr-FR" sz="8800" b="1" dirty="0" smtClean="0">
                <a:solidFill>
                  <a:srgbClr val="002060"/>
                </a:solidFill>
                <a:latin typeface="Sakkal Majalla" pitchFamily="2" charset="-78"/>
                <a:cs typeface="Sakkal Majalla" pitchFamily="2" charset="-78"/>
              </a:rPr>
              <a:t>Facebook   FOUAD LARBI GUEDDOURI</a:t>
            </a:r>
          </a:p>
          <a:p>
            <a:pPr algn="l" rtl="0"/>
            <a:endParaRPr lang="fr-FR" sz="6000" b="1" dirty="0">
              <a:solidFill>
                <a:srgbClr val="002060"/>
              </a:solidFill>
              <a:latin typeface="Sakkal Majalla" pitchFamily="2" charset="-78"/>
              <a:cs typeface="Sakkal Majalla" pitchFamily="2" charset="-78"/>
            </a:endParaRPr>
          </a:p>
          <a:p>
            <a:pPr algn="l" rtl="0"/>
            <a:endParaRPr lang="fr-FR" sz="6000" b="1" dirty="0" smtClean="0">
              <a:solidFill>
                <a:srgbClr val="002060"/>
              </a:solidFill>
              <a:latin typeface="Sakkal Majalla" pitchFamily="2" charset="-78"/>
              <a:cs typeface="Sakkal Majalla" pitchFamily="2" charset="-78"/>
            </a:endParaRPr>
          </a:p>
          <a:p>
            <a:pPr algn="l" rtl="0"/>
            <a:r>
              <a:rPr lang="fr-FR" sz="9600" b="1" dirty="0" smtClean="0">
                <a:solidFill>
                  <a:srgbClr val="002060"/>
                </a:solidFill>
                <a:latin typeface="Sakkal Majalla" pitchFamily="2" charset="-78"/>
                <a:cs typeface="Sakkal Majalla" pitchFamily="2" charset="-78"/>
              </a:rPr>
              <a:t>Tweeter</a:t>
            </a:r>
            <a:r>
              <a:rPr lang="ar-DZ" sz="9600" b="1" dirty="0" smtClean="0">
                <a:solidFill>
                  <a:srgbClr val="002060"/>
                </a:solidFill>
                <a:latin typeface="Sakkal Majalla" pitchFamily="2" charset="-78"/>
                <a:cs typeface="Sakkal Majalla" pitchFamily="2" charset="-78"/>
              </a:rPr>
              <a:t>:</a:t>
            </a:r>
            <a:r>
              <a:rPr lang="fr-FR" sz="9600" b="1" dirty="0" smtClean="0">
                <a:solidFill>
                  <a:srgbClr val="002060"/>
                </a:solidFill>
                <a:latin typeface="Sakkal Majalla" pitchFamily="2" charset="-78"/>
                <a:cs typeface="Sakkal Majalla" pitchFamily="2" charset="-78"/>
              </a:rPr>
              <a:t>  </a:t>
            </a:r>
            <a:r>
              <a:rPr lang="fr-FR" sz="9600" b="1" dirty="0">
                <a:solidFill>
                  <a:srgbClr val="002060"/>
                </a:solidFill>
                <a:latin typeface="Sakkal Majalla" pitchFamily="2" charset="-78"/>
                <a:cs typeface="Sakkal Majalla" pitchFamily="2" charset="-78"/>
              </a:rPr>
              <a:t>FOUAD LARBI </a:t>
            </a:r>
            <a:r>
              <a:rPr lang="fr-FR" sz="9600" b="1" dirty="0" smtClean="0">
                <a:solidFill>
                  <a:srgbClr val="002060"/>
                </a:solidFill>
                <a:latin typeface="Sakkal Majalla" pitchFamily="2" charset="-78"/>
                <a:cs typeface="Sakkal Majalla" pitchFamily="2" charset="-78"/>
              </a:rPr>
              <a:t>UEDDOURI</a:t>
            </a:r>
          </a:p>
          <a:p>
            <a:pPr algn="l" rtl="0"/>
            <a:endParaRPr lang="fr-FR" sz="6000" b="1" dirty="0" smtClean="0">
              <a:solidFill>
                <a:srgbClr val="002060"/>
              </a:solidFill>
              <a:latin typeface="Sakkal Majalla" pitchFamily="2" charset="-78"/>
              <a:cs typeface="Sakkal Majalla" pitchFamily="2" charset="-78"/>
            </a:endParaRPr>
          </a:p>
          <a:p>
            <a:pPr algn="l" rtl="0"/>
            <a:endParaRPr lang="fr-FR" sz="6000" b="1" dirty="0" smtClean="0">
              <a:solidFill>
                <a:srgbClr val="002060"/>
              </a:solidFill>
              <a:latin typeface="Sakkal Majalla" pitchFamily="2" charset="-78"/>
              <a:cs typeface="Sakkal Majalla" pitchFamily="2" charset="-78"/>
              <a:hlinkClick r:id="rId4"/>
            </a:endParaRPr>
          </a:p>
          <a:p>
            <a:pPr algn="l" rtl="0"/>
            <a:r>
              <a:rPr lang="fr-FR" sz="16000" b="1" dirty="0" smtClean="0">
                <a:solidFill>
                  <a:srgbClr val="002060"/>
                </a:solidFill>
                <a:latin typeface="Sakkal Majalla" pitchFamily="2" charset="-78"/>
                <a:cs typeface="Sakkal Majalla" pitchFamily="2" charset="-78"/>
                <a:hlinkClick r:id="rId4"/>
              </a:rPr>
              <a:t>Tel</a:t>
            </a:r>
            <a:r>
              <a:rPr lang="ar-SA" sz="16000" b="1" dirty="0" smtClean="0">
                <a:solidFill>
                  <a:srgbClr val="002060"/>
                </a:solidFill>
                <a:latin typeface="Sakkal Majalla" pitchFamily="2" charset="-78"/>
                <a:cs typeface="Sakkal Majalla" pitchFamily="2" charset="-78"/>
                <a:hlinkClick r:id="rId4"/>
              </a:rPr>
              <a:t>:</a:t>
            </a:r>
            <a:r>
              <a:rPr lang="fr-FR" sz="16000" b="1" dirty="0" smtClean="0">
                <a:solidFill>
                  <a:srgbClr val="002060"/>
                </a:solidFill>
                <a:latin typeface="Sakkal Majalla" pitchFamily="2" charset="-78"/>
                <a:cs typeface="Sakkal Majalla" pitchFamily="2" charset="-78"/>
                <a:hlinkClick r:id="rId4"/>
              </a:rPr>
              <a:t>213780368408</a:t>
            </a:r>
            <a:endParaRPr lang="fr-FR" sz="16000" b="1" dirty="0" smtClean="0">
              <a:solidFill>
                <a:srgbClr val="002060"/>
              </a:solidFill>
              <a:latin typeface="Sakkal Majalla" pitchFamily="2" charset="-78"/>
              <a:cs typeface="Sakkal Majalla" pitchFamily="2" charset="-78"/>
            </a:endParaRPr>
          </a:p>
          <a:p>
            <a:pPr algn="l" rtl="0"/>
            <a:endParaRPr lang="ar-SA" sz="1400" b="1" dirty="0"/>
          </a:p>
        </p:txBody>
      </p:sp>
      <p:sp>
        <p:nvSpPr>
          <p:cNvPr id="6" name="عنصر نائب للمحتوى 5"/>
          <p:cNvSpPr>
            <a:spLocks noGrp="1"/>
          </p:cNvSpPr>
          <p:nvPr>
            <p:ph sz="quarter" idx="4"/>
          </p:nvPr>
        </p:nvSpPr>
        <p:spPr>
          <a:xfrm>
            <a:off x="4645152" y="2204864"/>
            <a:ext cx="3419856" cy="3960440"/>
          </a:xfrm>
        </p:spPr>
        <p:txBody>
          <a:bodyPr>
            <a:normAutofit/>
          </a:bodyPr>
          <a:lstStyle/>
          <a:p>
            <a:r>
              <a:rPr lang="ar-SA" sz="2600" b="1" dirty="0">
                <a:latin typeface="Sakkal Majalla" pitchFamily="2" charset="-78"/>
                <a:cs typeface="Sakkal Majalla" pitchFamily="2" charset="-78"/>
              </a:rPr>
              <a:t>أستاذ مؤقت، جامعة الشهيد حمه لخضر الوادي. </a:t>
            </a:r>
            <a:r>
              <a:rPr lang="ar-DZ" sz="2600" b="1" dirty="0" smtClean="0">
                <a:latin typeface="Sakkal Majalla" pitchFamily="2" charset="-78"/>
                <a:cs typeface="Sakkal Majalla" pitchFamily="2" charset="-78"/>
              </a:rPr>
              <a:t>                                      منذ2016 الى يومنا هذا</a:t>
            </a:r>
            <a:endParaRPr lang="fr-FR" sz="2600" b="1" dirty="0" smtClean="0">
              <a:latin typeface="Sakkal Majalla" pitchFamily="2" charset="-78"/>
              <a:cs typeface="Sakkal Majalla" pitchFamily="2" charset="-78"/>
            </a:endParaRPr>
          </a:p>
          <a:p>
            <a:r>
              <a:rPr lang="ar-DZ" sz="2600" b="1" dirty="0" smtClean="0">
                <a:latin typeface="Sakkal Majalla" pitchFamily="2" charset="-78"/>
                <a:cs typeface="Sakkal Majalla" pitchFamily="2" charset="-78"/>
              </a:rPr>
              <a:t>استاذ </a:t>
            </a:r>
            <a:r>
              <a:rPr lang="ar-DZ" sz="2600" b="1" dirty="0">
                <a:latin typeface="Sakkal Majalla" pitchFamily="2" charset="-78"/>
                <a:cs typeface="Sakkal Majalla" pitchFamily="2" charset="-78"/>
              </a:rPr>
              <a:t>مؤطر  بالمعهد </a:t>
            </a:r>
            <a:r>
              <a:rPr lang="ar-DZ" sz="2600" b="1" dirty="0" smtClean="0">
                <a:latin typeface="Sakkal Majalla" pitchFamily="2" charset="-78"/>
                <a:cs typeface="Sakkal Majalla" pitchFamily="2" charset="-78"/>
              </a:rPr>
              <a:t>الوطني</a:t>
            </a:r>
            <a:r>
              <a:rPr lang="ar-DZ" b="1" dirty="0" smtClean="0">
                <a:latin typeface="Sakkal Majalla" pitchFamily="2" charset="-78"/>
                <a:cs typeface="Sakkal Majalla" pitchFamily="2" charset="-78"/>
              </a:rPr>
              <a:t> </a:t>
            </a:r>
            <a:r>
              <a:rPr lang="ar-DZ" b="1" dirty="0">
                <a:latin typeface="Sakkal Majalla" pitchFamily="2" charset="-78"/>
                <a:cs typeface="Sakkal Majalla" pitchFamily="2" charset="-78"/>
              </a:rPr>
              <a:t>لتحسين مستوى مستخدمي التربية </a:t>
            </a:r>
            <a:r>
              <a:rPr lang="ar-DZ" b="1" dirty="0" smtClean="0">
                <a:latin typeface="Sakkal Majalla" pitchFamily="2" charset="-78"/>
                <a:cs typeface="Sakkal Majalla" pitchFamily="2" charset="-78"/>
              </a:rPr>
              <a:t>بالوادي منذ2018  الى يومنا هذا </a:t>
            </a:r>
            <a:endParaRPr lang="ar-SA" b="1" dirty="0">
              <a:latin typeface="Sakkal Majalla" pitchFamily="2" charset="-78"/>
              <a:cs typeface="Sakkal Majalla" pitchFamily="2" charset="-78"/>
            </a:endParaRPr>
          </a:p>
          <a:p>
            <a:r>
              <a:rPr lang="ar-SA" b="1" dirty="0" smtClean="0">
                <a:latin typeface="Sakkal Majalla" pitchFamily="2" charset="-78"/>
                <a:cs typeface="Sakkal Majalla" pitchFamily="2" charset="-78"/>
              </a:rPr>
              <a:t>دكتور </a:t>
            </a:r>
            <a:r>
              <a:rPr lang="ar-SA" b="1" dirty="0">
                <a:latin typeface="Sakkal Majalla" pitchFamily="2" charset="-78"/>
                <a:cs typeface="Sakkal Majalla" pitchFamily="2" charset="-78"/>
              </a:rPr>
              <a:t>في القانون </a:t>
            </a:r>
            <a:r>
              <a:rPr lang="ar-SA" b="1" dirty="0" smtClean="0">
                <a:latin typeface="Sakkal Majalla" pitchFamily="2" charset="-78"/>
                <a:cs typeface="Sakkal Majalla" pitchFamily="2" charset="-78"/>
              </a:rPr>
              <a:t>الخاص</a:t>
            </a:r>
            <a:r>
              <a:rPr lang="ar-DZ" b="1" dirty="0" smtClean="0">
                <a:latin typeface="Sakkal Majalla" pitchFamily="2" charset="-78"/>
                <a:cs typeface="Sakkal Majalla" pitchFamily="2" charset="-78"/>
              </a:rPr>
              <a:t>.</a:t>
            </a:r>
            <a:endParaRPr lang="fr-FR" b="1" dirty="0" smtClean="0">
              <a:latin typeface="Sakkal Majalla" pitchFamily="2" charset="-78"/>
              <a:cs typeface="Sakkal Majalla" pitchFamily="2" charset="-78"/>
            </a:endParaRPr>
          </a:p>
          <a:p>
            <a:r>
              <a:rPr lang="ar-DZ" b="1" dirty="0" smtClean="0">
                <a:latin typeface="Sakkal Majalla" pitchFamily="2" charset="-78"/>
                <a:cs typeface="Sakkal Majalla" pitchFamily="2" charset="-78"/>
              </a:rPr>
              <a:t>متزوج وأب لخمسة </a:t>
            </a:r>
            <a:r>
              <a:rPr lang="ar-DZ" b="1" dirty="0">
                <a:latin typeface="Sakkal Majalla" pitchFamily="2" charset="-78"/>
                <a:cs typeface="Sakkal Majalla" pitchFamily="2" charset="-78"/>
              </a:rPr>
              <a:t>أ</a:t>
            </a:r>
            <a:r>
              <a:rPr lang="ar-DZ" b="1" dirty="0" smtClean="0">
                <a:latin typeface="Sakkal Majalla" pitchFamily="2" charset="-78"/>
                <a:cs typeface="Sakkal Majalla" pitchFamily="2" charset="-78"/>
              </a:rPr>
              <a:t>طفال</a:t>
            </a:r>
            <a:endParaRPr lang="ar-SA" b="1" dirty="0">
              <a:latin typeface="Sakkal Majalla" pitchFamily="2" charset="-78"/>
              <a:cs typeface="Sakkal Majalla" pitchFamily="2" charset="-78"/>
            </a:endParaRPr>
          </a:p>
          <a:p>
            <a:endParaRPr lang="ar-SA"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520"/>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صورة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99" y="2276872"/>
            <a:ext cx="540568" cy="576064"/>
          </a:xfrm>
          <a:prstGeom prst="rect">
            <a:avLst/>
          </a:prstGeom>
        </p:spPr>
      </p:pic>
      <p:pic>
        <p:nvPicPr>
          <p:cNvPr id="8" name="صورة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69" y="4367656"/>
            <a:ext cx="540568" cy="717528"/>
          </a:xfrm>
          <a:prstGeom prst="rect">
            <a:avLst/>
          </a:prstGeom>
        </p:spPr>
      </p:pic>
      <p:pic>
        <p:nvPicPr>
          <p:cNvPr id="11" name="صورة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85" y="2852936"/>
            <a:ext cx="566737" cy="792088"/>
          </a:xfrm>
          <a:prstGeom prst="rect">
            <a:avLst/>
          </a:prstGeom>
        </p:spPr>
      </p:pic>
      <p:pic>
        <p:nvPicPr>
          <p:cNvPr id="12" name="صورة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138" y="3696798"/>
            <a:ext cx="653243" cy="670857"/>
          </a:xfrm>
          <a:prstGeom prst="rect">
            <a:avLst/>
          </a:prstGeom>
        </p:spPr>
      </p:pic>
      <p:pic>
        <p:nvPicPr>
          <p:cNvPr id="16" name="صورة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539" y="5229200"/>
            <a:ext cx="540566" cy="1069684"/>
          </a:xfrm>
          <a:prstGeom prst="rect">
            <a:avLst/>
          </a:prstGeom>
        </p:spPr>
      </p:pic>
    </p:spTree>
    <p:extLst>
      <p:ext uri="{BB962C8B-B14F-4D97-AF65-F5344CB8AC3E}">
        <p14:creationId xmlns:p14="http://schemas.microsoft.com/office/powerpoint/2010/main" val="3040552279"/>
      </p:ext>
    </p:extLst>
  </p:cSld>
  <p:clrMapOvr>
    <a:masterClrMapping/>
  </p:clrMapOvr>
  <p:transition spd="slow">
    <p:cover dir="r"/>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22" presetClass="entr" presetSubtype="4" fill="hold"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down)">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circle(in)">
                                      <p:cBhvr>
                                        <p:cTn id="25" dur="20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barn(inVertical)">
                                      <p:cBhvr>
                                        <p:cTn id="30" dur="500"/>
                                        <p:tgtEl>
                                          <p:spTgt spid="4">
                                            <p:txEl>
                                              <p:pRg st="0" end="0"/>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barn(inVertical)">
                                      <p:cBhvr>
                                        <p:cTn id="33" dur="500"/>
                                        <p:tgtEl>
                                          <p:spTgt spid="4">
                                            <p:txEl>
                                              <p:pRg st="3" end="3"/>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barn(inVertical)">
                                      <p:cBhvr>
                                        <p:cTn id="36" dur="500"/>
                                        <p:tgtEl>
                                          <p:spTgt spid="4">
                                            <p:txEl>
                                              <p:pRg st="5" end="5"/>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barn(inVertical)">
                                      <p:cBhvr>
                                        <p:cTn id="39" dur="500"/>
                                        <p:tgtEl>
                                          <p:spTgt spid="4">
                                            <p:txEl>
                                              <p:pRg st="8" end="8"/>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barn(inVertical)">
                                      <p:cBhvr>
                                        <p:cTn id="4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6000"/>
              <a:t>شريعة حمورابي</a:t>
            </a:r>
            <a:br>
              <a:rPr lang="ar-SA" sz="6000"/>
            </a:br>
            <a:r>
              <a:rPr lang="ar-SA" sz="6000"/>
              <a:t/>
            </a:r>
            <a:br>
              <a:rPr lang="ar-SA" sz="6000"/>
            </a:br>
            <a:endParaRPr lang="ar-SA" sz="6000" dirty="0">
              <a:latin typeface="Sakkal Majalla" pitchFamily="2" charset="-78"/>
              <a:cs typeface="Sakkal Majalla" pitchFamily="2" charset="-78"/>
            </a:endParaRPr>
          </a:p>
        </p:txBody>
      </p:sp>
      <p:sp>
        <p:nvSpPr>
          <p:cNvPr id="6" name="عنصر نائب للمحتوى 5"/>
          <p:cNvSpPr>
            <a:spLocks noGrp="1"/>
          </p:cNvSpPr>
          <p:nvPr>
            <p:ph idx="1"/>
          </p:nvPr>
        </p:nvSpPr>
        <p:spPr>
          <a:solidFill>
            <a:srgbClr val="C00000"/>
          </a:solidFill>
        </p:spPr>
        <p:style>
          <a:lnRef idx="2">
            <a:schemeClr val="dk1">
              <a:shade val="50000"/>
            </a:schemeClr>
          </a:lnRef>
          <a:fillRef idx="1">
            <a:schemeClr val="dk1"/>
          </a:fillRef>
          <a:effectRef idx="0">
            <a:schemeClr val="dk1"/>
          </a:effectRef>
          <a:fontRef idx="minor">
            <a:schemeClr val="lt1"/>
          </a:fontRef>
        </p:style>
        <p:txBody>
          <a:bodyPr>
            <a:normAutofit fontScale="92500" lnSpcReduction="10000"/>
          </a:bodyPr>
          <a:lstStyle/>
          <a:p>
            <a:r>
              <a:rPr lang="ar-SA" sz="4000" dirty="0"/>
              <a:t>لم تتمكن جامعة الدول العربية من عقد معاهدة خاصة لحماية حقوق الانسان، على الرغم من الجهود التي بذلتها خلال مسيرتها الطويلة في العمل السياسي بسبب </a:t>
            </a:r>
            <a:r>
              <a:rPr lang="ar-SA" sz="4000" dirty="0" err="1" smtClean="0"/>
              <a:t>وج</a:t>
            </a:r>
            <a:r>
              <a:rPr lang="ar-DZ" sz="4000" dirty="0" smtClean="0"/>
              <a:t>و</a:t>
            </a:r>
            <a:r>
              <a:rPr lang="ar-SA" sz="4000" dirty="0" smtClean="0"/>
              <a:t>د </a:t>
            </a:r>
            <a:r>
              <a:rPr lang="ar-SA" sz="4000" dirty="0"/>
              <a:t>العوائق والخلافات بين الأقطار العربية وعلى الرغم من صدور الميثاق العربي لحقوق الانسان في إطار جامعة الدول العربية عام 1997 فإن العديد من الأقطار العربية تحفظت على العديد من نصوص الميثاق مما أفقده قيمته والهدف منه. </a:t>
            </a:r>
            <a:endParaRPr lang="en-US" sz="4000" dirty="0"/>
          </a:p>
          <a:p>
            <a:pPr marL="0" indent="0">
              <a:buNone/>
            </a:pPr>
            <a:endParaRPr lang="en-US" sz="4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2"/>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849" y="9521"/>
            <a:ext cx="1530151" cy="140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4">
            <a:extLst>
              <a:ext uri="{FF2B5EF4-FFF2-40B4-BE49-F238E27FC236}">
                <a16:creationId xmlns:a16="http://schemas.microsoft.com/office/drawing/2014/main" xmlns="" id="{479D1179-55B9-4270-8DD1-A52897809D43}"/>
              </a:ext>
            </a:extLst>
          </p:cNvPr>
          <p:cNvSpPr/>
          <p:nvPr/>
        </p:nvSpPr>
        <p:spPr>
          <a:xfrm>
            <a:off x="1475657" y="301344"/>
            <a:ext cx="5904656"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ar-SA" sz="3200" dirty="0">
                <a:solidFill>
                  <a:schemeClr val="tx1"/>
                </a:solidFill>
              </a:rPr>
              <a:t> ثالثا - حقوق الانسان في الدول العربية:</a:t>
            </a:r>
            <a:endParaRPr lang="en-US" sz="3200" dirty="0">
              <a:solidFill>
                <a:schemeClr val="tx1"/>
              </a:solidFill>
            </a:endParaRPr>
          </a:p>
        </p:txBody>
      </p:sp>
      <p:sp>
        <p:nvSpPr>
          <p:cNvPr id="3" name="مخطط انسيابي: محطة طرفية 2"/>
          <p:cNvSpPr/>
          <p:nvPr/>
        </p:nvSpPr>
        <p:spPr>
          <a:xfrm>
            <a:off x="2339751" y="992122"/>
            <a:ext cx="5040561" cy="648072"/>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ar-SA" sz="2800" dirty="0">
                <a:solidFill>
                  <a:schemeClr val="tx1"/>
                </a:solidFill>
              </a:rPr>
              <a:t>1 - الميثاق العربي لحقوق الانسان</a:t>
            </a:r>
            <a:endParaRPr lang="en-US" sz="2800" dirty="0">
              <a:solidFill>
                <a:schemeClr val="tx1"/>
              </a:solidFill>
            </a:endParaRPr>
          </a:p>
          <a:p>
            <a:pPr algn="ctr"/>
            <a:endParaRPr lang="ar-SA" dirty="0"/>
          </a:p>
        </p:txBody>
      </p:sp>
    </p:spTree>
    <p:extLst>
      <p:ext uri="{BB962C8B-B14F-4D97-AF65-F5344CB8AC3E}">
        <p14:creationId xmlns:p14="http://schemas.microsoft.com/office/powerpoint/2010/main" val="356650400"/>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rrow.wav"/>
          </p:stSnd>
        </p:sndAc>
      </p:transition>
    </mc:Choice>
    <mc:Fallback xmlns="">
      <p:transition spd="med">
        <p:fade/>
        <p:sndAc>
          <p:stSnd>
            <p:snd r:embed="rId5"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6000"/>
              <a:t>شريعة حمورابي</a:t>
            </a:r>
            <a:br>
              <a:rPr lang="ar-SA" sz="6000"/>
            </a:br>
            <a:r>
              <a:rPr lang="ar-SA" sz="6000"/>
              <a:t/>
            </a:r>
            <a:br>
              <a:rPr lang="ar-SA" sz="6000"/>
            </a:br>
            <a:endParaRPr lang="ar-SA" sz="6000" dirty="0">
              <a:latin typeface="Sakkal Majalla" pitchFamily="2" charset="-78"/>
              <a:cs typeface="Sakkal Majalla" pitchFamily="2" charset="-78"/>
            </a:endParaRPr>
          </a:p>
        </p:txBody>
      </p:sp>
      <p:sp>
        <p:nvSpPr>
          <p:cNvPr id="6" name="عنصر نائب للمحتوى 5"/>
          <p:cNvSpPr>
            <a:spLocks noGrp="1"/>
          </p:cNvSpPr>
          <p:nvPr>
            <p:ph idx="1"/>
          </p:nvPr>
        </p:nvSpPr>
        <p:spPr>
          <a:solidFill>
            <a:srgbClr val="C00000"/>
          </a:solidFill>
        </p:spPr>
        <p:style>
          <a:lnRef idx="2">
            <a:schemeClr val="dk1">
              <a:shade val="50000"/>
            </a:schemeClr>
          </a:lnRef>
          <a:fillRef idx="1">
            <a:schemeClr val="dk1"/>
          </a:fillRef>
          <a:effectRef idx="0">
            <a:schemeClr val="dk1"/>
          </a:effectRef>
          <a:fontRef idx="minor">
            <a:schemeClr val="lt1"/>
          </a:fontRef>
        </p:style>
        <p:txBody>
          <a:bodyPr>
            <a:normAutofit fontScale="92500" lnSpcReduction="20000"/>
          </a:bodyPr>
          <a:lstStyle/>
          <a:p>
            <a:r>
              <a:rPr lang="ar-SA" sz="3600" dirty="0"/>
              <a:t>وأشارت ديباجة الميثاق إلى أن الأمة العربية تؤمن بكرامة الانسان منذ أن أعزها الله بأن جعل الوطن العربي مهد الديانات وموطن الحضارات التي أكدت حقه في حياة كريمة على أسس من الحرية والعدل والسلام، وتحقيقا للمبادئ الخالدة التي </a:t>
            </a:r>
            <a:r>
              <a:rPr lang="ar-SA" sz="3600" dirty="0" err="1"/>
              <a:t>أرستها</a:t>
            </a:r>
            <a:r>
              <a:rPr lang="ar-SA" sz="3600" dirty="0"/>
              <a:t> الشريعة الإسلامية والديانات السماوية الأخرى في الأخوة والمساواة بين البشر واعتزاز منها بما </a:t>
            </a:r>
            <a:r>
              <a:rPr lang="ar-SA" sz="3600" dirty="0" err="1"/>
              <a:t>أرسته</a:t>
            </a:r>
            <a:r>
              <a:rPr lang="ar-SA" sz="3600" dirty="0"/>
              <a:t> غير تاريخها الطويل من قيم ومبادئ إنسانية كان لها الدور الكبير في نشر مراكز العلم بين </a:t>
            </a:r>
            <a:r>
              <a:rPr lang="ar-SA" sz="3600" dirty="0" smtClean="0"/>
              <a:t>مراكز </a:t>
            </a:r>
            <a:r>
              <a:rPr lang="ar-SA" sz="3600" dirty="0"/>
              <a:t>العلم بين الشرق والغرب مما جعلها مقصدا لأهل الأرض والباحثين عن المعرفة والثقافة والحكمة.</a:t>
            </a:r>
            <a:endParaRPr lang="en-US" sz="3600" dirty="0"/>
          </a:p>
          <a:p>
            <a:pPr marL="0" indent="0">
              <a:buNone/>
            </a:pPr>
            <a:endParaRPr lang="en-US" sz="4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2"/>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849" y="9521"/>
            <a:ext cx="1530151" cy="140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4">
            <a:extLst>
              <a:ext uri="{FF2B5EF4-FFF2-40B4-BE49-F238E27FC236}">
                <a16:creationId xmlns:a16="http://schemas.microsoft.com/office/drawing/2014/main" xmlns="" id="{479D1179-55B9-4270-8DD1-A52897809D43}"/>
              </a:ext>
            </a:extLst>
          </p:cNvPr>
          <p:cNvSpPr/>
          <p:nvPr/>
        </p:nvSpPr>
        <p:spPr>
          <a:xfrm>
            <a:off x="1475657" y="301344"/>
            <a:ext cx="5904656"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ar-SA" sz="3200" dirty="0">
                <a:solidFill>
                  <a:schemeClr val="tx1"/>
                </a:solidFill>
              </a:rPr>
              <a:t> ثالثا - حقوق الانسان في الدول العربية:</a:t>
            </a:r>
            <a:endParaRPr lang="en-US" sz="3200" dirty="0">
              <a:solidFill>
                <a:schemeClr val="tx1"/>
              </a:solidFill>
            </a:endParaRPr>
          </a:p>
        </p:txBody>
      </p:sp>
      <p:sp>
        <p:nvSpPr>
          <p:cNvPr id="3" name="مخطط انسيابي: محطة طرفية 2"/>
          <p:cNvSpPr/>
          <p:nvPr/>
        </p:nvSpPr>
        <p:spPr>
          <a:xfrm>
            <a:off x="2339751" y="992122"/>
            <a:ext cx="5040561" cy="648072"/>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ar-SA" sz="2800" dirty="0">
                <a:solidFill>
                  <a:schemeClr val="tx1"/>
                </a:solidFill>
              </a:rPr>
              <a:t>1 - الميثاق العربي لحقوق الانسان</a:t>
            </a:r>
            <a:endParaRPr lang="en-US" sz="2800" dirty="0">
              <a:solidFill>
                <a:schemeClr val="tx1"/>
              </a:solidFill>
            </a:endParaRPr>
          </a:p>
          <a:p>
            <a:pPr algn="ctr"/>
            <a:endParaRPr lang="ar-SA" dirty="0"/>
          </a:p>
        </p:txBody>
      </p:sp>
    </p:spTree>
    <p:extLst>
      <p:ext uri="{BB962C8B-B14F-4D97-AF65-F5344CB8AC3E}">
        <p14:creationId xmlns:p14="http://schemas.microsoft.com/office/powerpoint/2010/main" val="3734835102"/>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rrow.wav"/>
          </p:stSnd>
        </p:sndAc>
      </p:transition>
    </mc:Choice>
    <mc:Fallback xmlns="">
      <p:transition spd="med">
        <p:fade/>
        <p:sndAc>
          <p:stSnd>
            <p:snd r:embed="rId5"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6000"/>
              <a:t>شريعة حمورابي</a:t>
            </a:r>
            <a:br>
              <a:rPr lang="ar-SA" sz="6000"/>
            </a:br>
            <a:r>
              <a:rPr lang="ar-SA" sz="6000"/>
              <a:t/>
            </a:r>
            <a:br>
              <a:rPr lang="ar-SA" sz="6000"/>
            </a:br>
            <a:endParaRPr lang="ar-SA" sz="6000" dirty="0">
              <a:latin typeface="Sakkal Majalla" pitchFamily="2" charset="-78"/>
              <a:cs typeface="Sakkal Majalla" pitchFamily="2" charset="-78"/>
            </a:endParaRPr>
          </a:p>
        </p:txBody>
      </p:sp>
      <p:sp>
        <p:nvSpPr>
          <p:cNvPr id="6" name="عنصر نائب للمحتوى 5"/>
          <p:cNvSpPr>
            <a:spLocks noGrp="1"/>
          </p:cNvSpPr>
          <p:nvPr>
            <p:ph idx="1"/>
          </p:nvPr>
        </p:nvSpPr>
        <p:spPr>
          <a:solidFill>
            <a:srgbClr val="C00000"/>
          </a:solidFill>
        </p:spPr>
        <p:style>
          <a:lnRef idx="2">
            <a:schemeClr val="dk1">
              <a:shade val="50000"/>
            </a:schemeClr>
          </a:lnRef>
          <a:fillRef idx="1">
            <a:schemeClr val="dk1"/>
          </a:fillRef>
          <a:effectRef idx="0">
            <a:schemeClr val="dk1"/>
          </a:effectRef>
          <a:fontRef idx="minor">
            <a:schemeClr val="lt1"/>
          </a:fontRef>
        </p:style>
        <p:txBody>
          <a:bodyPr>
            <a:normAutofit fontScale="92500" lnSpcReduction="10000"/>
          </a:bodyPr>
          <a:lstStyle/>
          <a:p>
            <a:r>
              <a:rPr lang="ar-SA" sz="3200" dirty="0"/>
              <a:t>وتوزعت أحكام الميثاق على أربعين مادة. تناولت حق تقرير المصير وخطر الصهيونية على الأمة العربية وأنه لابد من ازالتها، وتعهدت الدول العربية يمنح كل شخص على أراضيها الحقوق والحريات المعترف بها كافة دون تمييز بسبب العنصر واللون والجنس واللغة والرأي السياسي والأصل الوطني والثروة والميلاد.</a:t>
            </a:r>
            <a:endParaRPr lang="en-US" sz="3200" dirty="0"/>
          </a:p>
          <a:p>
            <a:r>
              <a:rPr lang="ar-SA" sz="3200" dirty="0"/>
              <a:t>ولا يجوز فرض قيود على الحقوق والحريات المكفولة في الميثاق سوى ما نص عليه القانون، وأجاز الميثاق للدول في حالة الطوارئ أن تتخذ الاجراءات لمواجهة الوضع ولا يجوز التعذيب والإهانة ومنع العودة للوطن وضرورة منح اللجوء </a:t>
            </a:r>
            <a:r>
              <a:rPr lang="ar-SA" sz="3200" dirty="0" smtClean="0"/>
              <a:t>الس</a:t>
            </a:r>
            <a:r>
              <a:rPr lang="ar-DZ" sz="3200" dirty="0" smtClean="0"/>
              <a:t>ي</a:t>
            </a:r>
            <a:r>
              <a:rPr lang="ar-SA" sz="3200" dirty="0" smtClean="0"/>
              <a:t>اسي</a:t>
            </a:r>
            <a:r>
              <a:rPr lang="ar-DZ" sz="3200" dirty="0" smtClean="0"/>
              <a:t>.</a:t>
            </a:r>
            <a:endParaRPr lang="en-US" sz="3200" dirty="0"/>
          </a:p>
          <a:p>
            <a:pPr marL="0" indent="0">
              <a:buNone/>
            </a:pPr>
            <a:endParaRPr lang="en-US" sz="4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2"/>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849" y="9521"/>
            <a:ext cx="1530151" cy="140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4">
            <a:extLst>
              <a:ext uri="{FF2B5EF4-FFF2-40B4-BE49-F238E27FC236}">
                <a16:creationId xmlns:a16="http://schemas.microsoft.com/office/drawing/2014/main" xmlns="" id="{479D1179-55B9-4270-8DD1-A52897809D43}"/>
              </a:ext>
            </a:extLst>
          </p:cNvPr>
          <p:cNvSpPr/>
          <p:nvPr/>
        </p:nvSpPr>
        <p:spPr>
          <a:xfrm>
            <a:off x="1475657" y="301344"/>
            <a:ext cx="5904656"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ar-SA" sz="3200" dirty="0"/>
              <a:t> ثالثا - حقوق الانسان في الدول العربية:</a:t>
            </a:r>
            <a:endParaRPr lang="en-US" sz="3200" dirty="0"/>
          </a:p>
        </p:txBody>
      </p:sp>
      <p:sp>
        <p:nvSpPr>
          <p:cNvPr id="3" name="مخطط انسيابي: محطة طرفية 2"/>
          <p:cNvSpPr/>
          <p:nvPr/>
        </p:nvSpPr>
        <p:spPr>
          <a:xfrm>
            <a:off x="2339751" y="992122"/>
            <a:ext cx="5040561" cy="648072"/>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ar-SA" sz="2800" dirty="0"/>
              <a:t>1 - الميثاق العربي لحقوق الانسان</a:t>
            </a:r>
            <a:endParaRPr lang="en-US" sz="2800" dirty="0"/>
          </a:p>
          <a:p>
            <a:pPr algn="ctr"/>
            <a:endParaRPr lang="ar-SA" dirty="0"/>
          </a:p>
        </p:txBody>
      </p:sp>
    </p:spTree>
    <p:extLst>
      <p:ext uri="{BB962C8B-B14F-4D97-AF65-F5344CB8AC3E}">
        <p14:creationId xmlns:p14="http://schemas.microsoft.com/office/powerpoint/2010/main" val="755560418"/>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rrow.wav"/>
          </p:stSnd>
        </p:sndAc>
      </p:transition>
    </mc:Choice>
    <mc:Fallback xmlns="">
      <p:transition spd="med">
        <p:fade/>
        <p:sndAc>
          <p:stSnd>
            <p:snd r:embed="rId5"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6000"/>
              <a:t>شريعة حمورابي</a:t>
            </a:r>
            <a:br>
              <a:rPr lang="ar-SA" sz="6000"/>
            </a:br>
            <a:r>
              <a:rPr lang="ar-SA" sz="6000"/>
              <a:t/>
            </a:r>
            <a:br>
              <a:rPr lang="ar-SA" sz="6000"/>
            </a:br>
            <a:endParaRPr lang="ar-SA" sz="6000" dirty="0">
              <a:latin typeface="Sakkal Majalla" pitchFamily="2" charset="-78"/>
              <a:cs typeface="Sakkal Majalla" pitchFamily="2" charset="-78"/>
            </a:endParaRPr>
          </a:p>
        </p:txBody>
      </p:sp>
      <p:sp>
        <p:nvSpPr>
          <p:cNvPr id="6" name="عنصر نائب للمحتوى 5"/>
          <p:cNvSpPr>
            <a:spLocks noGrp="1"/>
          </p:cNvSpPr>
          <p:nvPr>
            <p:ph idx="1"/>
          </p:nvPr>
        </p:nvSpPr>
        <p:spPr>
          <a:solidFill>
            <a:srgbClr val="C00000"/>
          </a:solidFill>
        </p:spPr>
        <p:style>
          <a:lnRef idx="2">
            <a:schemeClr val="dk1">
              <a:shade val="50000"/>
            </a:schemeClr>
          </a:lnRef>
          <a:fillRef idx="1">
            <a:schemeClr val="dk1"/>
          </a:fillRef>
          <a:effectRef idx="0">
            <a:schemeClr val="dk1"/>
          </a:effectRef>
          <a:fontRef idx="minor">
            <a:schemeClr val="lt1"/>
          </a:fontRef>
        </p:style>
        <p:txBody>
          <a:bodyPr>
            <a:normAutofit fontScale="25000" lnSpcReduction="20000"/>
          </a:bodyPr>
          <a:lstStyle/>
          <a:p>
            <a:r>
              <a:rPr lang="ar-SA" sz="9600" dirty="0"/>
              <a:t>ومنح الميثاق كل مواطن عربي الحق في الحياة والحرية وسلامة شخصه، وأقر بأن لا جريمة ولا عقوبة الا بنص قانوني وعدم رجعية القانون على الماضي، وأن المتهم بريء حتى تثبت إدانته بمحاكمة قانونية، ولا يجوز القبض على الشخص أو حجزه أو إيقافه يغير سند قانوني وأن يقدم للقضاء من دون ابطاء، وينبغي أن يكون الناس متساوين أمام القضاء، وحق التقاضي مكفولا لكل مواطن على إقليم الدولة".</a:t>
            </a:r>
            <a:endParaRPr lang="en-US" sz="9600" dirty="0"/>
          </a:p>
          <a:p>
            <a:r>
              <a:rPr lang="ar-SA" sz="9600" dirty="0" smtClean="0"/>
              <a:t>وحرم </a:t>
            </a:r>
            <a:r>
              <a:rPr lang="ar-SA" sz="9600" dirty="0"/>
              <a:t>الميثاق عقوبة الإعدام الا في الجنايات البالغة الخطورة ، و في الأحوال جميعها لا يجوز الحكم بعقوبة الإعدام في الجرائم السياسية، ولا يجوز تنفيذ عقوبة الإعدام في من يقل عمرهم عن ثمانية عشر عاما أو في المرأة الحامل حتى تضع حملها أو على أم موضع الا بعد انقضاء عامين على تاريخ الولادة. وفي مجال الحقوق السياسية، عد الميثاق الشعب مصدر السلطات و الأهلية السياسية حق لكل مواطن، وضمن الميثاق حق المقيم و حق الشخص بالتنقل و المغادرة و عدم جواز اسقاط الجنسية وضمان حرية العقيدة و ممارسة الشعائر الدينية و حرية التجمع و حق العمل و الوظائف العامة وتشكيل النقابات العامة وحق التعليم وحرية الرأي والثقافة وضمان حقوق الأقليات.</a:t>
            </a:r>
            <a:endParaRPr lang="en-US" sz="9600" dirty="0"/>
          </a:p>
          <a:p>
            <a:pPr marL="0" indent="0">
              <a:buNone/>
            </a:pPr>
            <a:endParaRPr lang="en-US" sz="4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2"/>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849" y="9521"/>
            <a:ext cx="1530151" cy="140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4">
            <a:extLst>
              <a:ext uri="{FF2B5EF4-FFF2-40B4-BE49-F238E27FC236}">
                <a16:creationId xmlns:a16="http://schemas.microsoft.com/office/drawing/2014/main" xmlns="" id="{479D1179-55B9-4270-8DD1-A52897809D43}"/>
              </a:ext>
            </a:extLst>
          </p:cNvPr>
          <p:cNvSpPr/>
          <p:nvPr/>
        </p:nvSpPr>
        <p:spPr>
          <a:xfrm>
            <a:off x="1475657" y="301344"/>
            <a:ext cx="5904656"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ar-SA" sz="3200" dirty="0"/>
              <a:t> ثالثا - حقوق الانسان في الدول العربية:</a:t>
            </a:r>
            <a:endParaRPr lang="en-US" sz="3200" dirty="0"/>
          </a:p>
        </p:txBody>
      </p:sp>
      <p:sp>
        <p:nvSpPr>
          <p:cNvPr id="3" name="مخطط انسيابي: محطة طرفية 2"/>
          <p:cNvSpPr/>
          <p:nvPr/>
        </p:nvSpPr>
        <p:spPr>
          <a:xfrm>
            <a:off x="2339751" y="992122"/>
            <a:ext cx="5040561" cy="648072"/>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ar-SA" sz="2800" dirty="0"/>
              <a:t>1 - الميثاق العربي لحقوق الانسان</a:t>
            </a:r>
            <a:endParaRPr lang="en-US" sz="2800" dirty="0"/>
          </a:p>
          <a:p>
            <a:pPr algn="ctr"/>
            <a:endParaRPr lang="ar-SA" dirty="0"/>
          </a:p>
        </p:txBody>
      </p:sp>
    </p:spTree>
    <p:extLst>
      <p:ext uri="{BB962C8B-B14F-4D97-AF65-F5344CB8AC3E}">
        <p14:creationId xmlns:p14="http://schemas.microsoft.com/office/powerpoint/2010/main" val="3851475002"/>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rrow.wav"/>
          </p:stSnd>
        </p:sndAc>
      </p:transition>
    </mc:Choice>
    <mc:Fallback xmlns="">
      <p:transition spd="med">
        <p:fade/>
        <p:sndAc>
          <p:stSnd>
            <p:snd r:embed="rId5"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a:solidFill>
            <a:srgbClr val="C00000"/>
          </a:solidFill>
        </p:spPr>
        <p:style>
          <a:lnRef idx="2">
            <a:schemeClr val="dk1">
              <a:shade val="50000"/>
            </a:schemeClr>
          </a:lnRef>
          <a:fillRef idx="1">
            <a:schemeClr val="dk1"/>
          </a:fillRef>
          <a:effectRef idx="0">
            <a:schemeClr val="dk1"/>
          </a:effectRef>
          <a:fontRef idx="minor">
            <a:schemeClr val="lt1"/>
          </a:fontRef>
        </p:style>
        <p:txBody>
          <a:bodyPr>
            <a:normAutofit fontScale="62500" lnSpcReduction="20000"/>
          </a:bodyPr>
          <a:lstStyle/>
          <a:p>
            <a:r>
              <a:rPr lang="ar-SA" sz="5300" dirty="0">
                <a:latin typeface="Sakkal Majalla" pitchFamily="2" charset="-78"/>
                <a:cs typeface="Sakkal Majalla" pitchFamily="2" charset="-78"/>
              </a:rPr>
              <a:t>صدر عن القمة العربية المنعقدة في تونس في 2004/05/23 بيان بشأن مسيرة التطوير والتحديث في الوطن العربي، أكنت فيه القمة ضرورة تحقيق النهضة الشاملة وتأكيد للمجهودات التي تبذلها الدول العربية سبيل التطوير والتحديث والتقديم في مسيرة التطوير السياسي والاقتصادي والاجتماعي والثقافي </a:t>
            </a:r>
            <a:r>
              <a:rPr lang="ar-SA" sz="5300" dirty="0" smtClean="0">
                <a:latin typeface="Sakkal Majalla" pitchFamily="2" charset="-78"/>
                <a:cs typeface="Sakkal Majalla" pitchFamily="2" charset="-78"/>
              </a:rPr>
              <a:t>والتربوي البلدان</a:t>
            </a:r>
            <a:r>
              <a:rPr lang="fr-FR" sz="5300" dirty="0" smtClean="0">
                <a:latin typeface="Sakkal Majalla" pitchFamily="2" charset="-78"/>
                <a:cs typeface="Sakkal Majalla" pitchFamily="2" charset="-78"/>
              </a:rPr>
              <a:t> </a:t>
            </a:r>
            <a:r>
              <a:rPr lang="ar-SA" sz="5300" dirty="0" smtClean="0">
                <a:latin typeface="Sakkal Majalla" pitchFamily="2" charset="-78"/>
                <a:cs typeface="Sakkal Majalla" pitchFamily="2" charset="-78"/>
              </a:rPr>
              <a:t>العربية </a:t>
            </a:r>
            <a:r>
              <a:rPr lang="ar-SA" sz="5300" dirty="0">
                <a:latin typeface="Sakkal Majalla" pitchFamily="2" charset="-78"/>
                <a:cs typeface="Sakkal Majalla" pitchFamily="2" charset="-78"/>
              </a:rPr>
              <a:t>ومن المرتكزات الثقافية والدينية وتعزيز مقومات الهوية العربية ووحدة الشعوب وتمسكها وتكريس مشاركة قواها الحية في مسار التحديث المنفتح على العالم، وتعزيز السلم والأمن وتعزيز مسيرة بناء الديمقراطية وحماية حقوق الانسان العربي والحفاظ عليها وتسرح ممارستها، وأقر المؤتمر :</a:t>
            </a:r>
            <a:endParaRPr lang="en-US" sz="5300" dirty="0">
              <a:latin typeface="Sakkal Majalla" pitchFamily="2" charset="-78"/>
              <a:cs typeface="Sakkal Majalla" pitchFamily="2" charset="-78"/>
            </a:endParaRPr>
          </a:p>
          <a:p>
            <a:pPr marL="0" indent="0">
              <a:buNone/>
            </a:pPr>
            <a:endParaRPr lang="en-US" sz="4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2"/>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849" y="9521"/>
            <a:ext cx="1530151" cy="140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4">
            <a:extLst>
              <a:ext uri="{FF2B5EF4-FFF2-40B4-BE49-F238E27FC236}">
                <a16:creationId xmlns:a16="http://schemas.microsoft.com/office/drawing/2014/main" xmlns="" id="{479D1179-55B9-4270-8DD1-A52897809D43}"/>
              </a:ext>
            </a:extLst>
          </p:cNvPr>
          <p:cNvSpPr/>
          <p:nvPr/>
        </p:nvSpPr>
        <p:spPr>
          <a:xfrm>
            <a:off x="1475657" y="301344"/>
            <a:ext cx="5904656"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ar-SA" sz="3200" dirty="0">
                <a:solidFill>
                  <a:schemeClr val="tx1"/>
                </a:solidFill>
              </a:rPr>
              <a:t> ثالثا - حقوق الانسان في الدول العربية:</a:t>
            </a:r>
            <a:endParaRPr lang="en-US" sz="3200" dirty="0">
              <a:solidFill>
                <a:schemeClr val="tx1"/>
              </a:solidFill>
            </a:endParaRPr>
          </a:p>
        </p:txBody>
      </p:sp>
      <p:sp>
        <p:nvSpPr>
          <p:cNvPr id="3" name="مخطط انسيابي: محطة طرفية 2"/>
          <p:cNvSpPr/>
          <p:nvPr/>
        </p:nvSpPr>
        <p:spPr>
          <a:xfrm>
            <a:off x="1691681" y="992122"/>
            <a:ext cx="5688632" cy="648072"/>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1" anchor="ctr"/>
          <a:lstStyle/>
          <a:p>
            <a:r>
              <a:rPr lang="ar-SA" sz="2400" b="1" dirty="0">
                <a:solidFill>
                  <a:schemeClr val="tx1"/>
                </a:solidFill>
              </a:rPr>
              <a:t>2 - بيان مؤتمر القمة العربي حول حقوق الانسان:</a:t>
            </a:r>
            <a:endParaRPr lang="en-US" sz="2400" b="1" dirty="0">
              <a:solidFill>
                <a:schemeClr val="tx1"/>
              </a:solidFill>
            </a:endParaRPr>
          </a:p>
          <a:p>
            <a:pPr algn="ctr"/>
            <a:endParaRPr lang="ar-SA" dirty="0"/>
          </a:p>
        </p:txBody>
      </p:sp>
    </p:spTree>
    <p:extLst>
      <p:ext uri="{BB962C8B-B14F-4D97-AF65-F5344CB8AC3E}">
        <p14:creationId xmlns:p14="http://schemas.microsoft.com/office/powerpoint/2010/main" val="3247688970"/>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rrow.wav"/>
          </p:stSnd>
        </p:sndAc>
      </p:transition>
    </mc:Choice>
    <mc:Fallback xmlns="">
      <p:transition spd="med">
        <p:fade/>
        <p:sndAc>
          <p:stSnd>
            <p:snd r:embed="rId5"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6000" dirty="0"/>
              <a:t/>
            </a:r>
            <a:br>
              <a:rPr lang="ar-SA" sz="6000" dirty="0"/>
            </a:br>
            <a:r>
              <a:rPr lang="ar-SA" sz="6000" dirty="0"/>
              <a:t/>
            </a:r>
            <a:br>
              <a:rPr lang="ar-SA" sz="6000" dirty="0"/>
            </a:br>
            <a:endParaRPr lang="ar-SA" sz="6000" dirty="0">
              <a:latin typeface="Sakkal Majalla" pitchFamily="2" charset="-78"/>
              <a:cs typeface="Sakkal Majalla" pitchFamily="2" charset="-78"/>
            </a:endParaRPr>
          </a:p>
        </p:txBody>
      </p:sp>
      <p:sp>
        <p:nvSpPr>
          <p:cNvPr id="6" name="عنصر نائب للمحتوى 5"/>
          <p:cNvSpPr>
            <a:spLocks noGrp="1"/>
          </p:cNvSpPr>
          <p:nvPr>
            <p:ph idx="1"/>
          </p:nvPr>
        </p:nvSpPr>
        <p:spPr>
          <a:solidFill>
            <a:srgbClr val="C00000"/>
          </a:solidFill>
        </p:spPr>
        <p:style>
          <a:lnRef idx="2">
            <a:schemeClr val="dk1">
              <a:shade val="50000"/>
            </a:schemeClr>
          </a:lnRef>
          <a:fillRef idx="1">
            <a:schemeClr val="dk1"/>
          </a:fillRef>
          <a:effectRef idx="0">
            <a:schemeClr val="dk1"/>
          </a:effectRef>
          <a:fontRef idx="minor">
            <a:schemeClr val="lt1"/>
          </a:fontRef>
        </p:style>
        <p:txBody>
          <a:bodyPr>
            <a:normAutofit fontScale="77500" lnSpcReduction="20000"/>
          </a:bodyPr>
          <a:lstStyle/>
          <a:p>
            <a:r>
              <a:rPr lang="ar-SA" sz="3600" dirty="0"/>
              <a:t> 1 - استمرار الجهود وتكثيفها لمواصلة مسيرة التطوير في المجالات السياسية والاقتصادية والاجتماعية والتربوية </a:t>
            </a:r>
            <a:r>
              <a:rPr lang="ar-SA" sz="3600" dirty="0" err="1"/>
              <a:t>تحفيذا</a:t>
            </a:r>
            <a:r>
              <a:rPr lang="ar-SA" sz="3600" dirty="0"/>
              <a:t> لتقدم المجتمعات العربية.</a:t>
            </a:r>
            <a:endParaRPr lang="en-US" sz="3600" dirty="0"/>
          </a:p>
          <a:p>
            <a:r>
              <a:rPr lang="ar-DZ" sz="3600" dirty="0" smtClean="0"/>
              <a:t>02-</a:t>
            </a:r>
            <a:r>
              <a:rPr lang="ar-SA" sz="3600" dirty="0" smtClean="0"/>
              <a:t> </a:t>
            </a:r>
            <a:r>
              <a:rPr lang="ar-SA" sz="3600" dirty="0"/>
              <a:t>تعميق أسس الديمقراطية والشورى وتوسيع المشاركة في المجال السياسي والشأن العلم في صنع</a:t>
            </a:r>
            <a:endParaRPr lang="en-US" sz="3600" dirty="0"/>
          </a:p>
          <a:p>
            <a:r>
              <a:rPr lang="ar-SA" sz="3600" dirty="0"/>
              <a:t>القرار في إطار سيادة القانون وتحقيق العدالة والمساواة بين المواطنين واحترام حقوق الانسان.</a:t>
            </a:r>
            <a:endParaRPr lang="en-US" sz="3600" dirty="0"/>
          </a:p>
          <a:p>
            <a:r>
              <a:rPr lang="ar-DZ" sz="3600" dirty="0" smtClean="0"/>
              <a:t>03-</a:t>
            </a:r>
            <a:r>
              <a:rPr lang="ar-SA" sz="3600" dirty="0" smtClean="0"/>
              <a:t> </a:t>
            </a:r>
            <a:r>
              <a:rPr lang="ar-SA" sz="3600" dirty="0"/>
              <a:t>الاهتمام بالطفولة والشباب ومواصلة النهوض بدور المرأة في المجتمع العربي وتدعيم حقوقها ومكانتها في المجتمع تعزيزا لإسهامها في دفع عملية التنمية الشاملة من خلال مشاركتها الفعلية في مختلف الميادين.</a:t>
            </a:r>
            <a:endParaRPr lang="en-US" sz="3600" dirty="0"/>
          </a:p>
          <a:p>
            <a:pPr marL="0" indent="0">
              <a:buNone/>
            </a:pPr>
            <a:endParaRPr lang="en-US" sz="4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2"/>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849" y="9521"/>
            <a:ext cx="1530151" cy="140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4">
            <a:extLst>
              <a:ext uri="{FF2B5EF4-FFF2-40B4-BE49-F238E27FC236}">
                <a16:creationId xmlns:a16="http://schemas.microsoft.com/office/drawing/2014/main" xmlns="" id="{479D1179-55B9-4270-8DD1-A52897809D43}"/>
              </a:ext>
            </a:extLst>
          </p:cNvPr>
          <p:cNvSpPr/>
          <p:nvPr/>
        </p:nvSpPr>
        <p:spPr>
          <a:xfrm>
            <a:off x="1475657" y="301344"/>
            <a:ext cx="5904656"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ar-SA" sz="3200" dirty="0">
                <a:solidFill>
                  <a:schemeClr val="tx1"/>
                </a:solidFill>
              </a:rPr>
              <a:t> ثالثا - حقوق الانسان في الدول العربية:</a:t>
            </a:r>
            <a:endParaRPr lang="en-US" sz="3200" dirty="0">
              <a:solidFill>
                <a:schemeClr val="tx1"/>
              </a:solidFill>
            </a:endParaRPr>
          </a:p>
        </p:txBody>
      </p:sp>
      <p:sp>
        <p:nvSpPr>
          <p:cNvPr id="3" name="مخطط انسيابي: محطة طرفية 2"/>
          <p:cNvSpPr/>
          <p:nvPr/>
        </p:nvSpPr>
        <p:spPr>
          <a:xfrm>
            <a:off x="1547665" y="992122"/>
            <a:ext cx="5832648" cy="648072"/>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1" anchor="ctr"/>
          <a:lstStyle/>
          <a:p>
            <a:r>
              <a:rPr lang="ar-SA" sz="2400" b="1" dirty="0">
                <a:solidFill>
                  <a:schemeClr val="tx1"/>
                </a:solidFill>
              </a:rPr>
              <a:t>2 - بيان مؤتمر القمة العربي حول حقوق الانسان:</a:t>
            </a:r>
            <a:endParaRPr lang="en-US" sz="2400" b="1" dirty="0">
              <a:solidFill>
                <a:schemeClr val="tx1"/>
              </a:solidFill>
            </a:endParaRPr>
          </a:p>
          <a:p>
            <a:pPr algn="ctr"/>
            <a:endParaRPr lang="ar-SA" dirty="0"/>
          </a:p>
        </p:txBody>
      </p:sp>
    </p:spTree>
    <p:extLst>
      <p:ext uri="{BB962C8B-B14F-4D97-AF65-F5344CB8AC3E}">
        <p14:creationId xmlns:p14="http://schemas.microsoft.com/office/powerpoint/2010/main" val="3145759865"/>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rrow.wav"/>
          </p:stSnd>
        </p:sndAc>
      </p:transition>
    </mc:Choice>
    <mc:Fallback xmlns="">
      <p:transition spd="med">
        <p:fade/>
        <p:sndAc>
          <p:stSnd>
            <p:snd r:embed="rId5"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6000"/>
              <a:t>شريعة حمورابي</a:t>
            </a:r>
            <a:br>
              <a:rPr lang="ar-SA" sz="6000"/>
            </a:br>
            <a:r>
              <a:rPr lang="ar-SA" sz="6000"/>
              <a:t/>
            </a:r>
            <a:br>
              <a:rPr lang="ar-SA" sz="6000"/>
            </a:br>
            <a:endParaRPr lang="ar-SA" sz="6000" dirty="0">
              <a:latin typeface="Sakkal Majalla" pitchFamily="2" charset="-78"/>
              <a:cs typeface="Sakkal Majalla" pitchFamily="2" charset="-78"/>
            </a:endParaRPr>
          </a:p>
        </p:txBody>
      </p:sp>
      <p:sp>
        <p:nvSpPr>
          <p:cNvPr id="6" name="عنصر نائب للمحتوى 5"/>
          <p:cNvSpPr>
            <a:spLocks noGrp="1"/>
          </p:cNvSpPr>
          <p:nvPr>
            <p:ph idx="1"/>
          </p:nvPr>
        </p:nvSpPr>
        <p:spPr>
          <a:solidFill>
            <a:srgbClr val="C00000"/>
          </a:solidFill>
        </p:spPr>
        <p:style>
          <a:lnRef idx="2">
            <a:schemeClr val="dk1">
              <a:shade val="50000"/>
            </a:schemeClr>
          </a:lnRef>
          <a:fillRef idx="1">
            <a:schemeClr val="dk1"/>
          </a:fillRef>
          <a:effectRef idx="0">
            <a:schemeClr val="dk1"/>
          </a:effectRef>
          <a:fontRef idx="minor">
            <a:schemeClr val="lt1"/>
          </a:fontRef>
        </p:style>
        <p:txBody>
          <a:bodyPr>
            <a:normAutofit fontScale="77500" lnSpcReduction="20000"/>
          </a:bodyPr>
          <a:lstStyle/>
          <a:p>
            <a:r>
              <a:rPr lang="ar-SA" sz="3600" dirty="0"/>
              <a:t> 1 - استمرار الجهود وتكثيفها لمواصلة مسيرة التطوير في المجالات السياسية والاقتصادية والاجتماعية والتربوية </a:t>
            </a:r>
            <a:r>
              <a:rPr lang="ar-SA" sz="3600" dirty="0" err="1"/>
              <a:t>تحفيذا</a:t>
            </a:r>
            <a:r>
              <a:rPr lang="ar-SA" sz="3600" dirty="0"/>
              <a:t> لتقدم المجتمعات العربية.</a:t>
            </a:r>
            <a:endParaRPr lang="en-US" sz="3600" dirty="0"/>
          </a:p>
          <a:p>
            <a:r>
              <a:rPr lang="ar-DZ" sz="3600" dirty="0" smtClean="0"/>
              <a:t>02-</a:t>
            </a:r>
            <a:r>
              <a:rPr lang="ar-SA" sz="3600" dirty="0" smtClean="0"/>
              <a:t> </a:t>
            </a:r>
            <a:r>
              <a:rPr lang="ar-SA" sz="3600" dirty="0"/>
              <a:t>تعميق أسس الديمقراطية والشورى وتوسيع المشاركة في المجال السياسي والشأن العلم في صنع</a:t>
            </a:r>
            <a:endParaRPr lang="en-US" sz="3600" dirty="0"/>
          </a:p>
          <a:p>
            <a:r>
              <a:rPr lang="ar-SA" sz="3600" dirty="0"/>
              <a:t>القرار في إطار سيادة القانون وتحقيق العدالة والمساواة بين المواطنين واحترام حقوق الانسان.</a:t>
            </a:r>
            <a:endParaRPr lang="en-US" sz="3600" dirty="0"/>
          </a:p>
          <a:p>
            <a:r>
              <a:rPr lang="ar-DZ" sz="3600" dirty="0" smtClean="0"/>
              <a:t>03-</a:t>
            </a:r>
            <a:r>
              <a:rPr lang="ar-SA" sz="3600" dirty="0" smtClean="0"/>
              <a:t> </a:t>
            </a:r>
            <a:r>
              <a:rPr lang="ar-SA" sz="3600" dirty="0"/>
              <a:t>الاهتمام بالطفولة والشباب ومواصلة النهوض بدور المرأة في المجتمع العربي وتدعيم حقوقها ومكانتها في المجتمع تعزيزا لإسهامها في دفع عملية التنمية الشاملة من خلال مشاركتها الفعلية في مختلف الميادين.</a:t>
            </a:r>
            <a:endParaRPr lang="en-US" sz="3600" dirty="0"/>
          </a:p>
          <a:p>
            <a:pPr marL="0" indent="0">
              <a:buNone/>
            </a:pPr>
            <a:endParaRPr lang="en-US" sz="4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2"/>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849" y="9521"/>
            <a:ext cx="1530151" cy="140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4">
            <a:extLst>
              <a:ext uri="{FF2B5EF4-FFF2-40B4-BE49-F238E27FC236}">
                <a16:creationId xmlns:a16="http://schemas.microsoft.com/office/drawing/2014/main" xmlns="" id="{479D1179-55B9-4270-8DD1-A52897809D43}"/>
              </a:ext>
            </a:extLst>
          </p:cNvPr>
          <p:cNvSpPr/>
          <p:nvPr/>
        </p:nvSpPr>
        <p:spPr>
          <a:xfrm>
            <a:off x="1475657" y="301344"/>
            <a:ext cx="5904656"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ar-SA" sz="3200" dirty="0">
                <a:solidFill>
                  <a:schemeClr val="tx1"/>
                </a:solidFill>
              </a:rPr>
              <a:t> ثالثا - حقوق الانسان في الدول العربية:</a:t>
            </a:r>
            <a:endParaRPr lang="en-US" sz="3200" dirty="0">
              <a:solidFill>
                <a:schemeClr val="tx1"/>
              </a:solidFill>
            </a:endParaRPr>
          </a:p>
        </p:txBody>
      </p:sp>
      <p:sp>
        <p:nvSpPr>
          <p:cNvPr id="3" name="مخطط انسيابي: محطة طرفية 2"/>
          <p:cNvSpPr/>
          <p:nvPr/>
        </p:nvSpPr>
        <p:spPr>
          <a:xfrm>
            <a:off x="1547665" y="992122"/>
            <a:ext cx="5832648" cy="648072"/>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1" anchor="ctr"/>
          <a:lstStyle/>
          <a:p>
            <a:r>
              <a:rPr lang="ar-SA" sz="2400" dirty="0">
                <a:solidFill>
                  <a:schemeClr val="tx1"/>
                </a:solidFill>
              </a:rPr>
              <a:t>2 - بيان مؤتمر القمة العربي حول حقوق الانسان:</a:t>
            </a:r>
            <a:endParaRPr lang="en-US" sz="2400" dirty="0">
              <a:solidFill>
                <a:schemeClr val="tx1"/>
              </a:solidFill>
            </a:endParaRPr>
          </a:p>
          <a:p>
            <a:pPr algn="ctr"/>
            <a:endParaRPr lang="ar-SA" dirty="0"/>
          </a:p>
        </p:txBody>
      </p:sp>
    </p:spTree>
    <p:extLst>
      <p:ext uri="{BB962C8B-B14F-4D97-AF65-F5344CB8AC3E}">
        <p14:creationId xmlns:p14="http://schemas.microsoft.com/office/powerpoint/2010/main" val="640794946"/>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rrow.wav"/>
          </p:stSnd>
        </p:sndAc>
      </p:transition>
    </mc:Choice>
    <mc:Fallback xmlns="">
      <p:transition spd="med">
        <p:fade/>
        <p:sndAc>
          <p:stSnd>
            <p:snd r:embed="rId5"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6000"/>
              <a:t>شريعة حمورابي</a:t>
            </a:r>
            <a:br>
              <a:rPr lang="ar-SA" sz="6000"/>
            </a:br>
            <a:r>
              <a:rPr lang="ar-SA" sz="6000"/>
              <a:t/>
            </a:r>
            <a:br>
              <a:rPr lang="ar-SA" sz="6000"/>
            </a:br>
            <a:endParaRPr lang="ar-SA" sz="6000" dirty="0">
              <a:latin typeface="Sakkal Majalla" pitchFamily="2" charset="-78"/>
              <a:cs typeface="Sakkal Majalla" pitchFamily="2" charset="-78"/>
            </a:endParaRPr>
          </a:p>
        </p:txBody>
      </p:sp>
      <p:sp>
        <p:nvSpPr>
          <p:cNvPr id="6" name="عنصر نائب للمحتوى 5"/>
          <p:cNvSpPr>
            <a:spLocks noGrp="1"/>
          </p:cNvSpPr>
          <p:nvPr>
            <p:ph idx="1"/>
          </p:nvPr>
        </p:nvSpPr>
        <p:spPr>
          <a:solidFill>
            <a:srgbClr val="C00000"/>
          </a:solidFill>
        </p:spPr>
        <p:style>
          <a:lnRef idx="2">
            <a:schemeClr val="dk1">
              <a:shade val="50000"/>
            </a:schemeClr>
          </a:lnRef>
          <a:fillRef idx="1">
            <a:schemeClr val="dk1"/>
          </a:fillRef>
          <a:effectRef idx="0">
            <a:schemeClr val="dk1"/>
          </a:effectRef>
          <a:fontRef idx="minor">
            <a:schemeClr val="lt1"/>
          </a:fontRef>
        </p:style>
        <p:txBody>
          <a:bodyPr>
            <a:normAutofit fontScale="92500"/>
          </a:bodyPr>
          <a:lstStyle/>
          <a:p>
            <a:r>
              <a:rPr lang="ar-SA" sz="2800" dirty="0"/>
              <a:t>ويلحظ أن الميثاق العربي لحقوق الانسان تكتفه العيوب الآتية :</a:t>
            </a:r>
            <a:endParaRPr lang="en-US" sz="2800" dirty="0"/>
          </a:p>
          <a:p>
            <a:r>
              <a:rPr lang="ar-SA" sz="2800" dirty="0" smtClean="0"/>
              <a:t>أ</a:t>
            </a:r>
            <a:r>
              <a:rPr lang="ar-DZ" sz="2800" dirty="0" smtClean="0"/>
              <a:t>-</a:t>
            </a:r>
            <a:r>
              <a:rPr lang="ar-SA" sz="2800" dirty="0" smtClean="0"/>
              <a:t>لم </a:t>
            </a:r>
            <a:r>
              <a:rPr lang="ar-SA" sz="2800" dirty="0"/>
              <a:t>يضع آلية لحماية حقوق الانسان العربي، ولم يصفع العقوبات على الدول التي لا تلتزم بالمبادئ الواردة في الميثاق. </a:t>
            </a:r>
            <a:endParaRPr lang="ar-DZ" sz="2800" dirty="0" smtClean="0"/>
          </a:p>
          <a:p>
            <a:r>
              <a:rPr lang="ar-SA" sz="2800" dirty="0" smtClean="0"/>
              <a:t>ب </a:t>
            </a:r>
            <a:r>
              <a:rPr lang="ar-SA" sz="2800" dirty="0"/>
              <a:t>لم يتضمن الميثاق حرية تنقل الأشخاص والأموال بين الدول العربية فلا تزال الدول تضع العقبات أمام تنقل العرب بين الدول العربية.</a:t>
            </a:r>
            <a:endParaRPr lang="en-US" sz="2800" dirty="0"/>
          </a:p>
          <a:p>
            <a:r>
              <a:rPr lang="ar-SA" sz="2800" dirty="0"/>
              <a:t>ت لم يتضمن الميثاق معالجة انعدام الجنسية وازدواجيتها في الوطن العربي حيث لا يزال العديد لا يحملون جنسية الدولة التي يعشون فيها.</a:t>
            </a:r>
            <a:endParaRPr lang="en-US" sz="2800" dirty="0"/>
          </a:p>
          <a:p>
            <a:r>
              <a:rPr lang="ar-DZ" sz="2800" dirty="0" smtClean="0"/>
              <a:t>ث-</a:t>
            </a:r>
            <a:r>
              <a:rPr lang="ar-SA" sz="2800" dirty="0" smtClean="0"/>
              <a:t> </a:t>
            </a:r>
            <a:r>
              <a:rPr lang="ar-SA" sz="2800" dirty="0"/>
              <a:t>لم يتضمن الميثاق حق العمل الرسمي والخاص في أية دولة عربية.</a:t>
            </a:r>
            <a:endParaRPr lang="en-US" sz="2800" dirty="0"/>
          </a:p>
          <a:p>
            <a:r>
              <a:rPr lang="ar-SA" sz="2800" dirty="0"/>
              <a:t>ج- لم يتضمن الميثاق انشاء صندوق عربي لمكافحة الفقر والجهل والتخلف.</a:t>
            </a:r>
            <a:endParaRPr lang="en-US" sz="2800" dirty="0"/>
          </a:p>
          <a:p>
            <a:pPr marL="0" indent="0">
              <a:buNone/>
            </a:pPr>
            <a:endParaRPr lang="en-US" sz="2800" dirty="0"/>
          </a:p>
          <a:p>
            <a:pPr marL="0" indent="0">
              <a:buNone/>
            </a:pPr>
            <a:endParaRPr lang="en-US" sz="4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2"/>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849" y="9521"/>
            <a:ext cx="1530151" cy="140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4">
            <a:extLst>
              <a:ext uri="{FF2B5EF4-FFF2-40B4-BE49-F238E27FC236}">
                <a16:creationId xmlns:a16="http://schemas.microsoft.com/office/drawing/2014/main" xmlns="" id="{479D1179-55B9-4270-8DD1-A52897809D43}"/>
              </a:ext>
            </a:extLst>
          </p:cNvPr>
          <p:cNvSpPr/>
          <p:nvPr/>
        </p:nvSpPr>
        <p:spPr>
          <a:xfrm>
            <a:off x="1475657" y="301344"/>
            <a:ext cx="5904656"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ar-SA" sz="3200" dirty="0">
                <a:solidFill>
                  <a:schemeClr val="tx1"/>
                </a:solidFill>
              </a:rPr>
              <a:t> ثالثا - حقوق الانسان في الدول العربية:</a:t>
            </a:r>
            <a:endParaRPr lang="en-US" sz="3200" dirty="0">
              <a:solidFill>
                <a:schemeClr val="tx1"/>
              </a:solidFill>
            </a:endParaRPr>
          </a:p>
        </p:txBody>
      </p:sp>
      <p:sp>
        <p:nvSpPr>
          <p:cNvPr id="3" name="مخطط انسيابي: محطة طرفية 2"/>
          <p:cNvSpPr/>
          <p:nvPr/>
        </p:nvSpPr>
        <p:spPr>
          <a:xfrm>
            <a:off x="1619673" y="992122"/>
            <a:ext cx="5760640" cy="648072"/>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1" anchor="ctr"/>
          <a:lstStyle/>
          <a:p>
            <a:r>
              <a:rPr lang="ar-SA" sz="2400" dirty="0">
                <a:solidFill>
                  <a:schemeClr val="tx1"/>
                </a:solidFill>
              </a:rPr>
              <a:t>2 - بيان مؤتمر القمة العربي حول حقوق الانسان:</a:t>
            </a:r>
            <a:endParaRPr lang="en-US" sz="2400" dirty="0">
              <a:solidFill>
                <a:schemeClr val="tx1"/>
              </a:solidFill>
            </a:endParaRPr>
          </a:p>
          <a:p>
            <a:pPr algn="ctr"/>
            <a:endParaRPr lang="ar-SA" dirty="0"/>
          </a:p>
        </p:txBody>
      </p:sp>
    </p:spTree>
    <p:extLst>
      <p:ext uri="{BB962C8B-B14F-4D97-AF65-F5344CB8AC3E}">
        <p14:creationId xmlns:p14="http://schemas.microsoft.com/office/powerpoint/2010/main" val="3832632257"/>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rrow.wav"/>
          </p:stSnd>
        </p:sndAc>
      </p:transition>
    </mc:Choice>
    <mc:Fallback xmlns="">
      <p:transition spd="med">
        <p:fade/>
        <p:sndAc>
          <p:stSnd>
            <p:snd r:embed="rId5"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6000" dirty="0"/>
              <a:t/>
            </a:r>
            <a:br>
              <a:rPr lang="ar-SA" sz="6000" dirty="0"/>
            </a:br>
            <a:r>
              <a:rPr lang="ar-SA" sz="6000" dirty="0"/>
              <a:t/>
            </a:r>
            <a:br>
              <a:rPr lang="ar-SA" sz="6000" dirty="0"/>
            </a:br>
            <a:endParaRPr lang="ar-SA" sz="6000" dirty="0">
              <a:latin typeface="Sakkal Majalla" pitchFamily="2" charset="-78"/>
              <a:cs typeface="Sakkal Majalla" pitchFamily="2" charset="-78"/>
            </a:endParaRPr>
          </a:p>
        </p:txBody>
      </p:sp>
      <p:sp>
        <p:nvSpPr>
          <p:cNvPr id="6" name="عنصر نائب للمحتوى 5"/>
          <p:cNvSpPr>
            <a:spLocks noGrp="1"/>
          </p:cNvSpPr>
          <p:nvPr>
            <p:ph idx="1"/>
          </p:nvPr>
        </p:nvSpPr>
        <p:spPr>
          <a:solidFill>
            <a:srgbClr val="C00000"/>
          </a:solidFill>
        </p:spPr>
        <p:style>
          <a:lnRef idx="2">
            <a:schemeClr val="dk1">
              <a:shade val="50000"/>
            </a:schemeClr>
          </a:lnRef>
          <a:fillRef idx="1">
            <a:schemeClr val="dk1"/>
          </a:fillRef>
          <a:effectRef idx="0">
            <a:schemeClr val="dk1"/>
          </a:effectRef>
          <a:fontRef idx="minor">
            <a:schemeClr val="lt1"/>
          </a:fontRef>
        </p:style>
        <p:txBody>
          <a:bodyPr>
            <a:normAutofit fontScale="85000" lnSpcReduction="10000"/>
          </a:bodyPr>
          <a:lstStyle/>
          <a:p>
            <a:r>
              <a:rPr lang="ar-SA" sz="2800" dirty="0"/>
              <a:t>في ظل هذا التوجه نحو إقامة نظام عالمي انساني جديد برزت ردود فعل دول العالم الثالث أو الدول المختلفة أو النامية، بأنها بريئة من انتهاكات حقوق الانسان، وأنها أصبحت تحترم وتعزز هذه الحقوق على مستواها المحلي، وهذا أمام التشكيك والهاجس الدولي المتنامي في ضرورة احترام حقوق الانسان، وخوفا من تستغل هذه المسألة من قبل الدول الكبرى كذريعة لتدخل في شؤونها الداخلية.</a:t>
            </a:r>
            <a:endParaRPr lang="en-US" sz="2800" dirty="0"/>
          </a:p>
          <a:p>
            <a:r>
              <a:rPr lang="ar-SA" sz="2800" dirty="0"/>
              <a:t>وأمام هذا التوجه المتزايد هو تدعيم حقوق الانسان ازدادت ردود الفعل وغيرت الكثير من الدول نظرتها الحقوق الانسان ومبدأ عدم التدخل، فأصبحت </a:t>
            </a:r>
            <a:r>
              <a:rPr lang="ar-SA" sz="2800" dirty="0" smtClean="0"/>
              <a:t>ت</a:t>
            </a:r>
            <a:r>
              <a:rPr lang="ar-DZ" sz="2800" dirty="0" smtClean="0"/>
              <a:t>قــ</a:t>
            </a:r>
            <a:r>
              <a:rPr lang="ar-SA" sz="2800" dirty="0" smtClean="0"/>
              <a:t>ر </a:t>
            </a:r>
            <a:r>
              <a:rPr lang="ar-SA" sz="2800" dirty="0"/>
              <a:t>بضرورة التوفيق بين سيادة الدول وضرورة احترام حقوق الانسان. إذ حتى أكثر الدول المختلفة أصبحت تسير في هذا الاتجاه، وتبعا لذلك أصبحت هذه الدول لا تفوت أية فرصة الا وتؤكد حرصها وعزمها على تعزيز وحماية حقوق الانسان، فلا تخلو اتفاقية تعاون أو اتفاق ثنائي بين دولتين أو أكثر الا وتؤكد فيه الدول على ضرورة التزامها باحترام حقوق الانسان.</a:t>
            </a:r>
            <a:endParaRPr lang="en-US" sz="2800" dirty="0"/>
          </a:p>
          <a:p>
            <a:pPr marL="0" indent="0">
              <a:buNone/>
            </a:pPr>
            <a:endParaRPr lang="en-US" sz="2800" dirty="0"/>
          </a:p>
          <a:p>
            <a:pPr marL="0" indent="0">
              <a:buNone/>
            </a:pPr>
            <a:endParaRPr lang="en-US" sz="4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2"/>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849" y="9521"/>
            <a:ext cx="1530151" cy="140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4">
            <a:extLst>
              <a:ext uri="{FF2B5EF4-FFF2-40B4-BE49-F238E27FC236}">
                <a16:creationId xmlns:a16="http://schemas.microsoft.com/office/drawing/2014/main" xmlns="" id="{479D1179-55B9-4270-8DD1-A52897809D43}"/>
              </a:ext>
            </a:extLst>
          </p:cNvPr>
          <p:cNvSpPr/>
          <p:nvPr/>
        </p:nvSpPr>
        <p:spPr>
          <a:xfrm>
            <a:off x="1259631" y="869801"/>
            <a:ext cx="6354217" cy="52322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ar-SA" sz="2800" b="1" dirty="0">
                <a:solidFill>
                  <a:schemeClr val="tx1"/>
                </a:solidFill>
              </a:rPr>
              <a:t>رابعا: </a:t>
            </a:r>
            <a:r>
              <a:rPr lang="ar-SA" sz="2800" b="1" dirty="0" smtClean="0">
                <a:solidFill>
                  <a:schemeClr val="tx1"/>
                </a:solidFill>
              </a:rPr>
              <a:t>ت</a:t>
            </a:r>
            <a:r>
              <a:rPr lang="ar-DZ" sz="2800" b="1" dirty="0" smtClean="0">
                <a:solidFill>
                  <a:schemeClr val="tx1"/>
                </a:solidFill>
              </a:rPr>
              <a:t>أ</a:t>
            </a:r>
            <a:r>
              <a:rPr lang="ar-SA" sz="2800" b="1" dirty="0" smtClean="0">
                <a:solidFill>
                  <a:schemeClr val="tx1"/>
                </a:solidFill>
              </a:rPr>
              <a:t>ثير </a:t>
            </a:r>
            <a:r>
              <a:rPr lang="ar-SA" sz="2800" b="1" dirty="0">
                <a:solidFill>
                  <a:schemeClr val="tx1"/>
                </a:solidFill>
              </a:rPr>
              <a:t>النظام الجديد على حقوق الانسان العربي:</a:t>
            </a:r>
            <a:endParaRPr lang="en-US" sz="2800" b="1" dirty="0">
              <a:solidFill>
                <a:schemeClr val="tx1"/>
              </a:solidFill>
            </a:endParaRPr>
          </a:p>
        </p:txBody>
      </p:sp>
    </p:spTree>
    <p:extLst>
      <p:ext uri="{BB962C8B-B14F-4D97-AF65-F5344CB8AC3E}">
        <p14:creationId xmlns:p14="http://schemas.microsoft.com/office/powerpoint/2010/main" val="1972932850"/>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rrow.wav"/>
          </p:stSnd>
        </p:sndAc>
      </p:transition>
    </mc:Choice>
    <mc:Fallback xmlns="">
      <p:transition spd="med">
        <p:fade/>
        <p:sndAc>
          <p:stSnd>
            <p:snd r:embed="rId5"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6000" dirty="0"/>
              <a:t/>
            </a:r>
            <a:br>
              <a:rPr lang="ar-SA" sz="6000" dirty="0"/>
            </a:br>
            <a:r>
              <a:rPr lang="ar-SA" sz="6000" dirty="0"/>
              <a:t/>
            </a:r>
            <a:br>
              <a:rPr lang="ar-SA" sz="6000" dirty="0"/>
            </a:br>
            <a:endParaRPr lang="ar-SA" sz="6000" dirty="0">
              <a:latin typeface="Sakkal Majalla" pitchFamily="2" charset="-78"/>
              <a:cs typeface="Sakkal Majalla" pitchFamily="2" charset="-78"/>
            </a:endParaRPr>
          </a:p>
        </p:txBody>
      </p:sp>
      <p:sp>
        <p:nvSpPr>
          <p:cNvPr id="6" name="عنصر نائب للمحتوى 5"/>
          <p:cNvSpPr>
            <a:spLocks noGrp="1"/>
          </p:cNvSpPr>
          <p:nvPr>
            <p:ph idx="1"/>
          </p:nvPr>
        </p:nvSpPr>
        <p:spPr>
          <a:solidFill>
            <a:srgbClr val="C00000"/>
          </a:solidFill>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r>
              <a:rPr lang="ar-DZ" sz="2800" dirty="0" smtClean="0"/>
              <a:t>ثلاث مخاطر على النظام العالمي:</a:t>
            </a:r>
          </a:p>
          <a:p>
            <a:r>
              <a:rPr lang="ar-DZ" sz="2800" dirty="0" smtClean="0"/>
              <a:t>01- الصين: اشغال الصين بالنمو الاقتصادي، اكبر مستورد للنفط في الشرق الاوسط.</a:t>
            </a:r>
          </a:p>
          <a:p>
            <a:pPr marL="0" indent="0">
              <a:buNone/>
            </a:pPr>
            <a:r>
              <a:rPr lang="ar-DZ" sz="2800" dirty="0" smtClean="0"/>
              <a:t>معدل النمو في الصين 4اضعاف مقارنة بالدول الاوروبية</a:t>
            </a:r>
          </a:p>
          <a:p>
            <a:r>
              <a:rPr lang="ar-DZ" sz="2800" dirty="0" smtClean="0"/>
              <a:t>02- </a:t>
            </a:r>
            <a:r>
              <a:rPr lang="ar-DZ" sz="2800" dirty="0"/>
              <a:t>اسلحة الدمار </a:t>
            </a:r>
            <a:r>
              <a:rPr lang="ar-DZ" sz="2800" dirty="0" smtClean="0"/>
              <a:t>الشامل: </a:t>
            </a:r>
            <a:r>
              <a:rPr lang="fr-FR" sz="2800" dirty="0" err="1"/>
              <a:t>Weapons</a:t>
            </a:r>
            <a:r>
              <a:rPr lang="fr-FR" sz="2800" dirty="0"/>
              <a:t> of mass </a:t>
            </a:r>
            <a:r>
              <a:rPr lang="fr-FR" sz="2800" dirty="0" smtClean="0"/>
              <a:t>destruction</a:t>
            </a:r>
            <a:endParaRPr lang="ar-DZ" sz="2800" dirty="0" smtClean="0"/>
          </a:p>
          <a:p>
            <a:pPr marL="0" indent="0">
              <a:buNone/>
            </a:pPr>
            <a:r>
              <a:rPr lang="ar-DZ" sz="2800" dirty="0" smtClean="0"/>
              <a:t>اربعة ارطال من </a:t>
            </a:r>
            <a:r>
              <a:rPr lang="ar-DZ" sz="2800" dirty="0" err="1" smtClean="0"/>
              <a:t>الانثركس</a:t>
            </a:r>
            <a:r>
              <a:rPr lang="ar-DZ" sz="2800" dirty="0" smtClean="0"/>
              <a:t> كفيلة بقتل 330 الف اذا تم نثرها بشكل احترافي في الوعاء السكاني</a:t>
            </a:r>
          </a:p>
          <a:p>
            <a:pPr marL="0" indent="0">
              <a:buNone/>
            </a:pPr>
            <a:r>
              <a:rPr lang="ar-DZ" sz="2800" dirty="0" smtClean="0"/>
              <a:t>03-الارهاب المرعب: </a:t>
            </a:r>
            <a:r>
              <a:rPr lang="fr-FR" sz="2800" dirty="0" err="1"/>
              <a:t>catastrophic</a:t>
            </a:r>
            <a:r>
              <a:rPr lang="fr-FR" sz="2800" dirty="0"/>
              <a:t> </a:t>
            </a:r>
            <a:r>
              <a:rPr lang="fr-FR" sz="2800" dirty="0" err="1" smtClean="0"/>
              <a:t>terrorism</a:t>
            </a:r>
            <a:endParaRPr lang="fr-FR" sz="2800" dirty="0" smtClean="0"/>
          </a:p>
          <a:p>
            <a:pPr marL="0" indent="0">
              <a:buNone/>
            </a:pPr>
            <a:r>
              <a:rPr lang="ar-DZ" sz="2800" dirty="0" err="1" smtClean="0"/>
              <a:t>أشتن</a:t>
            </a:r>
            <a:r>
              <a:rPr lang="ar-DZ" sz="2800" dirty="0" smtClean="0"/>
              <a:t> كارتر مستشار الامن القومي عند كلنتون</a:t>
            </a:r>
            <a:endParaRPr lang="en-US" sz="2800" dirty="0"/>
          </a:p>
          <a:p>
            <a:pPr marL="0" indent="0">
              <a:buNone/>
            </a:pPr>
            <a:endParaRPr lang="en-US" sz="2800" dirty="0"/>
          </a:p>
          <a:p>
            <a:pPr marL="0" indent="0">
              <a:buNone/>
            </a:pPr>
            <a:endParaRPr lang="en-US" sz="4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2"/>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849" y="9521"/>
            <a:ext cx="1530151" cy="140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4">
            <a:extLst>
              <a:ext uri="{FF2B5EF4-FFF2-40B4-BE49-F238E27FC236}">
                <a16:creationId xmlns:a16="http://schemas.microsoft.com/office/drawing/2014/main" xmlns="" id="{479D1179-55B9-4270-8DD1-A52897809D43}"/>
              </a:ext>
            </a:extLst>
          </p:cNvPr>
          <p:cNvSpPr/>
          <p:nvPr/>
        </p:nvSpPr>
        <p:spPr>
          <a:xfrm>
            <a:off x="1259631" y="869801"/>
            <a:ext cx="6354217" cy="52322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ar-SA" sz="2800" b="1" dirty="0">
                <a:solidFill>
                  <a:schemeClr val="tx1"/>
                </a:solidFill>
              </a:rPr>
              <a:t>رابعا: </a:t>
            </a:r>
            <a:r>
              <a:rPr lang="ar-SA" sz="2800" b="1" dirty="0" smtClean="0">
                <a:solidFill>
                  <a:schemeClr val="tx1"/>
                </a:solidFill>
              </a:rPr>
              <a:t>ت</a:t>
            </a:r>
            <a:r>
              <a:rPr lang="ar-DZ" sz="2800" b="1" dirty="0" smtClean="0">
                <a:solidFill>
                  <a:schemeClr val="tx1"/>
                </a:solidFill>
              </a:rPr>
              <a:t>أ</a:t>
            </a:r>
            <a:r>
              <a:rPr lang="ar-SA" sz="2800" b="1" dirty="0" smtClean="0">
                <a:solidFill>
                  <a:schemeClr val="tx1"/>
                </a:solidFill>
              </a:rPr>
              <a:t>ثير </a:t>
            </a:r>
            <a:r>
              <a:rPr lang="ar-SA" sz="2800" b="1" dirty="0">
                <a:solidFill>
                  <a:schemeClr val="tx1"/>
                </a:solidFill>
              </a:rPr>
              <a:t>النظام الجديد على حقوق الانسان العربي:</a:t>
            </a:r>
            <a:endParaRPr lang="en-US" sz="2800" b="1" dirty="0">
              <a:solidFill>
                <a:schemeClr val="tx1"/>
              </a:solidFill>
            </a:endParaRPr>
          </a:p>
        </p:txBody>
      </p:sp>
    </p:spTree>
    <p:extLst>
      <p:ext uri="{BB962C8B-B14F-4D97-AF65-F5344CB8AC3E}">
        <p14:creationId xmlns:p14="http://schemas.microsoft.com/office/powerpoint/2010/main" val="997446725"/>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rrow.wav"/>
          </p:stSnd>
        </p:sndAc>
      </p:transition>
    </mc:Choice>
    <mc:Fallback xmlns="">
      <p:transition spd="med">
        <p:fade/>
        <p:sndAc>
          <p:stSnd>
            <p:snd r:embed="rId5"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59628" y="1315696"/>
            <a:ext cx="7024744" cy="1609248"/>
          </a:xfrm>
        </p:spPr>
        <p:txBody>
          <a:bodyPr>
            <a:normAutofit/>
          </a:bodyPr>
          <a:lstStyle/>
          <a:p>
            <a:pPr algn="ctr"/>
            <a:r>
              <a:rPr lang="ar-SA" sz="4500" dirty="0" smtClean="0">
                <a:latin typeface="Algerian" pitchFamily="82" charset="0"/>
                <a:cs typeface="PT Bold Mirror" pitchFamily="2" charset="-78"/>
              </a:rPr>
              <a:t>المحاضرة ال</a:t>
            </a:r>
            <a:r>
              <a:rPr lang="ar-DZ" sz="4500" dirty="0" smtClean="0">
                <a:latin typeface="Algerian" pitchFamily="82" charset="0"/>
                <a:cs typeface="PT Bold Mirror" pitchFamily="2" charset="-78"/>
              </a:rPr>
              <a:t>ثالثة :</a:t>
            </a:r>
            <a:br>
              <a:rPr lang="ar-DZ" sz="4500" dirty="0" smtClean="0">
                <a:latin typeface="Algerian" pitchFamily="82" charset="0"/>
                <a:cs typeface="PT Bold Mirror" pitchFamily="2" charset="-78"/>
              </a:rPr>
            </a:br>
            <a:r>
              <a:rPr lang="ar-DZ" sz="4500" dirty="0" smtClean="0">
                <a:latin typeface="Algerian" pitchFamily="82" charset="0"/>
                <a:cs typeface="PT Bold Mirror" pitchFamily="2" charset="-78"/>
              </a:rPr>
              <a:t> </a:t>
            </a:r>
            <a:r>
              <a:rPr lang="ar-DZ" sz="4500" b="1" dirty="0"/>
              <a:t>واقع حقوق الانسان في العالم العربي.</a:t>
            </a:r>
            <a:r>
              <a:rPr lang="ar-DZ" sz="4500" dirty="0" smtClean="0">
                <a:latin typeface="Algerian" pitchFamily="82" charset="0"/>
                <a:cs typeface="PT Bold Mirror" pitchFamily="2" charset="-78"/>
              </a:rPr>
              <a:t> </a:t>
            </a:r>
            <a:endParaRPr lang="ar-SA" sz="4500" dirty="0">
              <a:latin typeface="Algerian" pitchFamily="82" charset="0"/>
              <a:cs typeface="PT Bold Mirror" pitchFamily="2" charset="-78"/>
            </a:endParaRPr>
          </a:p>
        </p:txBody>
      </p:sp>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924944"/>
            <a:ext cx="7776864" cy="3600400"/>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20"/>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3849" y="9521"/>
            <a:ext cx="1530151" cy="140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07372"/>
      </p:ext>
    </p:extLst>
  </p:cSld>
  <p:clrMapOvr>
    <a:masterClrMapping/>
  </p:clrMapOvr>
  <p:transition spd="slow">
    <p:cover dir="r"/>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a:solidFill>
            <a:srgbClr val="C00000"/>
          </a:solidFill>
        </p:spPr>
        <p:style>
          <a:lnRef idx="2">
            <a:schemeClr val="dk1">
              <a:shade val="50000"/>
            </a:schemeClr>
          </a:lnRef>
          <a:fillRef idx="1">
            <a:schemeClr val="dk1"/>
          </a:fillRef>
          <a:effectRef idx="0">
            <a:schemeClr val="dk1"/>
          </a:effectRef>
          <a:fontRef idx="minor">
            <a:schemeClr val="lt1"/>
          </a:fontRef>
        </p:style>
        <p:txBody>
          <a:bodyPr>
            <a:normAutofit fontScale="85000" lnSpcReduction="10000"/>
          </a:bodyPr>
          <a:lstStyle/>
          <a:p>
            <a:r>
              <a:rPr lang="ar-DZ" sz="2800" dirty="0" smtClean="0">
                <a:latin typeface="Sakkal Majalla" pitchFamily="2" charset="-78"/>
                <a:cs typeface="Sakkal Majalla" pitchFamily="2" charset="-78"/>
              </a:rPr>
              <a:t>الخليج تحت المظلة الامنية الامريكية </a:t>
            </a:r>
          </a:p>
          <a:p>
            <a:r>
              <a:rPr lang="ar-DZ" sz="2800" dirty="0" smtClean="0">
                <a:latin typeface="Sakkal Majalla" pitchFamily="2" charset="-78"/>
                <a:cs typeface="Sakkal Majalla" pitchFamily="2" charset="-78"/>
              </a:rPr>
              <a:t>المغرب العربي في صراعات  وعدم استقرار المغرب-ليبيا...</a:t>
            </a:r>
          </a:p>
          <a:p>
            <a:r>
              <a:rPr lang="ar-SA" sz="2800" b="1" dirty="0">
                <a:latin typeface="Sakkal Majalla" pitchFamily="2" charset="-78"/>
                <a:cs typeface="Sakkal Majalla" pitchFamily="2" charset="-78"/>
              </a:rPr>
              <a:t>الاحتلال لا يراعى القوانين الدولية والإنسانية ولا يقيم لحقوق الإنسان </a:t>
            </a:r>
            <a:r>
              <a:rPr lang="ar-SA" sz="2800" b="1" dirty="0" smtClean="0">
                <a:latin typeface="Sakkal Majalla" pitchFamily="2" charset="-78"/>
                <a:cs typeface="Sakkal Majalla" pitchFamily="2" charset="-78"/>
              </a:rPr>
              <a:t>وزنًا</a:t>
            </a:r>
            <a:endParaRPr lang="ar-DZ" sz="2800" b="1" dirty="0" smtClean="0">
              <a:latin typeface="Sakkal Majalla" pitchFamily="2" charset="-78"/>
              <a:cs typeface="Sakkal Majalla" pitchFamily="2" charset="-78"/>
            </a:endParaRPr>
          </a:p>
          <a:p>
            <a:r>
              <a:rPr lang="ar-SA" sz="2800" b="1" dirty="0">
                <a:latin typeface="Sakkal Majalla" pitchFamily="2" charset="-78"/>
                <a:cs typeface="Sakkal Majalla" pitchFamily="2" charset="-78"/>
              </a:rPr>
              <a:t>مئات الجثث تصل المشافي والعشرات في الشوارع.. وتحذيرات من خطورة الأوضاع في شمال </a:t>
            </a:r>
            <a:r>
              <a:rPr lang="ar-SA" sz="2800" b="1" dirty="0" smtClean="0">
                <a:latin typeface="Sakkal Majalla" pitchFamily="2" charset="-78"/>
                <a:cs typeface="Sakkal Majalla" pitchFamily="2" charset="-78"/>
              </a:rPr>
              <a:t>غزة</a:t>
            </a:r>
            <a:endParaRPr lang="ar-DZ" sz="2800" b="1" dirty="0" smtClean="0">
              <a:latin typeface="Sakkal Majalla" pitchFamily="2" charset="-78"/>
              <a:cs typeface="Sakkal Majalla" pitchFamily="2" charset="-78"/>
            </a:endParaRPr>
          </a:p>
          <a:p>
            <a:r>
              <a:rPr lang="ar-SA" sz="2800" b="1" dirty="0" smtClean="0">
                <a:latin typeface="Sakkal Majalla" pitchFamily="2" charset="-78"/>
                <a:cs typeface="Sakkal Majalla" pitchFamily="2" charset="-78"/>
              </a:rPr>
              <a:t> </a:t>
            </a:r>
            <a:r>
              <a:rPr lang="ar-SA" sz="2800" b="1" dirty="0">
                <a:latin typeface="Sakkal Majalla" pitchFamily="2" charset="-78"/>
                <a:cs typeface="Sakkal Majalla" pitchFamily="2" charset="-78"/>
              </a:rPr>
              <a:t>الانتهاكات التي تمارسها القوة القائمة بالاحتلال الإسرائيلي والتي تتعارض بشكل مباشر مع المعايير والاتفاقيات الدولية والقانون الدولي الإنساني، وتعد جرائم حرب </a:t>
            </a:r>
            <a:r>
              <a:rPr lang="ar-SA" sz="2800" b="1" dirty="0" smtClean="0">
                <a:latin typeface="Sakkal Majalla" pitchFamily="2" charset="-78"/>
                <a:cs typeface="Sakkal Majalla" pitchFamily="2" charset="-78"/>
              </a:rPr>
              <a:t>مستمرة</a:t>
            </a:r>
            <a:endParaRPr lang="ar-DZ" sz="2800" b="1" dirty="0" smtClean="0">
              <a:latin typeface="Sakkal Majalla" pitchFamily="2" charset="-78"/>
              <a:cs typeface="Sakkal Majalla" pitchFamily="2" charset="-78"/>
            </a:endParaRPr>
          </a:p>
          <a:p>
            <a:r>
              <a:rPr lang="ar-DZ" sz="2800" dirty="0" smtClean="0">
                <a:latin typeface="Sakkal Majalla" pitchFamily="2" charset="-78"/>
                <a:cs typeface="Sakkal Majalla" pitchFamily="2" charset="-78"/>
              </a:rPr>
              <a:t>حسب </a:t>
            </a:r>
            <a:r>
              <a:rPr lang="ar-SA" sz="2800" dirty="0" smtClean="0">
                <a:latin typeface="Sakkal Majalla" pitchFamily="2" charset="-78"/>
                <a:cs typeface="Sakkal Majalla" pitchFamily="2" charset="-78"/>
              </a:rPr>
              <a:t>مؤسسة </a:t>
            </a:r>
            <a:r>
              <a:rPr lang="ar-SA" sz="2800" dirty="0">
                <a:latin typeface="Sakkal Majalla" pitchFamily="2" charset="-78"/>
                <a:cs typeface="Sakkal Majalla" pitchFamily="2" charset="-78"/>
              </a:rPr>
              <a:t>الضمير لحقوق الإنسان، فإن جيش الاحتلال الإسرائيلي شن حملة برية عسكرية واسعة النطاق في شمال قطاع </a:t>
            </a:r>
            <a:r>
              <a:rPr lang="ar-SA" sz="2800" dirty="0" smtClean="0">
                <a:latin typeface="Sakkal Majalla" pitchFamily="2" charset="-78"/>
                <a:cs typeface="Sakkal Majalla" pitchFamily="2" charset="-78"/>
              </a:rPr>
              <a:t>غزة</a:t>
            </a:r>
            <a:r>
              <a:rPr lang="ar-DZ" sz="2800" dirty="0" smtClean="0">
                <a:latin typeface="Sakkal Majalla" pitchFamily="2" charset="-78"/>
                <a:cs typeface="Sakkal Majalla" pitchFamily="2" charset="-78"/>
              </a:rPr>
              <a:t>، </a:t>
            </a:r>
            <a:endParaRPr lang="ar-SA" sz="2800" dirty="0">
              <a:latin typeface="Sakkal Majalla" pitchFamily="2" charset="-78"/>
              <a:cs typeface="Sakkal Majalla" pitchFamily="2" charset="-78"/>
            </a:endParaRPr>
          </a:p>
          <a:p>
            <a:r>
              <a:rPr lang="ar-SA" sz="2800" dirty="0" smtClean="0">
                <a:latin typeface="Sakkal Majalla" pitchFamily="2" charset="-78"/>
                <a:cs typeface="Sakkal Majalla" pitchFamily="2" charset="-78"/>
              </a:rPr>
              <a:t>وتتواصل </a:t>
            </a:r>
            <a:r>
              <a:rPr lang="ar-SA" sz="2800" dirty="0">
                <a:latin typeface="Sakkal Majalla" pitchFamily="2" charset="-78"/>
                <a:cs typeface="Sakkal Majalla" pitchFamily="2" charset="-78"/>
              </a:rPr>
              <a:t>الغارات الإسرائيلية على جنوب </a:t>
            </a:r>
            <a:r>
              <a:rPr lang="ar-SA" sz="2800" dirty="0" smtClean="0">
                <a:latin typeface="Sakkal Majalla" pitchFamily="2" charset="-78"/>
                <a:cs typeface="Sakkal Majalla" pitchFamily="2" charset="-78"/>
              </a:rPr>
              <a:t>لبنان</a:t>
            </a:r>
            <a:r>
              <a:rPr lang="ar-DZ" sz="2800" dirty="0" smtClean="0">
                <a:latin typeface="Sakkal Majalla" pitchFamily="2" charset="-78"/>
                <a:cs typeface="Sakkal Majalla" pitchFamily="2" charset="-78"/>
              </a:rPr>
              <a:t>.</a:t>
            </a:r>
          </a:p>
          <a:p>
            <a:r>
              <a:rPr lang="ar-DZ" sz="2800" dirty="0" smtClean="0">
                <a:latin typeface="Sakkal Majalla" pitchFamily="2" charset="-78"/>
                <a:cs typeface="Sakkal Majalla" pitchFamily="2" charset="-78"/>
              </a:rPr>
              <a:t>التقسيم محطة </a:t>
            </a:r>
            <a:r>
              <a:rPr lang="ar-DZ" sz="2800" dirty="0" err="1" smtClean="0">
                <a:latin typeface="Sakkal Majalla" pitchFamily="2" charset="-78"/>
                <a:cs typeface="Sakkal Majalla" pitchFamily="2" charset="-78"/>
              </a:rPr>
              <a:t>التجزئة+النخب</a:t>
            </a:r>
            <a:r>
              <a:rPr lang="ar-DZ" sz="2800" dirty="0" smtClean="0">
                <a:latin typeface="Sakkal Majalla" pitchFamily="2" charset="-78"/>
                <a:cs typeface="Sakkal Majalla" pitchFamily="2" charset="-78"/>
              </a:rPr>
              <a:t> المتغربة محطة التغريب + محطة الالحاق الاقتصادي+</a:t>
            </a:r>
            <a:endParaRPr lang="ar-DZ" sz="2800" dirty="0" smtClean="0">
              <a:latin typeface="Sakkal Majalla" pitchFamily="2" charset="-78"/>
              <a:cs typeface="Sakkal Majalla" pitchFamily="2" charset="-78"/>
            </a:endParaRPr>
          </a:p>
          <a:p>
            <a:pPr marL="0" indent="0">
              <a:buNone/>
            </a:pPr>
            <a:endParaRPr lang="en-US" sz="4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2"/>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849" y="9521"/>
            <a:ext cx="1530151" cy="140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4">
            <a:extLst>
              <a:ext uri="{FF2B5EF4-FFF2-40B4-BE49-F238E27FC236}">
                <a16:creationId xmlns:a16="http://schemas.microsoft.com/office/drawing/2014/main" xmlns="" id="{479D1179-55B9-4270-8DD1-A52897809D43}"/>
              </a:ext>
            </a:extLst>
          </p:cNvPr>
          <p:cNvSpPr/>
          <p:nvPr/>
        </p:nvSpPr>
        <p:spPr>
          <a:xfrm>
            <a:off x="1187624" y="15989"/>
            <a:ext cx="6354217" cy="52322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ar-SA" sz="2800" b="1" dirty="0">
                <a:solidFill>
                  <a:schemeClr val="tx1"/>
                </a:solidFill>
              </a:rPr>
              <a:t>رابعا: </a:t>
            </a:r>
            <a:r>
              <a:rPr lang="ar-SA" sz="2800" b="1" dirty="0" smtClean="0">
                <a:solidFill>
                  <a:schemeClr val="tx1"/>
                </a:solidFill>
              </a:rPr>
              <a:t>ت</a:t>
            </a:r>
            <a:r>
              <a:rPr lang="ar-DZ" sz="2800" b="1" dirty="0" smtClean="0">
                <a:solidFill>
                  <a:schemeClr val="tx1"/>
                </a:solidFill>
              </a:rPr>
              <a:t>أ</a:t>
            </a:r>
            <a:r>
              <a:rPr lang="ar-SA" sz="2800" b="1" dirty="0" smtClean="0">
                <a:solidFill>
                  <a:schemeClr val="tx1"/>
                </a:solidFill>
              </a:rPr>
              <a:t>ثير </a:t>
            </a:r>
            <a:r>
              <a:rPr lang="ar-SA" sz="2800" b="1" dirty="0">
                <a:solidFill>
                  <a:schemeClr val="tx1"/>
                </a:solidFill>
              </a:rPr>
              <a:t>النظام الجديد على حقوق الانسان العربي:</a:t>
            </a:r>
            <a:endParaRPr lang="en-US" sz="2800" b="1" dirty="0">
              <a:solidFill>
                <a:schemeClr val="tx1"/>
              </a:solidFill>
            </a:endParaRPr>
          </a:p>
        </p:txBody>
      </p:sp>
      <p:pic>
        <p:nvPicPr>
          <p:cNvPr id="1026" name="Picture 2" descr="C:\Users\h soft\Desktop\غ.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584684"/>
            <a:ext cx="1584176" cy="11881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 soft\Desktop\ل.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1680" y="584684"/>
            <a:ext cx="1512168" cy="1236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733697"/>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rrow.wav"/>
          </p:stSnd>
        </p:sndAc>
      </p:transition>
    </mc:Choice>
    <mc:Fallback xmlns="">
      <p:transition spd="med">
        <p:fade/>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a:xfrm>
            <a:off x="457200" y="1935480"/>
            <a:ext cx="8229600" cy="4733880"/>
          </a:xfrm>
          <a:solidFill>
            <a:srgbClr val="C00000"/>
          </a:solidFill>
        </p:spPr>
        <p:style>
          <a:lnRef idx="2">
            <a:schemeClr val="dk1">
              <a:shade val="50000"/>
            </a:schemeClr>
          </a:lnRef>
          <a:fillRef idx="1">
            <a:schemeClr val="dk1"/>
          </a:fillRef>
          <a:effectRef idx="0">
            <a:schemeClr val="dk1"/>
          </a:effectRef>
          <a:fontRef idx="minor">
            <a:schemeClr val="lt1"/>
          </a:fontRef>
        </p:style>
        <p:txBody>
          <a:bodyPr>
            <a:noAutofit/>
          </a:bodyPr>
          <a:lstStyle/>
          <a:p>
            <a:r>
              <a:rPr lang="ar-SA" sz="2400" dirty="0">
                <a:latin typeface="Sakkal Majalla" pitchFamily="2" charset="-78"/>
                <a:cs typeface="Sakkal Majalla" pitchFamily="2" charset="-78"/>
              </a:rPr>
              <a:t>صراع بنتائجه يتحدد مستقبل النظام العالمي الجديد.</a:t>
            </a:r>
          </a:p>
          <a:p>
            <a:r>
              <a:rPr lang="ar-SA" sz="2400" u="sng" dirty="0">
                <a:solidFill>
                  <a:schemeClr val="tx1"/>
                </a:solidFill>
                <a:latin typeface="Sakkal Majalla" pitchFamily="2" charset="-78"/>
                <a:cs typeface="Sakkal Majalla" pitchFamily="2" charset="-78"/>
              </a:rPr>
              <a:t>المقاربة </a:t>
            </a:r>
            <a:r>
              <a:rPr lang="ar-SA" sz="2400" u="sng" dirty="0" smtClean="0">
                <a:solidFill>
                  <a:schemeClr val="tx1"/>
                </a:solidFill>
                <a:latin typeface="Sakkal Majalla" pitchFamily="2" charset="-78"/>
                <a:cs typeface="Sakkal Majalla" pitchFamily="2" charset="-78"/>
              </a:rPr>
              <a:t>الأولى</a:t>
            </a:r>
            <a:r>
              <a:rPr lang="ar-DZ" sz="2400" u="sng" dirty="0" smtClean="0">
                <a:solidFill>
                  <a:schemeClr val="tx1"/>
                </a:solidFill>
                <a:latin typeface="Sakkal Majalla" pitchFamily="2" charset="-78"/>
                <a:cs typeface="Sakkal Majalla" pitchFamily="2" charset="-78"/>
              </a:rPr>
              <a:t>:</a:t>
            </a:r>
            <a:r>
              <a:rPr lang="ar-SA" sz="2400" dirty="0" smtClean="0">
                <a:latin typeface="Sakkal Majalla" pitchFamily="2" charset="-78"/>
                <a:cs typeface="Sakkal Majalla" pitchFamily="2" charset="-78"/>
              </a:rPr>
              <a:t> </a:t>
            </a:r>
            <a:r>
              <a:rPr lang="ar-SA" sz="2400" dirty="0">
                <a:latin typeface="Sakkal Majalla" pitchFamily="2" charset="-78"/>
                <a:cs typeface="Sakkal Majalla" pitchFamily="2" charset="-78"/>
              </a:rPr>
              <a:t>هي التي يحملها الغرب بقيادة الولايات المتحدة الأمريكية، التي تمثل إسرائيل إحدى قواعدها العسكرية في العالم، وهي مقاربة تقوم على مفاهيم القوة والسيطرة والتفوق الثقافي والعنصري وعلى النهب الاقتصادي، وفق رؤية أوروبية التمركز تجد </a:t>
            </a:r>
            <a:r>
              <a:rPr lang="ar-SA" sz="2400" dirty="0" err="1">
                <a:latin typeface="Sakkal Majalla" pitchFamily="2" charset="-78"/>
                <a:cs typeface="Sakkal Majalla" pitchFamily="2" charset="-78"/>
              </a:rPr>
              <a:t>مرجعيتها</a:t>
            </a:r>
            <a:r>
              <a:rPr lang="ar-SA" sz="2400" dirty="0">
                <a:latin typeface="Sakkal Majalla" pitchFamily="2" charset="-78"/>
                <a:cs typeface="Sakkal Majalla" pitchFamily="2" charset="-78"/>
              </a:rPr>
              <a:t> في بعض روافد الفكر الغربي التنويري والحداثي الرأسمالي، وهي تسقط معها مفاهيم وقيم الحق والعدالة والمساواة أمام سطوة القوة والهيمنة ولو عبر إنتاج واقع مزيف تحدد معالمَه السردياتُ الكاذبة التي تفرض نفسها بكتابة التاريخ وصناعة الوعي الافتراضي </a:t>
            </a:r>
            <a:r>
              <a:rPr lang="ar-SA" sz="2400" dirty="0" err="1">
                <a:latin typeface="Sakkal Majalla" pitchFamily="2" charset="-78"/>
                <a:cs typeface="Sakkal Majalla" pitchFamily="2" charset="-78"/>
              </a:rPr>
              <a:t>المعولم</a:t>
            </a:r>
            <a:r>
              <a:rPr lang="ar-SA" sz="2400" dirty="0">
                <a:latin typeface="Sakkal Majalla" pitchFamily="2" charset="-78"/>
                <a:cs typeface="Sakkal Majalla" pitchFamily="2" charset="-78"/>
              </a:rPr>
              <a:t>.</a:t>
            </a:r>
          </a:p>
          <a:p>
            <a:r>
              <a:rPr lang="ar-SA" sz="2400" u="sng" dirty="0">
                <a:solidFill>
                  <a:schemeClr val="tx1"/>
                </a:solidFill>
                <a:latin typeface="Sakkal Majalla" pitchFamily="2" charset="-78"/>
                <a:cs typeface="Sakkal Majalla" pitchFamily="2" charset="-78"/>
              </a:rPr>
              <a:t>والمقاربة الثانية، </a:t>
            </a:r>
            <a:r>
              <a:rPr lang="ar-SA" sz="2400" dirty="0">
                <a:latin typeface="Sakkal Majalla" pitchFamily="2" charset="-78"/>
                <a:cs typeface="Sakkal Majalla" pitchFamily="2" charset="-78"/>
              </a:rPr>
              <a:t>هي مقاربة التحرر من الظلم والفقر والغلبة والتبعية، ومقاومة الاحتلال، والبحث عن نظام يحترم التنوع والحق في الاختلاف الثقافي والحضاري وحق الشعوب في اختيار نماذجها الاقتصادية والاجتماعية والسياسية والثقافية، والاستفادة من ثرواتها الطبيعية والبشرية</a:t>
            </a:r>
            <a:r>
              <a:rPr lang="ar-SA" sz="2400" dirty="0" smtClean="0">
                <a:latin typeface="Sakkal Majalla" pitchFamily="2" charset="-78"/>
                <a:cs typeface="Sakkal Majalla" pitchFamily="2" charset="-78"/>
              </a:rPr>
              <a:t>.</a:t>
            </a:r>
            <a:endParaRPr lang="en-US" sz="3600" dirty="0">
              <a:latin typeface="Sakkal Majalla" pitchFamily="2" charset="-78"/>
              <a:cs typeface="Sakkal Majalla" pitchFamily="2" charset="-7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2"/>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849" y="9521"/>
            <a:ext cx="1530151" cy="140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4">
            <a:extLst>
              <a:ext uri="{FF2B5EF4-FFF2-40B4-BE49-F238E27FC236}">
                <a16:creationId xmlns:a16="http://schemas.microsoft.com/office/drawing/2014/main" xmlns="" id="{479D1179-55B9-4270-8DD1-A52897809D43}"/>
              </a:ext>
            </a:extLst>
          </p:cNvPr>
          <p:cNvSpPr/>
          <p:nvPr/>
        </p:nvSpPr>
        <p:spPr>
          <a:xfrm>
            <a:off x="1187624" y="15989"/>
            <a:ext cx="6354217" cy="52322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ar-SA" sz="2800" b="1" dirty="0">
                <a:solidFill>
                  <a:schemeClr val="tx1"/>
                </a:solidFill>
              </a:rPr>
              <a:t>رابعا: </a:t>
            </a:r>
            <a:r>
              <a:rPr lang="ar-SA" sz="2800" b="1" dirty="0" smtClean="0">
                <a:solidFill>
                  <a:schemeClr val="tx1"/>
                </a:solidFill>
              </a:rPr>
              <a:t>ت</a:t>
            </a:r>
            <a:r>
              <a:rPr lang="ar-DZ" sz="2800" b="1" dirty="0" smtClean="0">
                <a:solidFill>
                  <a:schemeClr val="tx1"/>
                </a:solidFill>
              </a:rPr>
              <a:t>أ</a:t>
            </a:r>
            <a:r>
              <a:rPr lang="ar-SA" sz="2800" b="1" dirty="0" smtClean="0">
                <a:solidFill>
                  <a:schemeClr val="tx1"/>
                </a:solidFill>
              </a:rPr>
              <a:t>ثير </a:t>
            </a:r>
            <a:r>
              <a:rPr lang="ar-SA" sz="2800" b="1" dirty="0">
                <a:solidFill>
                  <a:schemeClr val="tx1"/>
                </a:solidFill>
              </a:rPr>
              <a:t>النظام الجديد على حقوق الانسان العربي:</a:t>
            </a:r>
            <a:endParaRPr lang="en-US" sz="2800" b="1" dirty="0">
              <a:solidFill>
                <a:schemeClr val="tx1"/>
              </a:solidFill>
            </a:endParaRPr>
          </a:p>
        </p:txBody>
      </p:sp>
      <p:pic>
        <p:nvPicPr>
          <p:cNvPr id="1026" name="Picture 2" descr="C:\Users\h soft\Desktop\غ.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584684"/>
            <a:ext cx="1584176" cy="11881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 soft\Desktop\ل.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1680" y="584684"/>
            <a:ext cx="1512168" cy="1236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988110"/>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rrow.wav"/>
          </p:stSnd>
        </p:sndAc>
      </p:transition>
    </mc:Choice>
    <mc:Fallback xmlns="">
      <p:transition spd="med">
        <p:fade/>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a:xfrm>
            <a:off x="457200" y="1935480"/>
            <a:ext cx="8229600" cy="4733880"/>
          </a:xfrm>
          <a:solidFill>
            <a:srgbClr val="C00000"/>
          </a:solidFill>
        </p:spPr>
        <p:style>
          <a:lnRef idx="2">
            <a:schemeClr val="dk1">
              <a:shade val="50000"/>
            </a:schemeClr>
          </a:lnRef>
          <a:fillRef idx="1">
            <a:schemeClr val="dk1"/>
          </a:fillRef>
          <a:effectRef idx="0">
            <a:schemeClr val="dk1"/>
          </a:effectRef>
          <a:fontRef idx="minor">
            <a:schemeClr val="lt1"/>
          </a:fontRef>
        </p:style>
        <p:txBody>
          <a:bodyPr>
            <a:noAutofit/>
          </a:bodyPr>
          <a:lstStyle/>
          <a:p>
            <a:r>
              <a:rPr lang="ar-DZ" sz="3600" dirty="0" smtClean="0"/>
              <a:t>ن</a:t>
            </a:r>
            <a:r>
              <a:rPr lang="ar-SA" sz="3600" dirty="0" smtClean="0"/>
              <a:t>رفض </a:t>
            </a:r>
            <a:r>
              <a:rPr lang="ar-SA" sz="3600" dirty="0"/>
              <a:t>منظومة حقوق الإنسان بصيغتها الحالية؛ لأنها </a:t>
            </a:r>
            <a:r>
              <a:rPr lang="ar-DZ" sz="3600" dirty="0" smtClean="0"/>
              <a:t>تكيل بمكيالين </a:t>
            </a:r>
            <a:r>
              <a:rPr lang="ar-SA" sz="3600" dirty="0" smtClean="0"/>
              <a:t>وجدت </a:t>
            </a:r>
            <a:r>
              <a:rPr lang="ar-SA" sz="3600" dirty="0"/>
              <a:t>لحماية الإنسان الأبيض دون غيره من شعوب العالم، وإعادة استكشاف تعاليم النطاقات الحضارية غير الغربية في حماية الكرامة الإنسانية التي استبعدها خطاب حقوق الإنسان الغربي، وتأسيس خطاب بديل لحقوق الإنسان مناهض للهيمنة، خطاب يحرر حقوق الإنسان من </a:t>
            </a:r>
            <a:r>
              <a:rPr lang="ar-SA" sz="3600" dirty="0" err="1"/>
              <a:t>الكولونيالية</a:t>
            </a:r>
            <a:r>
              <a:rPr lang="ar-SA" sz="3600" dirty="0"/>
              <a:t> والعنصرية، والأبوية، </a:t>
            </a:r>
            <a:r>
              <a:rPr lang="ar-SA" sz="3600" dirty="0" err="1"/>
              <a:t>والإبستيمولوجيا</a:t>
            </a:r>
            <a:r>
              <a:rPr lang="ar-SA" sz="3600" dirty="0"/>
              <a:t> الغربية.</a:t>
            </a:r>
            <a:endParaRPr lang="ar-SA" sz="3600" dirty="0">
              <a:latin typeface="Sakkal Majalla" pitchFamily="2" charset="-78"/>
              <a:cs typeface="Sakkal Majalla" pitchFamily="2" charset="-78"/>
            </a:endParaRPr>
          </a:p>
          <a:p>
            <a:pPr marL="0" indent="0">
              <a:buNone/>
            </a:pPr>
            <a:r>
              <a:rPr lang="ar-SA" sz="2400" dirty="0">
                <a:latin typeface="Sakkal Majalla" pitchFamily="2" charset="-78"/>
                <a:cs typeface="Sakkal Majalla" pitchFamily="2" charset="-78"/>
              </a:rPr>
              <a:t/>
            </a:r>
            <a:br>
              <a:rPr lang="ar-SA" sz="2400" dirty="0">
                <a:latin typeface="Sakkal Majalla" pitchFamily="2" charset="-78"/>
                <a:cs typeface="Sakkal Majalla" pitchFamily="2" charset="-78"/>
              </a:rPr>
            </a:br>
            <a:endParaRPr lang="en-US" sz="3600" dirty="0">
              <a:latin typeface="Sakkal Majalla" pitchFamily="2" charset="-78"/>
              <a:cs typeface="Sakkal Majalla" pitchFamily="2" charset="-7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2"/>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849" y="9521"/>
            <a:ext cx="1530151" cy="140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4">
            <a:extLst>
              <a:ext uri="{FF2B5EF4-FFF2-40B4-BE49-F238E27FC236}">
                <a16:creationId xmlns:a16="http://schemas.microsoft.com/office/drawing/2014/main" xmlns="" id="{479D1179-55B9-4270-8DD1-A52897809D43}"/>
              </a:ext>
            </a:extLst>
          </p:cNvPr>
          <p:cNvSpPr/>
          <p:nvPr/>
        </p:nvSpPr>
        <p:spPr>
          <a:xfrm>
            <a:off x="1187624" y="15989"/>
            <a:ext cx="6354217" cy="52322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ar-SA" sz="2800" b="1" dirty="0">
                <a:solidFill>
                  <a:schemeClr val="tx1"/>
                </a:solidFill>
              </a:rPr>
              <a:t>رابعا: </a:t>
            </a:r>
            <a:r>
              <a:rPr lang="ar-SA" sz="2800" b="1" dirty="0" smtClean="0">
                <a:solidFill>
                  <a:schemeClr val="tx1"/>
                </a:solidFill>
              </a:rPr>
              <a:t>ت</a:t>
            </a:r>
            <a:r>
              <a:rPr lang="ar-DZ" sz="2800" b="1" dirty="0" smtClean="0">
                <a:solidFill>
                  <a:schemeClr val="tx1"/>
                </a:solidFill>
              </a:rPr>
              <a:t>أ</a:t>
            </a:r>
            <a:r>
              <a:rPr lang="ar-SA" sz="2800" b="1" dirty="0" smtClean="0">
                <a:solidFill>
                  <a:schemeClr val="tx1"/>
                </a:solidFill>
              </a:rPr>
              <a:t>ثير </a:t>
            </a:r>
            <a:r>
              <a:rPr lang="ar-SA" sz="2800" b="1" dirty="0">
                <a:solidFill>
                  <a:schemeClr val="tx1"/>
                </a:solidFill>
              </a:rPr>
              <a:t>النظام الجديد على حقوق الانسان العربي:</a:t>
            </a:r>
            <a:endParaRPr lang="en-US" sz="2800" b="1" dirty="0">
              <a:solidFill>
                <a:schemeClr val="tx1"/>
              </a:solidFill>
            </a:endParaRPr>
          </a:p>
        </p:txBody>
      </p:sp>
      <p:pic>
        <p:nvPicPr>
          <p:cNvPr id="1026" name="Picture 2" descr="C:\Users\h soft\Desktop\غ.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584684"/>
            <a:ext cx="1584176" cy="11881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 soft\Desktop\ل.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1680" y="584684"/>
            <a:ext cx="1512168" cy="1236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262109"/>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rrow.wav"/>
          </p:stSnd>
        </p:sndAc>
      </p:transition>
    </mc:Choice>
    <mc:Fallback xmlns="">
      <p:transition spd="med">
        <p:fade/>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a:xfrm>
            <a:off x="0" y="1821400"/>
            <a:ext cx="9144000" cy="5036600"/>
          </a:xfrm>
          <a:solidFill>
            <a:srgbClr val="C00000"/>
          </a:solidFill>
        </p:spPr>
        <p:style>
          <a:lnRef idx="2">
            <a:schemeClr val="dk1">
              <a:shade val="50000"/>
            </a:schemeClr>
          </a:lnRef>
          <a:fillRef idx="1">
            <a:schemeClr val="dk1"/>
          </a:fillRef>
          <a:effectRef idx="0">
            <a:schemeClr val="dk1"/>
          </a:effectRef>
          <a:fontRef idx="minor">
            <a:schemeClr val="lt1"/>
          </a:fontRef>
        </p:style>
        <p:txBody>
          <a:bodyPr>
            <a:normAutofit fontScale="62500" lnSpcReduction="20000"/>
          </a:bodyPr>
          <a:lstStyle/>
          <a:p>
            <a:pPr marL="0" indent="0" algn="ctr">
              <a:buNone/>
            </a:pPr>
            <a:r>
              <a:rPr lang="ar-DZ" sz="6500" dirty="0">
                <a:latin typeface="Sakkal Majalla" pitchFamily="2" charset="-78"/>
                <a:cs typeface="Sakkal Majalla" pitchFamily="2" charset="-78"/>
              </a:rPr>
              <a:t>ويل للعرب من خطر قد </a:t>
            </a:r>
            <a:r>
              <a:rPr lang="ar-DZ" sz="6500" dirty="0" smtClean="0">
                <a:latin typeface="Sakkal Majalla" pitchFamily="2" charset="-78"/>
                <a:cs typeface="Sakkal Majalla" pitchFamily="2" charset="-78"/>
              </a:rPr>
              <a:t>اقترب.</a:t>
            </a:r>
          </a:p>
          <a:p>
            <a:pPr marL="0" indent="0" algn="ctr">
              <a:buNone/>
            </a:pPr>
            <a:r>
              <a:rPr lang="ar-DZ" sz="6500" dirty="0" smtClean="0">
                <a:latin typeface="Sakkal Majalla" pitchFamily="2" charset="-78"/>
                <a:cs typeface="Sakkal Majalla" pitchFamily="2" charset="-78"/>
              </a:rPr>
              <a:t>أكبر مكان عربي  في العالم تنتهك فيه حقوق الانسان </a:t>
            </a:r>
            <a:r>
              <a:rPr lang="ar-DZ" sz="6500" b="1" i="1" u="sng" dirty="0" smtClean="0">
                <a:solidFill>
                  <a:schemeClr val="tx1"/>
                </a:solidFill>
                <a:latin typeface="Sakkal Majalla" pitchFamily="2" charset="-78"/>
                <a:cs typeface="Sakkal Majalla" pitchFamily="2" charset="-78"/>
              </a:rPr>
              <a:t>«</a:t>
            </a:r>
            <a:r>
              <a:rPr lang="ar-SA" sz="6500" b="1" i="1" u="sng" dirty="0" smtClean="0">
                <a:solidFill>
                  <a:schemeClr val="tx1"/>
                </a:solidFill>
                <a:latin typeface="Sakkal Majalla" pitchFamily="2" charset="-78"/>
                <a:cs typeface="Sakkal Majalla" pitchFamily="2" charset="-78"/>
              </a:rPr>
              <a:t>غزة</a:t>
            </a:r>
            <a:r>
              <a:rPr lang="ar-DZ" sz="6500" b="1" i="1" u="sng" dirty="0" smtClean="0">
                <a:solidFill>
                  <a:schemeClr val="tx1"/>
                </a:solidFill>
                <a:latin typeface="Sakkal Majalla" pitchFamily="2" charset="-78"/>
                <a:cs typeface="Sakkal Majalla" pitchFamily="2" charset="-78"/>
              </a:rPr>
              <a:t>»</a:t>
            </a:r>
            <a:r>
              <a:rPr lang="ar-SA" sz="6500" dirty="0" smtClean="0">
                <a:latin typeface="Sakkal Majalla" pitchFamily="2" charset="-78"/>
                <a:cs typeface="Sakkal Majalla" pitchFamily="2" charset="-78"/>
              </a:rPr>
              <a:t>، </a:t>
            </a:r>
            <a:r>
              <a:rPr lang="ar-SA" sz="6500" dirty="0">
                <a:latin typeface="Sakkal Majalla" pitchFamily="2" charset="-78"/>
                <a:cs typeface="Sakkal Majalla" pitchFamily="2" charset="-78"/>
              </a:rPr>
              <a:t>تلك البقعة التي يتنفس فيها الإنسان حريةً بعمق البحر، ويزفر كرامةً بسمو الجبال، </a:t>
            </a:r>
            <a:r>
              <a:rPr lang="ar-SA" sz="6500" dirty="0" smtClean="0">
                <a:latin typeface="Sakkal Majalla" pitchFamily="2" charset="-78"/>
                <a:cs typeface="Sakkal Majalla" pitchFamily="2" charset="-78"/>
              </a:rPr>
              <a:t>حيث </a:t>
            </a:r>
            <a:r>
              <a:rPr lang="ar-SA" sz="6500" dirty="0">
                <a:latin typeface="Sakkal Majalla" pitchFamily="2" charset="-78"/>
                <a:cs typeface="Sakkal Majalla" pitchFamily="2" charset="-78"/>
              </a:rPr>
              <a:t>كل لحظة هي نشيد للمقاومة، وكل خطوة هي صلاة للدين وللوطن، </a:t>
            </a:r>
            <a:r>
              <a:rPr lang="ar-SA" sz="6500" dirty="0" smtClean="0">
                <a:latin typeface="Sakkal Majalla" pitchFamily="2" charset="-78"/>
                <a:cs typeface="Sakkal Majalla" pitchFamily="2" charset="-78"/>
              </a:rPr>
              <a:t>تجول </a:t>
            </a:r>
            <a:r>
              <a:rPr lang="ar-SA" sz="6500" dirty="0">
                <a:latin typeface="Sakkal Majalla" pitchFamily="2" charset="-78"/>
                <a:cs typeface="Sakkal Majalla" pitchFamily="2" charset="-78"/>
              </a:rPr>
              <a:t>بين حاراتها التي تحكي جدرانها قصص الصمود، </a:t>
            </a:r>
            <a:r>
              <a:rPr lang="ar-DZ" sz="6500" dirty="0" smtClean="0">
                <a:latin typeface="Sakkal Majalla" pitchFamily="2" charset="-78"/>
                <a:cs typeface="Sakkal Majalla" pitchFamily="2" charset="-78"/>
              </a:rPr>
              <a:t>ت</a:t>
            </a:r>
            <a:r>
              <a:rPr lang="ar-SA" sz="6500" dirty="0" err="1" smtClean="0">
                <a:latin typeface="Sakkal Majalla" pitchFamily="2" charset="-78"/>
                <a:cs typeface="Sakkal Majalla" pitchFamily="2" charset="-78"/>
              </a:rPr>
              <a:t>رى</a:t>
            </a:r>
            <a:r>
              <a:rPr lang="ar-SA" sz="6500" dirty="0" smtClean="0">
                <a:latin typeface="Sakkal Majalla" pitchFamily="2" charset="-78"/>
                <a:cs typeface="Sakkal Majalla" pitchFamily="2" charset="-78"/>
              </a:rPr>
              <a:t> </a:t>
            </a:r>
            <a:r>
              <a:rPr lang="ar-SA" sz="6500" dirty="0">
                <a:latin typeface="Sakkal Majalla" pitchFamily="2" charset="-78"/>
                <a:cs typeface="Sakkal Majalla" pitchFamily="2" charset="-78"/>
              </a:rPr>
              <a:t>أمهات الشهداء، </a:t>
            </a:r>
            <a:r>
              <a:rPr lang="ar-DZ" sz="6500" dirty="0" smtClean="0">
                <a:latin typeface="Sakkal Majalla" pitchFamily="2" charset="-78"/>
                <a:cs typeface="Sakkal Majalla" pitchFamily="2" charset="-78"/>
              </a:rPr>
              <a:t>ت</a:t>
            </a:r>
            <a:r>
              <a:rPr lang="ar-SA" sz="6500" dirty="0" smtClean="0">
                <a:latin typeface="Sakkal Majalla" pitchFamily="2" charset="-78"/>
                <a:cs typeface="Sakkal Majalla" pitchFamily="2" charset="-78"/>
              </a:rPr>
              <a:t>جالسهن كأن</a:t>
            </a:r>
            <a:r>
              <a:rPr lang="ar-DZ" sz="6500" dirty="0" smtClean="0">
                <a:latin typeface="Sakkal Majalla" pitchFamily="2" charset="-78"/>
                <a:cs typeface="Sakkal Majalla" pitchFamily="2" charset="-78"/>
              </a:rPr>
              <a:t>ك</a:t>
            </a:r>
            <a:r>
              <a:rPr lang="ar-SA" sz="6500" dirty="0" smtClean="0">
                <a:latin typeface="Sakkal Majalla" pitchFamily="2" charset="-78"/>
                <a:cs typeface="Sakkal Majalla" pitchFamily="2" charset="-78"/>
              </a:rPr>
              <a:t> </a:t>
            </a:r>
            <a:r>
              <a:rPr lang="ar-DZ" sz="6500" dirty="0">
                <a:latin typeface="Sakkal Majalla" pitchFamily="2" charset="-78"/>
                <a:cs typeface="Sakkal Majalla" pitchFamily="2" charset="-78"/>
              </a:rPr>
              <a:t>ت</a:t>
            </a:r>
            <a:r>
              <a:rPr lang="ar-SA" sz="6500" dirty="0" smtClean="0">
                <a:latin typeface="Sakkal Majalla" pitchFamily="2" charset="-78"/>
                <a:cs typeface="Sakkal Majalla" pitchFamily="2" charset="-78"/>
              </a:rPr>
              <a:t>جالس </a:t>
            </a:r>
            <a:r>
              <a:rPr lang="ar-SA" sz="6500" dirty="0">
                <a:latin typeface="Sakkal Majalla" pitchFamily="2" charset="-78"/>
                <a:cs typeface="Sakkal Majalla" pitchFamily="2" charset="-78"/>
              </a:rPr>
              <a:t>التاريخ نفسه، </a:t>
            </a:r>
            <a:r>
              <a:rPr lang="ar-DZ" sz="6500" dirty="0" smtClean="0">
                <a:latin typeface="Sakkal Majalla" pitchFamily="2" charset="-78"/>
                <a:cs typeface="Sakkal Majalla" pitchFamily="2" charset="-78"/>
              </a:rPr>
              <a:t>ت</a:t>
            </a:r>
            <a:r>
              <a:rPr lang="ar-SA" sz="6500" dirty="0" smtClean="0">
                <a:latin typeface="Sakkal Majalla" pitchFamily="2" charset="-78"/>
                <a:cs typeface="Sakkal Majalla" pitchFamily="2" charset="-78"/>
              </a:rPr>
              <a:t>قبل </a:t>
            </a:r>
            <a:r>
              <a:rPr lang="ar-SA" sz="6500" dirty="0">
                <a:latin typeface="Sakkal Majalla" pitchFamily="2" charset="-78"/>
                <a:cs typeface="Sakkal Majalla" pitchFamily="2" charset="-78"/>
              </a:rPr>
              <a:t>جباههن الطاهرة، </a:t>
            </a:r>
            <a:r>
              <a:rPr lang="ar-SA" sz="6500" dirty="0" smtClean="0">
                <a:latin typeface="Sakkal Majalla" pitchFamily="2" charset="-78"/>
                <a:cs typeface="Sakkal Majalla" pitchFamily="2" charset="-78"/>
              </a:rPr>
              <a:t>و</a:t>
            </a:r>
            <a:r>
              <a:rPr lang="ar-DZ" sz="6500" dirty="0" smtClean="0">
                <a:latin typeface="Sakkal Majalla" pitchFamily="2" charset="-78"/>
                <a:cs typeface="Sakkal Majalla" pitchFamily="2" charset="-78"/>
              </a:rPr>
              <a:t>ت</a:t>
            </a:r>
            <a:r>
              <a:rPr lang="ar-SA" sz="6500" dirty="0" err="1" smtClean="0">
                <a:latin typeface="Sakkal Majalla" pitchFamily="2" charset="-78"/>
                <a:cs typeface="Sakkal Majalla" pitchFamily="2" charset="-78"/>
              </a:rPr>
              <a:t>رتشف</a:t>
            </a:r>
            <a:r>
              <a:rPr lang="ar-SA" sz="6500" dirty="0" smtClean="0">
                <a:latin typeface="Sakkal Majalla" pitchFamily="2" charset="-78"/>
                <a:cs typeface="Sakkal Majalla" pitchFamily="2" charset="-78"/>
              </a:rPr>
              <a:t> </a:t>
            </a:r>
            <a:r>
              <a:rPr lang="ar-SA" sz="6500" dirty="0">
                <a:latin typeface="Sakkal Majalla" pitchFamily="2" charset="-78"/>
                <a:cs typeface="Sakkal Majalla" pitchFamily="2" charset="-78"/>
              </a:rPr>
              <a:t>من بركاتهن القوة والعزيمة</a:t>
            </a:r>
            <a:r>
              <a:rPr lang="ar-SA" sz="6500" dirty="0" smtClean="0">
                <a:latin typeface="Sakkal Majalla" pitchFamily="2" charset="-78"/>
                <a:cs typeface="Sakkal Majalla" pitchFamily="2" charset="-78"/>
              </a:rPr>
              <a:t>.</a:t>
            </a:r>
            <a:endParaRPr lang="ar-DZ" sz="6500" dirty="0" smtClean="0">
              <a:latin typeface="Sakkal Majalla" pitchFamily="2" charset="-78"/>
              <a:cs typeface="Sakkal Majalla" pitchFamily="2" charset="-78"/>
            </a:endParaRPr>
          </a:p>
          <a:p>
            <a:pPr marL="0" indent="0">
              <a:buNone/>
            </a:pPr>
            <a:r>
              <a:rPr lang="ar-SA" sz="2800" dirty="0"/>
              <a:t/>
            </a:r>
            <a:br>
              <a:rPr lang="ar-SA" sz="2800" dirty="0"/>
            </a:br>
            <a:endParaRPr lang="en-US" sz="2800" dirty="0"/>
          </a:p>
          <a:p>
            <a:pPr marL="0" indent="0">
              <a:buNone/>
            </a:pPr>
            <a:endParaRPr lang="en-US" sz="2800" dirty="0"/>
          </a:p>
          <a:p>
            <a:pPr marL="0" indent="0">
              <a:buNone/>
            </a:pPr>
            <a:endParaRPr lang="en-US" sz="4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2"/>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849" y="9521"/>
            <a:ext cx="1530151" cy="140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4">
            <a:extLst>
              <a:ext uri="{FF2B5EF4-FFF2-40B4-BE49-F238E27FC236}">
                <a16:creationId xmlns:a16="http://schemas.microsoft.com/office/drawing/2014/main" xmlns="" id="{479D1179-55B9-4270-8DD1-A52897809D43}"/>
              </a:ext>
            </a:extLst>
          </p:cNvPr>
          <p:cNvSpPr/>
          <p:nvPr/>
        </p:nvSpPr>
        <p:spPr>
          <a:xfrm>
            <a:off x="1187624" y="168338"/>
            <a:ext cx="6354217" cy="52322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ar-SA" sz="2800" b="1" dirty="0">
                <a:solidFill>
                  <a:schemeClr val="tx1"/>
                </a:solidFill>
              </a:rPr>
              <a:t>رابعا: </a:t>
            </a:r>
            <a:r>
              <a:rPr lang="ar-SA" sz="2800" b="1" dirty="0" smtClean="0">
                <a:solidFill>
                  <a:schemeClr val="tx1"/>
                </a:solidFill>
              </a:rPr>
              <a:t>ت</a:t>
            </a:r>
            <a:r>
              <a:rPr lang="ar-DZ" sz="2800" b="1" dirty="0" smtClean="0">
                <a:solidFill>
                  <a:schemeClr val="tx1"/>
                </a:solidFill>
              </a:rPr>
              <a:t>أ</a:t>
            </a:r>
            <a:r>
              <a:rPr lang="ar-SA" sz="2800" b="1" dirty="0" smtClean="0">
                <a:solidFill>
                  <a:schemeClr val="tx1"/>
                </a:solidFill>
              </a:rPr>
              <a:t>ثير </a:t>
            </a:r>
            <a:r>
              <a:rPr lang="ar-SA" sz="2800" b="1" dirty="0">
                <a:solidFill>
                  <a:schemeClr val="tx1"/>
                </a:solidFill>
              </a:rPr>
              <a:t>النظام الجديد على حقوق الانسان العربي:</a:t>
            </a:r>
            <a:endParaRPr lang="en-US" sz="2800" b="1" dirty="0">
              <a:solidFill>
                <a:schemeClr val="tx1"/>
              </a:solidFill>
            </a:endParaRPr>
          </a:p>
        </p:txBody>
      </p:sp>
      <p:pic>
        <p:nvPicPr>
          <p:cNvPr id="1026" name="Picture 2" descr="C:\Users\h soft\Desktop\غ.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584684"/>
            <a:ext cx="5976664" cy="11881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 soft\Desktop\ل.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52" y="1589394"/>
            <a:ext cx="1080120" cy="759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961095"/>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rrow.wav"/>
          </p:stSnd>
        </p:sndAc>
      </p:transition>
    </mc:Choice>
    <mc:Fallback xmlns="">
      <p:transition spd="med">
        <p:fade/>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0"/>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مستدير الزوايا 4"/>
          <p:cNvSpPr/>
          <p:nvPr/>
        </p:nvSpPr>
        <p:spPr>
          <a:xfrm>
            <a:off x="251520" y="1916832"/>
            <a:ext cx="8640960" cy="44644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buFont typeface="+mj-lt"/>
              <a:buAutoNum type="arabicParenR"/>
            </a:pPr>
            <a:r>
              <a:rPr lang="ar-SA" sz="2000" dirty="0"/>
              <a:t>تركي علي </a:t>
            </a:r>
            <a:r>
              <a:rPr lang="ar-SA" sz="2000" dirty="0" err="1"/>
              <a:t>الربيعو</a:t>
            </a:r>
            <a:r>
              <a:rPr lang="ar-SA" sz="2000" dirty="0"/>
              <a:t>. حقوق الإنسان في الوطن العربي : الرؤى الأبعاد والنماذج. (</a:t>
            </a:r>
            <a:r>
              <a:rPr lang="ar-SA" sz="2000" dirty="0" err="1"/>
              <a:t>ب.ت</a:t>
            </a:r>
            <a:r>
              <a:rPr lang="ar-SA" sz="2000" dirty="0"/>
              <a:t>).</a:t>
            </a:r>
            <a:endParaRPr lang="en-US" sz="2000" dirty="0"/>
          </a:p>
          <a:p>
            <a:pPr marL="457200" indent="-457200">
              <a:buFont typeface="+mj-lt"/>
              <a:buAutoNum type="arabicParenR"/>
            </a:pPr>
            <a:r>
              <a:rPr lang="ar-SA" sz="2000" dirty="0"/>
              <a:t>رعد عباس دينس. ما هو وضع حقوق الإنسان في العالم العربي في اليوم العالمي لحقوق الإنسان. الحوار المتمدن. العدد: 3937 (2012). </a:t>
            </a:r>
            <a:endParaRPr lang="ar-DZ" sz="2000" dirty="0" smtClean="0"/>
          </a:p>
          <a:p>
            <a:pPr marL="457200" indent="-457200">
              <a:buFont typeface="+mj-lt"/>
              <a:buAutoNum type="arabicParenR"/>
            </a:pPr>
            <a:r>
              <a:rPr lang="ar-DZ" sz="2000" dirty="0" smtClean="0"/>
              <a:t>سهيلة </a:t>
            </a:r>
            <a:r>
              <a:rPr lang="ar-DZ" sz="2000" dirty="0" err="1" smtClean="0"/>
              <a:t>لغرس،واقع</a:t>
            </a:r>
            <a:r>
              <a:rPr lang="ar-DZ" sz="2000" dirty="0" smtClean="0"/>
              <a:t> حقوق الانسان في الوطن </a:t>
            </a:r>
            <a:r>
              <a:rPr lang="ar-DZ" sz="2000" dirty="0" err="1" smtClean="0"/>
              <a:t>العربي،مجلة</a:t>
            </a:r>
            <a:r>
              <a:rPr lang="ar-DZ" sz="2000" dirty="0" smtClean="0"/>
              <a:t> افاق </a:t>
            </a:r>
            <a:r>
              <a:rPr lang="ar-DZ" sz="2000" dirty="0" err="1" smtClean="0"/>
              <a:t>للابحاث</a:t>
            </a:r>
            <a:r>
              <a:rPr lang="ar-DZ" sz="2000" dirty="0" smtClean="0"/>
              <a:t> السياسية والقانونية،م5، 2022.</a:t>
            </a:r>
            <a:endParaRPr lang="en-US" sz="2000" dirty="0"/>
          </a:p>
          <a:p>
            <a:pPr marL="457200" indent="-457200">
              <a:buFont typeface="+mj-lt"/>
              <a:buAutoNum type="arabicParenR"/>
            </a:pPr>
            <a:r>
              <a:rPr lang="ar-SA" sz="2000" dirty="0"/>
              <a:t>عميري هشام. واقع حقوق الإنسان في المنطقة العربية .</a:t>
            </a:r>
            <a:endParaRPr lang="en-US" sz="2000" dirty="0"/>
          </a:p>
          <a:p>
            <a:pPr marL="457200" indent="-457200">
              <a:buFont typeface="+mj-lt"/>
              <a:buAutoNum type="arabicParenR"/>
            </a:pPr>
            <a:r>
              <a:rPr lang="ar-SA" sz="2000" dirty="0"/>
              <a:t>كمال جيب، تعليم حقوق الإنسان في العالم العربي، رؤية نقدية وتطلعات مستقبلية، جمهورية مصر العربية، القاهرة المجلس العربي للطفولة والتنمية، محلة الطفولة والتنمية المجلد السابع العدد 28. 2017. </a:t>
            </a:r>
            <a:endParaRPr lang="en-US" sz="2000" dirty="0"/>
          </a:p>
          <a:p>
            <a:pPr marL="457200" indent="-457200">
              <a:buFont typeface="+mj-lt"/>
              <a:buAutoNum type="arabicParenR"/>
            </a:pPr>
            <a:r>
              <a:rPr lang="ar-SA" sz="2000" dirty="0"/>
              <a:t>الظاهري محمد حقوق الإنسان في إطار المجتمع والدولة اليمنية. (ب. (ت). </a:t>
            </a:r>
            <a:endParaRPr lang="en-US" sz="2000" dirty="0"/>
          </a:p>
          <a:p>
            <a:pPr marL="457200" indent="-457200">
              <a:buFont typeface="+mj-lt"/>
              <a:buAutoNum type="arabicParenR"/>
            </a:pPr>
            <a:r>
              <a:rPr lang="ar-SA" sz="2000" dirty="0"/>
              <a:t>رعد عباس دينس. ما هو وضع حقوق الإنسان في العالم العربي في اليوم العالمي لحقوق الإنسان. الحوار المتمدن. العدد: 3937 (2012).</a:t>
            </a:r>
            <a:endParaRPr lang="en-US" sz="2000" dirty="0"/>
          </a:p>
          <a:p>
            <a:pPr marL="457200" indent="-457200" algn="l" rtl="0">
              <a:buFont typeface="+mj-lt"/>
              <a:buAutoNum type="arabicParenR"/>
            </a:pPr>
            <a:r>
              <a:rPr lang="en-US" sz="2000" dirty="0" err="1"/>
              <a:t>Rivéro</a:t>
            </a:r>
            <a:r>
              <a:rPr lang="en-US" sz="2000" dirty="0"/>
              <a:t> Jean. Les </a:t>
            </a:r>
            <a:r>
              <a:rPr lang="en-US" sz="2000" dirty="0" err="1"/>
              <a:t>libertés</a:t>
            </a:r>
            <a:r>
              <a:rPr lang="en-US" sz="2000" dirty="0"/>
              <a:t> : Les </a:t>
            </a:r>
            <a:r>
              <a:rPr lang="en-US" sz="2000" dirty="0" err="1"/>
              <a:t>droits</a:t>
            </a:r>
            <a:r>
              <a:rPr lang="en-US" sz="2000" dirty="0"/>
              <a:t> de </a:t>
            </a:r>
            <a:r>
              <a:rPr lang="en-US" sz="2000" dirty="0" err="1"/>
              <a:t>l'homme</a:t>
            </a:r>
            <a:r>
              <a:rPr lang="en-US" sz="2000" dirty="0"/>
              <a:t>. France. P.U.F.1991.</a:t>
            </a:r>
          </a:p>
          <a:p>
            <a:pPr marL="457200" indent="-457200" algn="l" rtl="0">
              <a:buFont typeface="+mj-lt"/>
              <a:buAutoNum type="arabicParenR"/>
            </a:pPr>
            <a:r>
              <a:rPr lang="en-US" sz="2000" dirty="0"/>
              <a:t> -Thomas Paine. Rights of Man. London. 1791.</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849" y="9521"/>
            <a:ext cx="1530151" cy="140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شريط إلى الأسفل 1"/>
          <p:cNvSpPr/>
          <p:nvPr/>
        </p:nvSpPr>
        <p:spPr>
          <a:xfrm>
            <a:off x="1691680" y="404664"/>
            <a:ext cx="5616624" cy="1224135"/>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800" b="1" dirty="0" smtClean="0">
                <a:latin typeface="Sakkal Majalla" pitchFamily="2" charset="-78"/>
                <a:cs typeface="Sakkal Majalla" pitchFamily="2" charset="-78"/>
              </a:rPr>
              <a:t>المراجع:</a:t>
            </a:r>
            <a:endParaRPr lang="ar-SA" sz="4800" b="1" dirty="0">
              <a:latin typeface="Sakkal Majalla" pitchFamily="2" charset="-78"/>
              <a:cs typeface="Sakkal Majalla" pitchFamily="2" charset="-78"/>
            </a:endParaRPr>
          </a:p>
        </p:txBody>
      </p:sp>
    </p:spTree>
    <p:extLst>
      <p:ext uri="{BB962C8B-B14F-4D97-AF65-F5344CB8AC3E}">
        <p14:creationId xmlns:p14="http://schemas.microsoft.com/office/powerpoint/2010/main" val="183623526"/>
      </p:ext>
    </p:extLst>
  </p:cSld>
  <p:clrMapOvr>
    <a:masterClrMapping/>
  </p:clrMapOvr>
  <p:transition spd="slow">
    <p:cover dir="r"/>
    <p:sndAc>
      <p:stSnd>
        <p:snd r:embed="rId2" name="drumroll.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0"/>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مستدير الزوايا 4"/>
          <p:cNvSpPr/>
          <p:nvPr/>
        </p:nvSpPr>
        <p:spPr>
          <a:xfrm>
            <a:off x="251520" y="1916832"/>
            <a:ext cx="8640960" cy="44644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400" dirty="0" smtClean="0"/>
              <a:t> أ</a:t>
            </a:r>
            <a:r>
              <a:rPr lang="ar-DZ" sz="2400" dirty="0" smtClean="0"/>
              <a:t>ضحى</a:t>
            </a:r>
            <a:r>
              <a:rPr lang="ar-SA" sz="2400" dirty="0" smtClean="0"/>
              <a:t> </a:t>
            </a:r>
            <a:r>
              <a:rPr lang="ar-SA" sz="2400" dirty="0"/>
              <a:t>الاهتمام بحقوق الإنسان من </a:t>
            </a:r>
            <a:r>
              <a:rPr lang="ar-SA" sz="2400" dirty="0" smtClean="0"/>
              <a:t> المميز</a:t>
            </a:r>
            <a:r>
              <a:rPr lang="ar-DZ" sz="2400" dirty="0" smtClean="0"/>
              <a:t>ات الجوهرية في  هذا ا</a:t>
            </a:r>
            <a:r>
              <a:rPr lang="ar-SA" sz="2400" dirty="0" smtClean="0"/>
              <a:t>لعصر، وال</a:t>
            </a:r>
            <a:r>
              <a:rPr lang="ar-DZ" sz="2400" dirty="0" smtClean="0"/>
              <a:t>ذي</a:t>
            </a:r>
            <a:r>
              <a:rPr lang="ar-SA" sz="2400" dirty="0" smtClean="0"/>
              <a:t> تشكل </a:t>
            </a:r>
            <a:r>
              <a:rPr lang="ar-SA" sz="2400" dirty="0"/>
              <a:t>من خلال </a:t>
            </a:r>
            <a:r>
              <a:rPr lang="ar-DZ" sz="2400" dirty="0" smtClean="0"/>
              <a:t>مجموعة </a:t>
            </a:r>
            <a:r>
              <a:rPr lang="ar-SA" sz="2400" dirty="0" smtClean="0"/>
              <a:t> </a:t>
            </a:r>
            <a:r>
              <a:rPr lang="ar-SA" sz="2400" dirty="0"/>
              <a:t>الاتفاقيات الدولية والإقليمية والوطنية لجعل ممارسة قيم حقوق الإنسان حقيقة </a:t>
            </a:r>
            <a:r>
              <a:rPr lang="ar-SA" sz="2400" dirty="0" smtClean="0"/>
              <a:t>وواقع</a:t>
            </a:r>
            <a:r>
              <a:rPr lang="ar-DZ" sz="2400" dirty="0" smtClean="0"/>
              <a:t> ملموس، ومن هذا المنطلق </a:t>
            </a:r>
            <a:r>
              <a:rPr lang="ar-SA" sz="2400" dirty="0" smtClean="0"/>
              <a:t>تمثل </a:t>
            </a:r>
            <a:r>
              <a:rPr lang="ar-SA" sz="2400" dirty="0"/>
              <a:t>الخطط العربية تأسيس مشترك لتعزيز ثقافة حقوق الإنسان في الدول </a:t>
            </a:r>
            <a:r>
              <a:rPr lang="ar-SA" sz="2400" dirty="0" smtClean="0"/>
              <a:t>العربية</a:t>
            </a:r>
            <a:r>
              <a:rPr lang="ar-DZ" sz="2400" dirty="0" smtClean="0"/>
              <a:t> وانعكاسها واقعيا</a:t>
            </a:r>
            <a:r>
              <a:rPr lang="ar-SA" sz="2400" dirty="0" smtClean="0"/>
              <a:t>، </a:t>
            </a:r>
            <a:r>
              <a:rPr lang="ar-SA" sz="2400" dirty="0"/>
              <a:t>بما ينسجم مع استراتيجية شاملة تتضمن عدة طرق لتعزيز ونشر هذه الثقافة من أجل مساعدة الطبقات الاجتماعية </a:t>
            </a:r>
            <a:r>
              <a:rPr lang="ar-SA" sz="2400" dirty="0" smtClean="0"/>
              <a:t>والأفراد</a:t>
            </a:r>
            <a:r>
              <a:rPr lang="ar-DZ" sz="2400" dirty="0" smtClean="0"/>
              <a:t> </a:t>
            </a:r>
            <a:r>
              <a:rPr lang="ar-SA" sz="2400" dirty="0" smtClean="0"/>
              <a:t>والمؤسسات </a:t>
            </a:r>
            <a:r>
              <a:rPr lang="ar-DZ" sz="2400" dirty="0" smtClean="0"/>
              <a:t>من خلال ترقية وحماية </a:t>
            </a:r>
            <a:r>
              <a:rPr lang="ar-SA" sz="2400" dirty="0" smtClean="0"/>
              <a:t> </a:t>
            </a:r>
            <a:r>
              <a:rPr lang="ar-SA" sz="2400" dirty="0"/>
              <a:t>حقوق الإنسان.- التوعية بحقوق </a:t>
            </a:r>
            <a:r>
              <a:rPr lang="ar-SA" sz="2400" dirty="0" smtClean="0"/>
              <a:t>ال</a:t>
            </a:r>
            <a:r>
              <a:rPr lang="ar-DZ" sz="2400" dirty="0" smtClean="0"/>
              <a:t>انسان</a:t>
            </a:r>
          </a:p>
          <a:p>
            <a:r>
              <a:rPr lang="ar-SA" sz="2400" dirty="0" smtClean="0"/>
              <a:t>وخلاصة </a:t>
            </a:r>
            <a:r>
              <a:rPr lang="ar-SA" sz="2400" dirty="0"/>
              <a:t>القول،</a:t>
            </a:r>
            <a:r>
              <a:rPr lang="ar-SA" sz="2400" dirty="0">
                <a:solidFill>
                  <a:schemeClr val="tx1"/>
                </a:solidFill>
              </a:rPr>
              <a:t> إن حقوق الإنسان في الدول العربية </a:t>
            </a:r>
            <a:r>
              <a:rPr lang="ar-DZ" sz="2400" dirty="0" smtClean="0">
                <a:solidFill>
                  <a:schemeClr val="tx1"/>
                </a:solidFill>
              </a:rPr>
              <a:t>تطمح الى الخروج من ال</a:t>
            </a:r>
            <a:r>
              <a:rPr lang="ar-SA" sz="2400" dirty="0" smtClean="0">
                <a:solidFill>
                  <a:schemeClr val="tx1"/>
                </a:solidFill>
              </a:rPr>
              <a:t>نظري </a:t>
            </a:r>
            <a:r>
              <a:rPr lang="ar-DZ" sz="2400" dirty="0" smtClean="0">
                <a:solidFill>
                  <a:schemeClr val="tx1"/>
                </a:solidFill>
              </a:rPr>
              <a:t>الى</a:t>
            </a:r>
            <a:r>
              <a:rPr lang="ar-SA" sz="2400" dirty="0" smtClean="0">
                <a:solidFill>
                  <a:schemeClr val="tx1"/>
                </a:solidFill>
              </a:rPr>
              <a:t> </a:t>
            </a:r>
            <a:r>
              <a:rPr lang="ar-DZ" sz="2400" dirty="0" smtClean="0">
                <a:solidFill>
                  <a:schemeClr val="tx1"/>
                </a:solidFill>
              </a:rPr>
              <a:t>ال</a:t>
            </a:r>
            <a:r>
              <a:rPr lang="ar-SA" sz="2400" dirty="0" smtClean="0">
                <a:solidFill>
                  <a:schemeClr val="tx1"/>
                </a:solidFill>
              </a:rPr>
              <a:t>واقعي.</a:t>
            </a:r>
            <a:endParaRPr lang="ar-SA" sz="2400" dirty="0">
              <a:solidFill>
                <a:schemeClr val="tx1"/>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849" y="9521"/>
            <a:ext cx="1530151" cy="140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شريط إلى الأسفل 1"/>
          <p:cNvSpPr/>
          <p:nvPr/>
        </p:nvSpPr>
        <p:spPr>
          <a:xfrm>
            <a:off x="2051720" y="548680"/>
            <a:ext cx="4824536" cy="1080119"/>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b="1" dirty="0" smtClean="0">
                <a:latin typeface="Sakkal Majalla" pitchFamily="2" charset="-78"/>
                <a:cs typeface="Sakkal Majalla" pitchFamily="2" charset="-78"/>
              </a:rPr>
              <a:t>مقدمة:</a:t>
            </a:r>
            <a:endParaRPr lang="ar-SA" sz="4000" b="1" dirty="0">
              <a:latin typeface="Sakkal Majalla" pitchFamily="2" charset="-78"/>
              <a:cs typeface="Sakkal Majalla" pitchFamily="2" charset="-78"/>
            </a:endParaRPr>
          </a:p>
        </p:txBody>
      </p:sp>
    </p:spTree>
    <p:extLst>
      <p:ext uri="{BB962C8B-B14F-4D97-AF65-F5344CB8AC3E}">
        <p14:creationId xmlns:p14="http://schemas.microsoft.com/office/powerpoint/2010/main" val="3358169897"/>
      </p:ext>
    </p:extLst>
  </p:cSld>
  <p:clrMapOvr>
    <a:masterClrMapping/>
  </p:clrMapOvr>
  <p:transition spd="slow">
    <p:cover dir="r"/>
    <p:sndAc>
      <p:stSnd>
        <p:snd r:embed="rId2" name="drumroll.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19672" y="220007"/>
            <a:ext cx="5760640" cy="1143000"/>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a:r>
              <a:rPr lang="ar-SA" sz="2700" b="1" dirty="0">
                <a:solidFill>
                  <a:schemeClr val="tx1"/>
                </a:solidFill>
                <a:latin typeface="Sakkal Majalla" pitchFamily="2" charset="-78"/>
                <a:cs typeface="Sakkal Majalla" pitchFamily="2" charset="-78"/>
              </a:rPr>
              <a:t>أولا- مبادئ حقوق الانسان في الوطن </a:t>
            </a:r>
            <a:r>
              <a:rPr lang="ar-SA" sz="2700" b="1" dirty="0" smtClean="0">
                <a:solidFill>
                  <a:schemeClr val="tx1"/>
                </a:solidFill>
                <a:latin typeface="Sakkal Majalla" pitchFamily="2" charset="-78"/>
                <a:cs typeface="Sakkal Majalla" pitchFamily="2" charset="-78"/>
              </a:rPr>
              <a:t>العربي</a:t>
            </a:r>
            <a:r>
              <a:rPr lang="ar-DZ" sz="2700" b="1" dirty="0" smtClean="0">
                <a:solidFill>
                  <a:schemeClr val="tx1"/>
                </a:solidFill>
                <a:latin typeface="Sakkal Majalla" pitchFamily="2" charset="-78"/>
                <a:cs typeface="Sakkal Majalla" pitchFamily="2" charset="-78"/>
              </a:rPr>
              <a:t/>
            </a:r>
            <a:br>
              <a:rPr lang="ar-DZ" sz="2700" b="1" dirty="0" smtClean="0">
                <a:solidFill>
                  <a:schemeClr val="tx1"/>
                </a:solidFill>
                <a:latin typeface="Sakkal Majalla" pitchFamily="2" charset="-78"/>
                <a:cs typeface="Sakkal Majalla" pitchFamily="2" charset="-78"/>
              </a:rPr>
            </a:br>
            <a:r>
              <a:rPr lang="ar-SA" sz="2700" b="1" dirty="0" smtClean="0">
                <a:solidFill>
                  <a:schemeClr val="tx1"/>
                </a:solidFill>
                <a:latin typeface="Sakkal Majalla" pitchFamily="2" charset="-78"/>
                <a:cs typeface="Sakkal Majalla" pitchFamily="2" charset="-78"/>
              </a:rPr>
              <a:t> </a:t>
            </a:r>
            <a:r>
              <a:rPr lang="ar-SA" sz="2700" b="1" dirty="0">
                <a:solidFill>
                  <a:schemeClr val="tx1"/>
                </a:solidFill>
                <a:latin typeface="Sakkal Majalla" pitchFamily="2" charset="-78"/>
                <a:cs typeface="Sakkal Majalla" pitchFamily="2" charset="-78"/>
              </a:rPr>
              <a:t>قبل </a:t>
            </a:r>
            <a:r>
              <a:rPr lang="ar-DZ" sz="2700" b="1" dirty="0" smtClean="0">
                <a:solidFill>
                  <a:schemeClr val="tx1"/>
                </a:solidFill>
                <a:latin typeface="Sakkal Majalla" pitchFamily="2" charset="-78"/>
                <a:cs typeface="Sakkal Majalla" pitchFamily="2" charset="-78"/>
              </a:rPr>
              <a:t>قبل بزوغ </a:t>
            </a:r>
            <a:r>
              <a:rPr lang="ar-SA" sz="2700" b="1" dirty="0" smtClean="0">
                <a:solidFill>
                  <a:schemeClr val="tx1"/>
                </a:solidFill>
                <a:latin typeface="Sakkal Majalla" pitchFamily="2" charset="-78"/>
                <a:cs typeface="Sakkal Majalla" pitchFamily="2" charset="-78"/>
              </a:rPr>
              <a:t>الإسلام</a:t>
            </a:r>
            <a:r>
              <a:rPr lang="ar-SA" sz="2700" b="1" dirty="0">
                <a:solidFill>
                  <a:schemeClr val="tx1"/>
                </a:solidFill>
                <a:latin typeface="Sakkal Majalla" pitchFamily="2" charset="-78"/>
                <a:cs typeface="Sakkal Majalla" pitchFamily="2" charset="-78"/>
              </a:rPr>
              <a:t>:</a:t>
            </a:r>
          </a:p>
        </p:txBody>
      </p:sp>
      <p:sp>
        <p:nvSpPr>
          <p:cNvPr id="6" name="عنصر نائب للمحتوى 5"/>
          <p:cNvSpPr>
            <a:spLocks noGrp="1"/>
          </p:cNvSpPr>
          <p:nvPr>
            <p:ph idx="1"/>
          </p:nvPr>
        </p:nvSpPr>
        <p:spPr/>
        <p:txBody>
          <a:bodyPr/>
          <a:lstStyle/>
          <a:p>
            <a:endParaRPr lang="ar-SA"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2"/>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مستطيل ذو زاويتين مستديرتين في نفس الجانب 7"/>
          <p:cNvSpPr/>
          <p:nvPr/>
        </p:nvSpPr>
        <p:spPr>
          <a:xfrm>
            <a:off x="251520" y="1772816"/>
            <a:ext cx="8784976" cy="4536504"/>
          </a:xfrm>
          <a:prstGeom prst="round2Same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600" dirty="0"/>
              <a:t>اكتشف علماء الآثار وجود مستوطنات بشرية في العراق القديم تعود الى أكثر من (100) ألف سنة، عاش سكانها على الصيد والزراعة ودجنوا واستوطنوا في القرى. وتطورت حقوق الانسان بصورة واضحة عندما ظهرت المدن الكبرى في العراق ومصر واليمن والشام وشبه الجزيرة العربية في نحو الألف </a:t>
            </a:r>
            <a:r>
              <a:rPr lang="ar-SA" sz="3600" dirty="0" smtClean="0"/>
              <a:t>الرابع</a:t>
            </a:r>
            <a:r>
              <a:rPr lang="ar-DZ" sz="3600" dirty="0" smtClean="0"/>
              <a:t>ة</a:t>
            </a:r>
            <a:r>
              <a:rPr lang="ar-SA" sz="3600" dirty="0" smtClean="0"/>
              <a:t> </a:t>
            </a:r>
            <a:r>
              <a:rPr lang="ar-SA" sz="3600" dirty="0"/>
              <a:t>قبل الميلاد</a:t>
            </a:r>
            <a:endParaRPr lang="ar-DZ" sz="3600" b="1" dirty="0" smtClean="0">
              <a:latin typeface="Sakkal Majalla" pitchFamily="2" charset="-78"/>
              <a:cs typeface="Sakkal Majalla" pitchFamily="2" charset="-78"/>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849" y="9521"/>
            <a:ext cx="1530151" cy="140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483661"/>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rrow.wav"/>
          </p:stSnd>
        </p:sndAc>
      </p:transition>
    </mc:Choice>
    <mc:Fallback xmlns="">
      <p:transition spd="med">
        <p:fade/>
        <p:sndAc>
          <p:stSnd>
            <p:snd r:embed="rId5" name="arrow.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95736" y="830554"/>
            <a:ext cx="4248472" cy="1143000"/>
          </a:xfrm>
        </p:spPr>
        <p:txBody>
          <a:bodyPr>
            <a:normAutofit/>
          </a:bodyPr>
          <a:lstStyle/>
          <a:p>
            <a:pPr algn="ctr"/>
            <a:r>
              <a:rPr lang="ar-SA" sz="4400" b="1" u="sng" dirty="0">
                <a:solidFill>
                  <a:schemeClr val="tx1"/>
                </a:solidFill>
                <a:latin typeface="Sakkal Majalla" pitchFamily="2" charset="-78"/>
                <a:cs typeface="Sakkal Majalla" pitchFamily="2" charset="-78"/>
              </a:rPr>
              <a:t>قانون &lt;&lt; </a:t>
            </a:r>
            <a:r>
              <a:rPr lang="ar-SA" sz="4400" b="1" u="sng" dirty="0" err="1">
                <a:solidFill>
                  <a:schemeClr val="tx1"/>
                </a:solidFill>
                <a:latin typeface="Sakkal Majalla" pitchFamily="2" charset="-78"/>
                <a:cs typeface="Sakkal Majalla" pitchFamily="2" charset="-78"/>
              </a:rPr>
              <a:t>أورنمو</a:t>
            </a:r>
            <a:r>
              <a:rPr lang="ar-SA" sz="4400" b="1" u="sng" dirty="0">
                <a:solidFill>
                  <a:schemeClr val="tx1"/>
                </a:solidFill>
                <a:latin typeface="Sakkal Majalla" pitchFamily="2" charset="-78"/>
                <a:cs typeface="Sakkal Majalla" pitchFamily="2" charset="-78"/>
              </a:rPr>
              <a:t>&gt;&gt;</a:t>
            </a:r>
            <a:endParaRPr lang="ar-SA" sz="4400" u="sng" dirty="0">
              <a:latin typeface="Sakkal Majalla" pitchFamily="2" charset="-78"/>
              <a:cs typeface="Sakkal Majalla" pitchFamily="2" charset="-78"/>
            </a:endParaRPr>
          </a:p>
        </p:txBody>
      </p:sp>
      <p:sp>
        <p:nvSpPr>
          <p:cNvPr id="6" name="عنصر نائب للمحتوى 5"/>
          <p:cNvSpPr>
            <a:spLocks noGrp="1"/>
          </p:cNvSpPr>
          <p:nvPr>
            <p:ph idx="1"/>
          </p:nvPr>
        </p:nvSpPr>
        <p:spPr>
          <a:xfrm>
            <a:off x="284013" y="2060848"/>
            <a:ext cx="7172325" cy="4389120"/>
          </a:xfrm>
        </p:spPr>
        <p:txBody>
          <a:bodyPr/>
          <a:lstStyle/>
          <a:p>
            <a:endParaRPr lang="ar-SA"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2"/>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مستطيل ذو زاويتين مستديرتين في نفس الجانب 7"/>
          <p:cNvSpPr/>
          <p:nvPr/>
        </p:nvSpPr>
        <p:spPr>
          <a:xfrm>
            <a:off x="0" y="2060848"/>
            <a:ext cx="7740352" cy="4536504"/>
          </a:xfrm>
          <a:prstGeom prst="round2Same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DZ" sz="2500" dirty="0" smtClean="0"/>
              <a:t>من </a:t>
            </a:r>
            <a:r>
              <a:rPr lang="ar-SA" sz="2500" dirty="0" smtClean="0"/>
              <a:t>أقدم </a:t>
            </a:r>
            <a:r>
              <a:rPr lang="ar-SA" sz="2500" dirty="0"/>
              <a:t>القوانين المكتوبة التي عثر عليها، هو قانون &lt;&lt; </a:t>
            </a:r>
            <a:r>
              <a:rPr lang="ar-SA" sz="2500" dirty="0" err="1"/>
              <a:t>أورنمو</a:t>
            </a:r>
            <a:r>
              <a:rPr lang="ar-SA" sz="2500" dirty="0"/>
              <a:t>&gt;&gt; في العراق، إذ أقر هذا القانون حقوق الانسان فقد جاء في مقدمته</a:t>
            </a:r>
            <a:r>
              <a:rPr lang="ar-SA" sz="2500" dirty="0" smtClean="0"/>
              <a:t>:</a:t>
            </a:r>
            <a:endParaRPr lang="ar-DZ" sz="2500" dirty="0" smtClean="0"/>
          </a:p>
          <a:p>
            <a:r>
              <a:rPr lang="ar-SA" sz="2500" dirty="0" smtClean="0"/>
              <a:t> </a:t>
            </a:r>
            <a:r>
              <a:rPr lang="ar-SA" sz="2500" dirty="0"/>
              <a:t>أن الهدف من الشريعة توطيد العدالة وإزالة البغضاء والظلم والعداوة وتوفير الحرية في البلاد. </a:t>
            </a:r>
            <a:endParaRPr lang="en-US" sz="2500" dirty="0"/>
          </a:p>
          <a:p>
            <a:r>
              <a:rPr lang="ar-SA" sz="2500" dirty="0"/>
              <a:t>وتضمن القانون نصوصا عديدة من مبادئ حقوق الانسان التي أقرها الإعلان العالمي لحقوق الانسان، </a:t>
            </a:r>
            <a:r>
              <a:rPr lang="ar-SA" sz="2500" dirty="0" smtClean="0"/>
              <a:t>بل</a:t>
            </a:r>
            <a:r>
              <a:rPr lang="ar-DZ" sz="2500" dirty="0" smtClean="0"/>
              <a:t> </a:t>
            </a:r>
            <a:r>
              <a:rPr lang="ar-SA" sz="2500" dirty="0" smtClean="0"/>
              <a:t>أنه </a:t>
            </a:r>
            <a:r>
              <a:rPr lang="ar-SA" sz="2500" dirty="0"/>
              <a:t>أورد مبادئ إنسانية، ومن ذلك: </a:t>
            </a:r>
            <a:r>
              <a:rPr lang="ar-SA" sz="2500" b="1" dirty="0">
                <a:solidFill>
                  <a:schemeClr val="tx1"/>
                </a:solidFill>
              </a:rPr>
              <a:t>العقاب على الاتهام الكاذب، ومنع المساس بجسم الانسان، وتحريم شهادة الزور، وحماية الملكية وأموال </a:t>
            </a:r>
            <a:r>
              <a:rPr lang="ar-SA" sz="2500" b="1" dirty="0" smtClean="0">
                <a:solidFill>
                  <a:schemeClr val="tx1"/>
                </a:solidFill>
              </a:rPr>
              <a:t>غير </a:t>
            </a:r>
            <a:r>
              <a:rPr lang="ar-DZ" sz="2500" b="1" dirty="0">
                <a:solidFill>
                  <a:schemeClr val="tx1"/>
                </a:solidFill>
              </a:rPr>
              <a:t>.</a:t>
            </a:r>
            <a:endParaRPr lang="en-US" sz="2500" b="1" dirty="0">
              <a:solidFill>
                <a:schemeClr val="tx1"/>
              </a:solidFill>
            </a:endParaRPr>
          </a:p>
          <a:p>
            <a:r>
              <a:rPr lang="ar-SA" sz="2400" b="1" dirty="0">
                <a:latin typeface="Sakkal Majalla" pitchFamily="2" charset="-78"/>
                <a:cs typeface="Sakkal Majalla" pitchFamily="2" charset="-78"/>
              </a:rPr>
              <a:t/>
            </a:r>
            <a:br>
              <a:rPr lang="ar-SA" sz="2400" b="1" dirty="0">
                <a:latin typeface="Sakkal Majalla" pitchFamily="2" charset="-78"/>
                <a:cs typeface="Sakkal Majalla" pitchFamily="2" charset="-78"/>
              </a:rPr>
            </a:br>
            <a:endParaRPr lang="ar-SA" sz="2000" b="1" dirty="0">
              <a:latin typeface="Sakkal Majalla" pitchFamily="2" charset="-78"/>
              <a:cs typeface="Sakkal Majalla" pitchFamily="2" charset="-78"/>
            </a:endParaRPr>
          </a:p>
        </p:txBody>
      </p:sp>
      <p:pic>
        <p:nvPicPr>
          <p:cNvPr id="1026" name="Picture 2" descr="C:\Users\h soft\Desktop\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9525" y="91434"/>
            <a:ext cx="1514475" cy="30194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1687"/>
            <a:ext cx="1341239" cy="1155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2335648"/>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rrow.wav"/>
          </p:stSnd>
        </p:sndAc>
      </p:transition>
    </mc:Choice>
    <mc:Fallback xmlns="">
      <p:transition spd="med">
        <p:fade/>
        <p:sndAc>
          <p:stSnd>
            <p:snd r:embed="rId6" name="arrow.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2"/>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مستطيل ذو زاويتين مستديرتين في نفس الجانب 7"/>
          <p:cNvSpPr/>
          <p:nvPr/>
        </p:nvSpPr>
        <p:spPr>
          <a:xfrm>
            <a:off x="147464" y="1844824"/>
            <a:ext cx="6840760" cy="4536504"/>
          </a:xfrm>
          <a:prstGeom prst="round2Same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dirty="0"/>
              <a:t>واقر القانون في عهد الملك لبت عشتار من اسرة </a:t>
            </a:r>
            <a:r>
              <a:rPr lang="ar-SA" sz="2800" dirty="0" smtClean="0"/>
              <a:t>ايسين</a:t>
            </a:r>
            <a:r>
              <a:rPr lang="ar-DZ" sz="2800" dirty="0" smtClean="0"/>
              <a:t> </a:t>
            </a:r>
            <a:r>
              <a:rPr lang="ar-SA" sz="2800" dirty="0" smtClean="0"/>
              <a:t>وهو </a:t>
            </a:r>
            <a:r>
              <a:rPr lang="ar-SA" sz="2800" dirty="0"/>
              <a:t>من قوانين العهد البابلي القديم العديد من مبادئ حقوق الانسان.</a:t>
            </a:r>
            <a:endParaRPr lang="en-US" sz="2800" dirty="0"/>
          </a:p>
          <a:p>
            <a:r>
              <a:rPr lang="ar-SA" sz="2800" dirty="0"/>
              <a:t>ومن الحقوق التي أكدها هذا القانون </a:t>
            </a:r>
            <a:r>
              <a:rPr lang="ar-DZ" sz="2800" dirty="0" smtClean="0"/>
              <a:t>:</a:t>
            </a:r>
          </a:p>
          <a:p>
            <a:r>
              <a:rPr lang="ar-SA" sz="2800" b="1" dirty="0" smtClean="0">
                <a:solidFill>
                  <a:schemeClr val="tx1"/>
                </a:solidFill>
              </a:rPr>
              <a:t>حماية </a:t>
            </a:r>
            <a:r>
              <a:rPr lang="ar-SA" sz="2800" b="1" dirty="0">
                <a:solidFill>
                  <a:schemeClr val="tx1"/>
                </a:solidFill>
              </a:rPr>
              <a:t>طبقة العبيد</a:t>
            </a:r>
            <a:r>
              <a:rPr lang="ar-SA" sz="2800" dirty="0"/>
              <a:t> ومنع الإساءة إليهم وواجب إنصافهم. </a:t>
            </a:r>
            <a:r>
              <a:rPr lang="ar-SA" sz="2800" dirty="0" smtClean="0"/>
              <a:t>و</a:t>
            </a:r>
            <a:r>
              <a:rPr lang="ar-SA" sz="2800" b="1" dirty="0" smtClean="0">
                <a:solidFill>
                  <a:schemeClr val="tx1"/>
                </a:solidFill>
              </a:rPr>
              <a:t>منع</a:t>
            </a:r>
            <a:r>
              <a:rPr lang="ar-DZ" sz="2800" b="1" dirty="0" smtClean="0">
                <a:solidFill>
                  <a:schemeClr val="tx1"/>
                </a:solidFill>
              </a:rPr>
              <a:t> </a:t>
            </a:r>
            <a:r>
              <a:rPr lang="ar-SA" sz="2800" b="1" dirty="0" smtClean="0">
                <a:solidFill>
                  <a:schemeClr val="tx1"/>
                </a:solidFill>
              </a:rPr>
              <a:t>تعذيب </a:t>
            </a:r>
            <a:r>
              <a:rPr lang="ar-SA" sz="2800" b="1" dirty="0">
                <a:solidFill>
                  <a:schemeClr val="tx1"/>
                </a:solidFill>
              </a:rPr>
              <a:t>الانسان </a:t>
            </a:r>
            <a:r>
              <a:rPr lang="ar-SA" sz="2800" b="1" dirty="0" smtClean="0">
                <a:solidFill>
                  <a:schemeClr val="tx1"/>
                </a:solidFill>
              </a:rPr>
              <a:t>للإنسان</a:t>
            </a:r>
            <a:r>
              <a:rPr lang="ar-DZ" sz="2800" dirty="0"/>
              <a:t>.</a:t>
            </a:r>
            <a:r>
              <a:rPr lang="ar-SA" sz="2800" dirty="0" smtClean="0"/>
              <a:t> </a:t>
            </a:r>
            <a:endParaRPr lang="ar-DZ" sz="2800" dirty="0" smtClean="0"/>
          </a:p>
          <a:p>
            <a:r>
              <a:rPr lang="ar-SA" sz="2800" dirty="0" smtClean="0"/>
              <a:t>وضمن </a:t>
            </a:r>
            <a:r>
              <a:rPr lang="ar-SA" sz="2800" b="1" dirty="0">
                <a:solidFill>
                  <a:schemeClr val="tx1"/>
                </a:solidFill>
              </a:rPr>
              <a:t>حقوق </a:t>
            </a:r>
            <a:r>
              <a:rPr lang="ar-SA" sz="2800" b="1" dirty="0" smtClean="0">
                <a:solidFill>
                  <a:schemeClr val="tx1"/>
                </a:solidFill>
              </a:rPr>
              <a:t>الطفولة</a:t>
            </a:r>
            <a:r>
              <a:rPr lang="ar-DZ" sz="2800" dirty="0"/>
              <a:t>.</a:t>
            </a:r>
            <a:endParaRPr lang="ar-DZ" sz="2800" dirty="0" smtClean="0"/>
          </a:p>
          <a:p>
            <a:r>
              <a:rPr lang="ar-SA" sz="2800" dirty="0" smtClean="0"/>
              <a:t> </a:t>
            </a:r>
            <a:r>
              <a:rPr lang="ar-SA" sz="2800" dirty="0"/>
              <a:t>و</a:t>
            </a:r>
            <a:r>
              <a:rPr lang="ar-SA" sz="2800" b="1" dirty="0">
                <a:solidFill>
                  <a:schemeClr val="tx1"/>
                </a:solidFill>
              </a:rPr>
              <a:t>منع المساس بجسم الحيوان </a:t>
            </a:r>
            <a:r>
              <a:rPr lang="ar-SA" sz="2800" dirty="0"/>
              <a:t>.</a:t>
            </a:r>
            <a:endParaRPr lang="en-US" sz="2800" dirty="0"/>
          </a:p>
        </p:txBody>
      </p:sp>
      <p:pic>
        <p:nvPicPr>
          <p:cNvPr id="2050" name="Picture 2" descr="C:\Users\h soft\Desktop\تنزيل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78312"/>
            <a:ext cx="1656184" cy="5582935"/>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1907704" y="260648"/>
            <a:ext cx="374441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dirty="0" smtClean="0">
                <a:solidFill>
                  <a:schemeClr val="tx1"/>
                </a:solidFill>
                <a:latin typeface="Sakkal Majalla" pitchFamily="2" charset="-78"/>
                <a:cs typeface="Sakkal Majalla" pitchFamily="2" charset="-78"/>
              </a:rPr>
              <a:t>قانون </a:t>
            </a:r>
            <a:r>
              <a:rPr lang="ar-SA" sz="4000" dirty="0" smtClean="0">
                <a:solidFill>
                  <a:schemeClr val="tx1"/>
                </a:solidFill>
                <a:latin typeface="Sakkal Majalla" pitchFamily="2" charset="-78"/>
                <a:cs typeface="Sakkal Majalla" pitchFamily="2" charset="-78"/>
              </a:rPr>
              <a:t> </a:t>
            </a:r>
            <a:r>
              <a:rPr lang="ar-DZ" sz="4000" dirty="0" smtClean="0">
                <a:solidFill>
                  <a:schemeClr val="tx1"/>
                </a:solidFill>
                <a:latin typeface="Sakkal Majalla" pitchFamily="2" charset="-78"/>
                <a:cs typeface="Sakkal Majalla" pitchFamily="2" charset="-78"/>
              </a:rPr>
              <a:t>لبت </a:t>
            </a:r>
            <a:r>
              <a:rPr lang="ar-SA" sz="4000" dirty="0" smtClean="0">
                <a:solidFill>
                  <a:schemeClr val="tx1"/>
                </a:solidFill>
                <a:latin typeface="Sakkal Majalla" pitchFamily="2" charset="-78"/>
                <a:cs typeface="Sakkal Majalla" pitchFamily="2" charset="-78"/>
              </a:rPr>
              <a:t>عشتار </a:t>
            </a:r>
            <a:endParaRPr lang="ar-SA" sz="4000" dirty="0">
              <a:solidFill>
                <a:schemeClr val="tx1"/>
              </a:solidFill>
              <a:latin typeface="Sakkal Majalla" pitchFamily="2" charset="-78"/>
              <a:cs typeface="Sakkal Majalla" pitchFamily="2" charset="-78"/>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50106"/>
            <a:ext cx="8229600"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0161" y="153536"/>
            <a:ext cx="1314127" cy="140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2076995"/>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rrow.wav"/>
          </p:stSnd>
        </p:sndAc>
      </p:transition>
    </mc:Choice>
    <mc:Fallback xmlns="">
      <p:transition spd="med">
        <p:fade/>
        <p:sndAc>
          <p:stSnd>
            <p:snd r:embed="rId7" name="arrow.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32"/>
            <a:ext cx="1403648" cy="16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مستطيل ذو زاويتين مستديرتين في نفس الجانب 7"/>
          <p:cNvSpPr/>
          <p:nvPr/>
        </p:nvSpPr>
        <p:spPr>
          <a:xfrm>
            <a:off x="251520" y="1772816"/>
            <a:ext cx="6624736" cy="4536504"/>
          </a:xfrm>
          <a:prstGeom prst="round2Same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600" dirty="0">
                <a:latin typeface="Sakkal Majalla" pitchFamily="2" charset="-78"/>
                <a:cs typeface="Sakkal Majalla" pitchFamily="2" charset="-78"/>
              </a:rPr>
              <a:t>ومن القوانين التي صنفت حقوق الانسان في المجتمعات القديمة قانون مملكة </a:t>
            </a:r>
            <a:r>
              <a:rPr lang="ar-SA" sz="3600" dirty="0" err="1" smtClean="0">
                <a:latin typeface="Sakkal Majalla" pitchFamily="2" charset="-78"/>
                <a:cs typeface="Sakkal Majalla" pitchFamily="2" charset="-78"/>
              </a:rPr>
              <a:t>أشنونا</a:t>
            </a:r>
            <a:r>
              <a:rPr lang="ar-SA" sz="3600" dirty="0" smtClean="0">
                <a:latin typeface="Sakkal Majalla" pitchFamily="2" charset="-78"/>
                <a:cs typeface="Sakkal Majalla" pitchFamily="2" charset="-78"/>
              </a:rPr>
              <a:t>،</a:t>
            </a:r>
            <a:r>
              <a:rPr lang="ar-DZ" sz="3600" dirty="0" smtClean="0">
                <a:latin typeface="Sakkal Majalla" pitchFamily="2" charset="-78"/>
                <a:cs typeface="Sakkal Majalla" pitchFamily="2" charset="-78"/>
              </a:rPr>
              <a:t> </a:t>
            </a:r>
            <a:r>
              <a:rPr lang="ar-SA" sz="3600" dirty="0" smtClean="0">
                <a:latin typeface="Sakkal Majalla" pitchFamily="2" charset="-78"/>
                <a:cs typeface="Sakkal Majalla" pitchFamily="2" charset="-78"/>
              </a:rPr>
              <a:t>ونظر </a:t>
            </a:r>
            <a:r>
              <a:rPr lang="ar-SA" sz="3600" dirty="0">
                <a:latin typeface="Sakkal Majalla" pitchFamily="2" charset="-78"/>
                <a:cs typeface="Sakkal Majalla" pitchFamily="2" charset="-78"/>
              </a:rPr>
              <a:t>هذا القانون إلى حقوق الانسان من </a:t>
            </a:r>
            <a:r>
              <a:rPr lang="ar-SA" sz="3600" dirty="0">
                <a:solidFill>
                  <a:schemeClr val="tx1"/>
                </a:solidFill>
                <a:latin typeface="Sakkal Majalla" pitchFamily="2" charset="-78"/>
                <a:cs typeface="Sakkal Majalla" pitchFamily="2" charset="-78"/>
              </a:rPr>
              <a:t>زاوية </a:t>
            </a:r>
            <a:r>
              <a:rPr lang="ar-SA" sz="3600" dirty="0" smtClean="0">
                <a:solidFill>
                  <a:schemeClr val="tx1"/>
                </a:solidFill>
                <a:latin typeface="Sakkal Majalla" pitchFamily="2" charset="-78"/>
                <a:cs typeface="Sakkal Majalla" pitchFamily="2" charset="-78"/>
              </a:rPr>
              <a:t>الاستغلال </a:t>
            </a:r>
            <a:r>
              <a:rPr lang="ar-SA" sz="3600" dirty="0">
                <a:solidFill>
                  <a:schemeClr val="tx1"/>
                </a:solidFill>
                <a:latin typeface="Sakkal Majalla" pitchFamily="2" charset="-78"/>
                <a:cs typeface="Sakkal Majalla" pitchFamily="2" charset="-78"/>
              </a:rPr>
              <a:t>الاقتصادي</a:t>
            </a:r>
            <a:r>
              <a:rPr lang="ar-SA" sz="3600" dirty="0">
                <a:latin typeface="Sakkal Majalla" pitchFamily="2" charset="-78"/>
                <a:cs typeface="Sakkal Majalla" pitchFamily="2" charset="-78"/>
              </a:rPr>
              <a:t> ووجد أن </a:t>
            </a:r>
            <a:r>
              <a:rPr lang="ar-SA" sz="3600" dirty="0">
                <a:solidFill>
                  <a:schemeClr val="tx1"/>
                </a:solidFill>
                <a:latin typeface="Sakkal Majalla" pitchFamily="2" charset="-78"/>
                <a:cs typeface="Sakkal Majalla" pitchFamily="2" charset="-78"/>
              </a:rPr>
              <a:t>رفع المعاناة الاقتصادية </a:t>
            </a:r>
            <a:r>
              <a:rPr lang="ar-SA" sz="3600" dirty="0">
                <a:latin typeface="Sakkal Majalla" pitchFamily="2" charset="-78"/>
                <a:cs typeface="Sakkal Majalla" pitchFamily="2" charset="-78"/>
              </a:rPr>
              <a:t>هو الضمان </a:t>
            </a:r>
            <a:r>
              <a:rPr lang="ar-SA" sz="3600" dirty="0" smtClean="0">
                <a:latin typeface="Sakkal Majalla" pitchFamily="2" charset="-78"/>
                <a:cs typeface="Sakkal Majalla" pitchFamily="2" charset="-78"/>
              </a:rPr>
              <a:t>لحقوق</a:t>
            </a:r>
            <a:r>
              <a:rPr lang="ar-DZ" sz="3600" dirty="0" smtClean="0">
                <a:latin typeface="Sakkal Majalla" pitchFamily="2" charset="-78"/>
                <a:cs typeface="Sakkal Majalla" pitchFamily="2" charset="-78"/>
              </a:rPr>
              <a:t> </a:t>
            </a:r>
            <a:r>
              <a:rPr lang="ar-SA" sz="3600" b="1" dirty="0" smtClean="0">
                <a:latin typeface="Sakkal Majalla" pitchFamily="2" charset="-78"/>
                <a:cs typeface="Sakkal Majalla" pitchFamily="2" charset="-78"/>
              </a:rPr>
              <a:t>الانسان </a:t>
            </a:r>
            <a:r>
              <a:rPr lang="ar-SA" sz="3600" b="1" dirty="0">
                <a:latin typeface="Sakkal Majalla" pitchFamily="2" charset="-78"/>
                <a:cs typeface="Sakkal Majalla" pitchFamily="2" charset="-78"/>
              </a:rPr>
              <a:t>.</a:t>
            </a:r>
            <a:r>
              <a:rPr lang="en-US" sz="3600" dirty="0">
                <a:latin typeface="Sakkal Majalla" pitchFamily="2" charset="-78"/>
                <a:cs typeface="Sakkal Majalla" pitchFamily="2" charset="-78"/>
              </a:rPr>
              <a:t> </a:t>
            </a:r>
            <a:endParaRPr lang="ar-SA" sz="3600" b="1" dirty="0">
              <a:latin typeface="Sakkal Majalla" pitchFamily="2" charset="-78"/>
              <a:cs typeface="Sakkal Majalla" pitchFamily="2" charset="-78"/>
            </a:endParaRPr>
          </a:p>
        </p:txBody>
      </p:sp>
      <p:pic>
        <p:nvPicPr>
          <p:cNvPr id="3074" name="Picture 2" descr="C:\Users\h soft\Desktop\Law_code_of_Eshnun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8656" y="0"/>
            <a:ext cx="1767840" cy="6165304"/>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1475656" y="404664"/>
            <a:ext cx="4176464" cy="1196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tx1"/>
                </a:solidFill>
                <a:latin typeface="Sakkal Majalla" pitchFamily="2" charset="-78"/>
                <a:cs typeface="Sakkal Majalla" pitchFamily="2" charset="-78"/>
              </a:rPr>
              <a:t>قانون </a:t>
            </a:r>
            <a:r>
              <a:rPr lang="ar-SA" sz="3200" b="1" dirty="0" err="1">
                <a:solidFill>
                  <a:schemeClr val="tx1"/>
                </a:solidFill>
                <a:latin typeface="Sakkal Majalla" pitchFamily="2" charset="-78"/>
                <a:cs typeface="Sakkal Majalla" pitchFamily="2" charset="-78"/>
              </a:rPr>
              <a:t>اشنونا</a:t>
            </a:r>
            <a:r>
              <a:rPr lang="ar-SA" sz="3200" dirty="0">
                <a:solidFill>
                  <a:schemeClr val="tx1"/>
                </a:solidFill>
                <a:latin typeface="Sakkal Majalla" pitchFamily="2" charset="-78"/>
                <a:cs typeface="Sakkal Majalla" pitchFamily="2" charset="-78"/>
              </a:rPr>
              <a:t> </a:t>
            </a:r>
          </a:p>
        </p:txBody>
      </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136" y="0"/>
            <a:ext cx="1278631" cy="140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362858"/>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rrow.wav"/>
          </p:stSnd>
        </p:sndAc>
      </p:transition>
    </mc:Choice>
    <mc:Fallback xmlns="">
      <p:transition spd="med">
        <p:fade/>
        <p:sndAc>
          <p:stSnd>
            <p:snd r:embed="rId6" name="arrow.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4243</TotalTime>
  <Words>2961</Words>
  <Application>Microsoft Office PowerPoint</Application>
  <PresentationFormat>عرض على الشاشة (3:4)‏</PresentationFormat>
  <Paragraphs>195</Paragraphs>
  <Slides>33</Slides>
  <Notes>0</Notes>
  <HiddenSlides>0</HiddenSlides>
  <MMClips>0</MMClips>
  <ScaleCrop>false</ScaleCrop>
  <HeadingPairs>
    <vt:vector size="4" baseType="variant">
      <vt:variant>
        <vt:lpstr>نسق</vt:lpstr>
      </vt:variant>
      <vt:variant>
        <vt:i4>1</vt:i4>
      </vt:variant>
      <vt:variant>
        <vt:lpstr>عناوين الشرائح</vt:lpstr>
      </vt:variant>
      <vt:variant>
        <vt:i4>33</vt:i4>
      </vt:variant>
    </vt:vector>
  </HeadingPairs>
  <TitlesOfParts>
    <vt:vector size="34" baseType="lpstr">
      <vt:lpstr>تدفق</vt:lpstr>
      <vt:lpstr>الجمهورية الجزائرية الديمقراطية الشعبية وزارة التعليم العالي والبحث العلمي                           كلية العلوم الاجتماعية والانسانية                    قسم العلوم الاجتماعية علم الاجتماع  </vt:lpstr>
      <vt:lpstr>أ. قدوري فؤاد  GUEDDOURI  FOUAD</vt:lpstr>
      <vt:lpstr>المحاضرة الثالثة :  واقع حقوق الانسان في العالم العربي. </vt:lpstr>
      <vt:lpstr>عرض تقديمي في PowerPoint</vt:lpstr>
      <vt:lpstr>عرض تقديمي في PowerPoint</vt:lpstr>
      <vt:lpstr>أولا- مبادئ حقوق الانسان في الوطن العربي  قبل قبل بزوغ الإسلام:</vt:lpstr>
      <vt:lpstr>قانون &lt;&lt; أورنمو&gt;&gt;</vt:lpstr>
      <vt:lpstr>عرض تقديمي في PowerPoint</vt:lpstr>
      <vt:lpstr>عرض تقديمي في PowerPoint</vt:lpstr>
      <vt:lpstr>ي  </vt:lpstr>
      <vt:lpstr>شريعة حمورابي  </vt:lpstr>
      <vt:lpstr>شريعة حمورابي  </vt:lpstr>
      <vt:lpstr>شريعة حمورابي  </vt:lpstr>
      <vt:lpstr>شريعة حمورابي  </vt:lpstr>
      <vt:lpstr>شريعة حمورابي  </vt:lpstr>
      <vt:lpstr>شريعة حمورابي  </vt:lpstr>
      <vt:lpstr>شريعة حمورابي  </vt:lpstr>
      <vt:lpstr>شريعة حمورابي  </vt:lpstr>
      <vt:lpstr>شريعة حمورابي  </vt:lpstr>
      <vt:lpstr>شريعة حمورابي  </vt:lpstr>
      <vt:lpstr>شريعة حمورابي  </vt:lpstr>
      <vt:lpstr>شريعة حمورابي  </vt:lpstr>
      <vt:lpstr>شريعة حمورابي  </vt:lpstr>
      <vt:lpstr>عرض تقديمي في PowerPoint</vt:lpstr>
      <vt:lpstr>  </vt:lpstr>
      <vt:lpstr>شريعة حمورابي  </vt:lpstr>
      <vt:lpstr>شريعة حمورابي  </vt:lpstr>
      <vt:lpstr>  </vt:lpstr>
      <vt:lpstr>  </vt:lpstr>
      <vt:lpstr>عرض تقديمي في PowerPoint</vt:lpstr>
      <vt:lpstr>عرض تقديمي في PowerPoint</vt:lpstr>
      <vt:lpstr>عرض تقديمي في PowerPoint</vt:lpstr>
      <vt:lpstr>عرض تقديمي في PowerPoint</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 soft</dc:creator>
  <cp:lastModifiedBy>h soft</cp:lastModifiedBy>
  <cp:revision>138</cp:revision>
  <dcterms:created xsi:type="dcterms:W3CDTF">2020-12-17T17:56:51Z</dcterms:created>
  <dcterms:modified xsi:type="dcterms:W3CDTF">2024-10-17T08:28:35Z</dcterms:modified>
</cp:coreProperties>
</file>