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1"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5" d="100"/>
          <a:sy n="75" d="100"/>
        </p:scale>
        <p:origin x="46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57DA9FC0-F35E-42FC-B5A8-5E9CE65EAD7B}" type="datetimeFigureOut">
              <a:rPr lang="ar-SA" smtClean="0">
                <a:solidFill>
                  <a:prstClr val="black">
                    <a:tint val="75000"/>
                  </a:prstClr>
                </a:solidFill>
              </a:rPr>
              <a:pPr/>
              <a:t>01/19/1442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86E94847-88F8-46BB-8E49-6807654FDB4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7DA9FC0-F35E-42FC-B5A8-5E9CE65EAD7B}" type="datetimeFigureOut">
              <a:rPr lang="ar-SA" smtClean="0">
                <a:solidFill>
                  <a:prstClr val="black">
                    <a:tint val="75000"/>
                  </a:prstClr>
                </a:solidFill>
              </a:rPr>
              <a:pPr/>
              <a:t>01/19/1442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86E94847-88F8-46BB-8E49-6807654FDB4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7DA9FC0-F35E-42FC-B5A8-5E9CE65EAD7B}" type="datetimeFigureOut">
              <a:rPr lang="ar-SA" smtClean="0">
                <a:solidFill>
                  <a:prstClr val="black">
                    <a:tint val="75000"/>
                  </a:prstClr>
                </a:solidFill>
              </a:rPr>
              <a:pPr/>
              <a:t>01/19/1442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86E94847-88F8-46BB-8E49-6807654FDB4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7DA9FC0-F35E-42FC-B5A8-5E9CE65EAD7B}" type="datetimeFigureOut">
              <a:rPr lang="ar-SA" smtClean="0">
                <a:solidFill>
                  <a:prstClr val="black">
                    <a:tint val="75000"/>
                  </a:prstClr>
                </a:solidFill>
              </a:rPr>
              <a:pPr/>
              <a:t>01/19/1442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86E94847-88F8-46BB-8E49-6807654FDB4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7DA9FC0-F35E-42FC-B5A8-5E9CE65EAD7B}" type="datetimeFigureOut">
              <a:rPr lang="ar-SA" smtClean="0">
                <a:solidFill>
                  <a:prstClr val="black">
                    <a:tint val="75000"/>
                  </a:prstClr>
                </a:solidFill>
              </a:rPr>
              <a:pPr/>
              <a:t>01/19/1442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86E94847-88F8-46BB-8E49-6807654FDB4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57DA9FC0-F35E-42FC-B5A8-5E9CE65EAD7B}" type="datetimeFigureOut">
              <a:rPr lang="ar-SA" smtClean="0">
                <a:solidFill>
                  <a:prstClr val="black">
                    <a:tint val="75000"/>
                  </a:prstClr>
                </a:solidFill>
              </a:rPr>
              <a:pPr/>
              <a:t>01/19/1442</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86E94847-88F8-46BB-8E49-6807654FDB4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57DA9FC0-F35E-42FC-B5A8-5E9CE65EAD7B}" type="datetimeFigureOut">
              <a:rPr lang="ar-SA" smtClean="0">
                <a:solidFill>
                  <a:prstClr val="black">
                    <a:tint val="75000"/>
                  </a:prstClr>
                </a:solidFill>
              </a:rPr>
              <a:pPr/>
              <a:t>01/19/1442</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86E94847-88F8-46BB-8E49-6807654FDB4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57DA9FC0-F35E-42FC-B5A8-5E9CE65EAD7B}" type="datetimeFigureOut">
              <a:rPr lang="ar-SA" smtClean="0">
                <a:solidFill>
                  <a:prstClr val="black">
                    <a:tint val="75000"/>
                  </a:prstClr>
                </a:solidFill>
              </a:rPr>
              <a:pPr/>
              <a:t>01/19/1442</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86E94847-88F8-46BB-8E49-6807654FDB4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7DA9FC0-F35E-42FC-B5A8-5E9CE65EAD7B}" type="datetimeFigureOut">
              <a:rPr lang="ar-SA" smtClean="0">
                <a:solidFill>
                  <a:prstClr val="black">
                    <a:tint val="75000"/>
                  </a:prstClr>
                </a:solidFill>
              </a:rPr>
              <a:pPr/>
              <a:t>01/19/1442</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86E94847-88F8-46BB-8E49-6807654FDB4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7DA9FC0-F35E-42FC-B5A8-5E9CE65EAD7B}" type="datetimeFigureOut">
              <a:rPr lang="ar-SA" smtClean="0">
                <a:solidFill>
                  <a:prstClr val="black">
                    <a:tint val="75000"/>
                  </a:prstClr>
                </a:solidFill>
              </a:rPr>
              <a:pPr/>
              <a:t>01/19/1442</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86E94847-88F8-46BB-8E49-6807654FDB4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7DA9FC0-F35E-42FC-B5A8-5E9CE65EAD7B}" type="datetimeFigureOut">
              <a:rPr lang="ar-SA" smtClean="0">
                <a:solidFill>
                  <a:prstClr val="black">
                    <a:tint val="75000"/>
                  </a:prstClr>
                </a:solidFill>
              </a:rPr>
              <a:pPr/>
              <a:t>01/19/1442</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86E94847-88F8-46BB-8E49-6807654FDB45}"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7DA9FC0-F35E-42FC-B5A8-5E9CE65EAD7B}" type="datetimeFigureOut">
              <a:rPr lang="ar-SA" smtClean="0">
                <a:solidFill>
                  <a:prstClr val="black">
                    <a:tint val="75000"/>
                  </a:prstClr>
                </a:solidFill>
              </a:rPr>
              <a:pPr/>
              <a:t>01/19/1442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E94847-88F8-46BB-8E49-6807654FDB45}" type="slidenum">
              <a:rPr lang="ar-SA" smtClean="0">
                <a:solidFill>
                  <a:prstClr val="black">
                    <a:tint val="75000"/>
                  </a:prstClr>
                </a:solidFill>
              </a:rPr>
              <a:pPr/>
              <a:t>‹#›</a:t>
            </a:fld>
            <a:endParaRPr lang="ar-S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47664" y="6021288"/>
            <a:ext cx="70567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dirty="0">
                <a:solidFill>
                  <a:srgbClr val="00B050"/>
                </a:solidFill>
                <a:latin typeface="ae_Dimnah" pitchFamily="18" charset="-78"/>
                <a:cs typeface="AGA Aladdin Regular" pitchFamily="2" charset="-78"/>
              </a:rPr>
              <a:t>تراكيب </a:t>
            </a:r>
            <a:r>
              <a:rPr lang="ar-SA" dirty="0" err="1">
                <a:solidFill>
                  <a:srgbClr val="00B050"/>
                </a:solidFill>
                <a:latin typeface="ae_Dimnah" pitchFamily="18" charset="-78"/>
                <a:cs typeface="AGA Aladdin Regular" pitchFamily="2" charset="-78"/>
              </a:rPr>
              <a:t>كيجان</a:t>
            </a:r>
            <a:r>
              <a:rPr lang="ar-SA" dirty="0">
                <a:solidFill>
                  <a:srgbClr val="00B050"/>
                </a:solidFill>
                <a:latin typeface="ae_Dimnah" pitchFamily="18" charset="-78"/>
                <a:cs typeface="AGA Aladdin Regular" pitchFamily="2" charset="-78"/>
              </a:rPr>
              <a:t> تطبيقات على أحدث طرق التدريس</a:t>
            </a:r>
          </a:p>
          <a:p>
            <a:pPr algn="ctr"/>
            <a:r>
              <a:rPr lang="ar-SA" dirty="0">
                <a:solidFill>
                  <a:srgbClr val="00B050"/>
                </a:solidFill>
                <a:latin typeface="ae_Dimnah" pitchFamily="18" charset="-78"/>
                <a:cs typeface="AGA Aladdin Regular" pitchFamily="2" charset="-78"/>
              </a:rPr>
              <a:t>للدكتورة حسناء فاروق </a:t>
            </a:r>
            <a:r>
              <a:rPr lang="ar-SA" dirty="0" err="1">
                <a:solidFill>
                  <a:srgbClr val="00B050"/>
                </a:solidFill>
                <a:latin typeface="ae_Dimnah" pitchFamily="18" charset="-78"/>
                <a:cs typeface="AGA Aladdin Regular" pitchFamily="2" charset="-78"/>
              </a:rPr>
              <a:t>الديب</a:t>
            </a:r>
            <a:r>
              <a:rPr lang="ar-SA" dirty="0">
                <a:solidFill>
                  <a:srgbClr val="00B050"/>
                </a:solidFill>
                <a:latin typeface="ae_Dimnah" pitchFamily="18" charset="-78"/>
                <a:cs typeface="AGA Aladdin Regular" pitchFamily="2" charset="-78"/>
              </a:rPr>
              <a:t> مؤسسة حورس الدولية</a:t>
            </a:r>
          </a:p>
        </p:txBody>
      </p:sp>
      <p:pic>
        <p:nvPicPr>
          <p:cNvPr id="3" name="صورة 2" descr="صورة6.png"/>
          <p:cNvPicPr>
            <a:picLocks noChangeAspect="1"/>
          </p:cNvPicPr>
          <p:nvPr/>
        </p:nvPicPr>
        <p:blipFill>
          <a:blip r:embed="rId2" cstate="print"/>
          <a:stretch>
            <a:fillRect/>
          </a:stretch>
        </p:blipFill>
        <p:spPr>
          <a:xfrm rot="4262874">
            <a:off x="437318" y="2652013"/>
            <a:ext cx="2678242" cy="2000415"/>
          </a:xfrm>
          <a:prstGeom prst="rect">
            <a:avLst/>
          </a:prstGeom>
        </p:spPr>
      </p:pic>
      <p:sp>
        <p:nvSpPr>
          <p:cNvPr id="4" name="مستطيل ذو زاوية واحدة مخدوشة ودائرية 3"/>
          <p:cNvSpPr/>
          <p:nvPr/>
        </p:nvSpPr>
        <p:spPr>
          <a:xfrm>
            <a:off x="3635896" y="404664"/>
            <a:ext cx="4824536" cy="3312368"/>
          </a:xfrm>
          <a:prstGeom prst="snip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ar-SA" sz="1600" dirty="0">
                <a:solidFill>
                  <a:srgbClr val="F79646">
                    <a:lumMod val="50000"/>
                  </a:srgbClr>
                </a:solidFill>
                <a:cs typeface="onaizah mateen-ayman" pitchFamily="2" charset="-78"/>
              </a:rPr>
              <a:t>   </a:t>
            </a:r>
            <a:r>
              <a:rPr lang="ar-SA" sz="1600" dirty="0" err="1">
                <a:solidFill>
                  <a:srgbClr val="F79646">
                    <a:lumMod val="50000"/>
                  </a:srgbClr>
                </a:solidFill>
                <a:cs typeface="onaizah mateen-ayman" pitchFamily="2" charset="-78"/>
              </a:rPr>
              <a:t>كيجان</a:t>
            </a:r>
            <a:r>
              <a:rPr lang="ar-SA" sz="1600" dirty="0">
                <a:solidFill>
                  <a:srgbClr val="F79646">
                    <a:lumMod val="50000"/>
                  </a:srgbClr>
                </a:solidFill>
                <a:cs typeface="onaizah mateen-ayman" pitchFamily="2" charset="-78"/>
              </a:rPr>
              <a:t> هو عالم أمريكي متخصص بعلم النفس تعاون مع زوجته المتخصصة </a:t>
            </a:r>
            <a:r>
              <a:rPr lang="ar-SA" sz="1600" dirty="0" err="1">
                <a:solidFill>
                  <a:srgbClr val="F79646">
                    <a:lumMod val="50000"/>
                  </a:srgbClr>
                </a:solidFill>
                <a:cs typeface="onaizah mateen-ayman" pitchFamily="2" charset="-78"/>
              </a:rPr>
              <a:t>بالبياجوجيا</a:t>
            </a:r>
            <a:r>
              <a:rPr lang="ar-SA" sz="1600" dirty="0">
                <a:solidFill>
                  <a:srgbClr val="F79646">
                    <a:lumMod val="50000"/>
                  </a:srgbClr>
                </a:solidFill>
                <a:cs typeface="onaizah mateen-ayman" pitchFamily="2" charset="-78"/>
              </a:rPr>
              <a:t> في إخراج هذه التراكيب من أجل تحسين التعلم التعاوني</a:t>
            </a:r>
            <a:r>
              <a:rPr lang="ar-SA" sz="1600" dirty="0">
                <a:solidFill>
                  <a:srgbClr val="C0504D">
                    <a:lumMod val="50000"/>
                  </a:srgbClr>
                </a:solidFill>
                <a:cs typeface="onaizah mateen-ayman" pitchFamily="2" charset="-78"/>
              </a:rPr>
              <a:t>.</a:t>
            </a:r>
          </a:p>
          <a:p>
            <a:pPr algn="just"/>
            <a:r>
              <a:rPr lang="ar-SA" sz="1600" dirty="0">
                <a:solidFill>
                  <a:srgbClr val="F79646">
                    <a:lumMod val="75000"/>
                  </a:srgbClr>
                </a:solidFill>
                <a:cs typeface="onaizah mateen-ayman" pitchFamily="2" charset="-78"/>
              </a:rPr>
              <a:t>  بالرغم من أن فكرة </a:t>
            </a:r>
            <a:r>
              <a:rPr lang="ar-SA" sz="1600" dirty="0" err="1">
                <a:solidFill>
                  <a:srgbClr val="F79646">
                    <a:lumMod val="75000"/>
                  </a:srgbClr>
                </a:solidFill>
                <a:cs typeface="onaizah mateen-ayman" pitchFamily="2" charset="-78"/>
              </a:rPr>
              <a:t>كيجان</a:t>
            </a:r>
            <a:r>
              <a:rPr lang="ar-SA" sz="1600" dirty="0">
                <a:solidFill>
                  <a:srgbClr val="F79646">
                    <a:lumMod val="75000"/>
                  </a:srgbClr>
                </a:solidFill>
                <a:cs typeface="onaizah mateen-ayman" pitchFamily="2" charset="-78"/>
              </a:rPr>
              <a:t> في التعلم التعاوني تعود إلى عام </a:t>
            </a:r>
            <a:r>
              <a:rPr lang="ar-SA" sz="1600" dirty="0" err="1">
                <a:solidFill>
                  <a:srgbClr val="F79646">
                    <a:lumMod val="75000"/>
                  </a:srgbClr>
                </a:solidFill>
                <a:cs typeface="onaizah mateen-ayman" pitchFamily="2" charset="-78"/>
              </a:rPr>
              <a:t>1980م</a:t>
            </a:r>
            <a:r>
              <a:rPr lang="ar-SA" sz="1600" dirty="0">
                <a:solidFill>
                  <a:srgbClr val="F79646">
                    <a:lumMod val="75000"/>
                  </a:srgbClr>
                </a:solidFill>
                <a:cs typeface="onaizah mateen-ayman" pitchFamily="2" charset="-78"/>
              </a:rPr>
              <a:t> إلا أنها اصطدمت بصعوبات كبيرة نتيجة عدم إقبال المدارس على تجريبها،خوفا من مرودها كفكرة جيدة تتعارض مع التوجه السائد آنذاك القائم على العمل الفردي والتنافسي بين المتعلمين.</a:t>
            </a:r>
          </a:p>
          <a:p>
            <a:pPr algn="just"/>
            <a:r>
              <a:rPr lang="ar-SA" sz="1600" dirty="0">
                <a:solidFill>
                  <a:srgbClr val="4F81BD">
                    <a:lumMod val="75000"/>
                  </a:srgbClr>
                </a:solidFill>
                <a:cs typeface="onaizah mateen-ayman" pitchFamily="2" charset="-78"/>
              </a:rPr>
              <a:t>   منذ عام </a:t>
            </a:r>
            <a:r>
              <a:rPr lang="ar-SA" sz="1600" dirty="0" err="1">
                <a:solidFill>
                  <a:srgbClr val="4F81BD">
                    <a:lumMod val="75000"/>
                  </a:srgbClr>
                </a:solidFill>
                <a:cs typeface="onaizah mateen-ayman" pitchFamily="2" charset="-78"/>
              </a:rPr>
              <a:t>1985م</a:t>
            </a:r>
            <a:r>
              <a:rPr lang="ar-SA" sz="1600" dirty="0">
                <a:solidFill>
                  <a:srgbClr val="4F81BD">
                    <a:lumMod val="75000"/>
                  </a:srgbClr>
                </a:solidFill>
                <a:cs typeface="onaizah mateen-ayman" pitchFamily="2" charset="-78"/>
              </a:rPr>
              <a:t> سمحت بعض المدارس </a:t>
            </a:r>
            <a:r>
              <a:rPr lang="ar-SA" sz="1600" dirty="0" err="1">
                <a:solidFill>
                  <a:srgbClr val="4F81BD">
                    <a:lumMod val="75000"/>
                  </a:srgbClr>
                </a:solidFill>
                <a:cs typeface="onaizah mateen-ayman" pitchFamily="2" charset="-78"/>
              </a:rPr>
              <a:t>لكيجان</a:t>
            </a:r>
            <a:r>
              <a:rPr lang="ar-SA" sz="1600" dirty="0">
                <a:solidFill>
                  <a:srgbClr val="4F81BD">
                    <a:lumMod val="75000"/>
                  </a:srgbClr>
                </a:solidFill>
                <a:cs typeface="onaizah mateen-ayman" pitchFamily="2" charset="-78"/>
              </a:rPr>
              <a:t> أن يجرب استراتيجياته في مجالات محددة ككتابة الكلمات ومنها انطلق لتطبيق نظام الدروس القائم على هذه الاستراتيجيات </a:t>
            </a:r>
            <a:r>
              <a:rPr lang="ar-SA" sz="1600" dirty="0" err="1">
                <a:solidFill>
                  <a:srgbClr val="4F81BD">
                    <a:lumMod val="75000"/>
                  </a:srgbClr>
                </a:solidFill>
                <a:cs typeface="onaizah mateen-ayman" pitchFamily="2" charset="-78"/>
              </a:rPr>
              <a:t>بالكامل </a:t>
            </a:r>
            <a:r>
              <a:rPr lang="ar-SA" sz="1600" dirty="0">
                <a:solidFill>
                  <a:srgbClr val="4F81BD">
                    <a:lumMod val="75000"/>
                  </a:srgbClr>
                </a:solidFill>
                <a:cs typeface="onaizah mateen-ayman" pitchFamily="2" charset="-78"/>
              </a:rPr>
              <a:t>،دون الاكتفاء بتطبيق استراتيجية واحدة أو اثنتين.</a:t>
            </a:r>
          </a:p>
        </p:txBody>
      </p:sp>
      <p:sp>
        <p:nvSpPr>
          <p:cNvPr id="5" name="مستطيل 4"/>
          <p:cNvSpPr/>
          <p:nvPr/>
        </p:nvSpPr>
        <p:spPr>
          <a:xfrm>
            <a:off x="323528" y="260648"/>
            <a:ext cx="3196709" cy="1754326"/>
          </a:xfrm>
          <a:prstGeom prst="rect">
            <a:avLst/>
          </a:prstGeom>
          <a:noFill/>
        </p:spPr>
        <p:txBody>
          <a:bodyPr wrap="none" lIns="91440" tIns="45720" rIns="91440" bIns="45720">
            <a:spAutoFit/>
          </a:bodyPr>
          <a:lstStyle/>
          <a:p>
            <a:pPr algn="ctr"/>
            <a:r>
              <a:rPr lang="ar-SA"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استراتيجية </a:t>
            </a:r>
          </a:p>
          <a:p>
            <a:pPr algn="ctr"/>
            <a:r>
              <a:rPr lang="ar-SA"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تراكيب </a:t>
            </a:r>
            <a:r>
              <a:rPr lang="ar-SA" sz="54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كيجان</a:t>
            </a:r>
            <a:r>
              <a:rPr lang="ar-SA"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 </a:t>
            </a:r>
            <a:endParaRPr lang="ar-SA"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6" name="مستطيل ذو زوايا قطرية مستديرة 5"/>
          <p:cNvSpPr/>
          <p:nvPr/>
        </p:nvSpPr>
        <p:spPr>
          <a:xfrm>
            <a:off x="3203848" y="3933056"/>
            <a:ext cx="5328592" cy="1944216"/>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buFont typeface="Wingdings" pitchFamily="2" charset="2"/>
              <a:buChar char="§"/>
            </a:pPr>
            <a:r>
              <a:rPr lang="ar-SA" sz="1600" dirty="0">
                <a:solidFill>
                  <a:prstClr val="black"/>
                </a:solidFill>
                <a:latin typeface="Shorooq_N1" pitchFamily="2" charset="-78"/>
                <a:cs typeface="Shorooq_N1" pitchFamily="2" charset="-78"/>
              </a:rPr>
              <a:t>  </a:t>
            </a:r>
            <a:r>
              <a:rPr lang="ar-SA" sz="1600" dirty="0">
                <a:solidFill>
                  <a:srgbClr val="F79646">
                    <a:lumMod val="75000"/>
                  </a:srgbClr>
                </a:solidFill>
                <a:latin typeface="Shorooq_N1" pitchFamily="2" charset="-78"/>
                <a:cs typeface="Shorooq_N1" pitchFamily="2" charset="-78"/>
              </a:rPr>
              <a:t>يرى </a:t>
            </a:r>
            <a:r>
              <a:rPr lang="ar-SA" sz="1600" dirty="0" err="1">
                <a:solidFill>
                  <a:srgbClr val="F79646">
                    <a:lumMod val="75000"/>
                  </a:srgbClr>
                </a:solidFill>
                <a:latin typeface="Shorooq_N1" pitchFamily="2" charset="-78"/>
                <a:cs typeface="Shorooq_N1" pitchFamily="2" charset="-78"/>
              </a:rPr>
              <a:t>كيجان</a:t>
            </a:r>
            <a:r>
              <a:rPr lang="ar-SA" sz="1600" dirty="0">
                <a:solidFill>
                  <a:srgbClr val="F79646">
                    <a:lumMod val="75000"/>
                  </a:srgbClr>
                </a:solidFill>
                <a:latin typeface="Shorooq_N1" pitchFamily="2" charset="-78"/>
                <a:cs typeface="Shorooq_N1" pitchFamily="2" charset="-78"/>
              </a:rPr>
              <a:t> أن هذه الاستراتيجيات تشكل الهيكل الأساسي لكل درس،وليست مجرد أنشطة،ومن خلال التفاعل بين تركيبة ما ومحتوى المادة الراسية يتكون النشاط.</a:t>
            </a:r>
          </a:p>
          <a:p>
            <a:pPr algn="just">
              <a:buFont typeface="Wingdings" pitchFamily="2" charset="2"/>
              <a:buChar char="§"/>
            </a:pPr>
            <a:r>
              <a:rPr lang="ar-SA" sz="1600" dirty="0">
                <a:solidFill>
                  <a:srgbClr val="F79646">
                    <a:lumMod val="75000"/>
                  </a:srgbClr>
                </a:solidFill>
                <a:latin typeface="Shorooq_N1" pitchFamily="2" charset="-78"/>
                <a:cs typeface="Shorooq_N1" pitchFamily="2" charset="-78"/>
              </a:rPr>
              <a:t>تركيبة+محتوى=نشاط</a:t>
            </a:r>
          </a:p>
          <a:p>
            <a:pPr algn="just">
              <a:buFont typeface="Wingdings" pitchFamily="2" charset="2"/>
              <a:buChar char="§"/>
            </a:pPr>
            <a:r>
              <a:rPr lang="ar-SA" sz="1600" dirty="0">
                <a:solidFill>
                  <a:srgbClr val="F79646">
                    <a:lumMod val="75000"/>
                  </a:srgbClr>
                </a:solidFill>
                <a:latin typeface="Shorooq_N1" pitchFamily="2" charset="-78"/>
                <a:cs typeface="Shorooq_N1" pitchFamily="2" charset="-78"/>
              </a:rPr>
              <a:t>  يؤكد </a:t>
            </a:r>
            <a:r>
              <a:rPr lang="ar-SA" sz="1600" dirty="0" err="1">
                <a:solidFill>
                  <a:srgbClr val="F79646">
                    <a:lumMod val="75000"/>
                  </a:srgbClr>
                </a:solidFill>
                <a:latin typeface="Shorooq_N1" pitchFamily="2" charset="-78"/>
                <a:cs typeface="Shorooq_N1" pitchFamily="2" charset="-78"/>
              </a:rPr>
              <a:t>كيجان</a:t>
            </a:r>
            <a:r>
              <a:rPr lang="ar-SA" sz="1600" dirty="0">
                <a:solidFill>
                  <a:srgbClr val="F79646">
                    <a:lumMod val="75000"/>
                  </a:srgbClr>
                </a:solidFill>
                <a:latin typeface="Shorooq_N1" pitchFamily="2" charset="-78"/>
                <a:cs typeface="Shorooq_N1" pitchFamily="2" charset="-78"/>
              </a:rPr>
              <a:t> على أن أفضل درسه يقدمه المعلم هو أفضل خلطة بين التركيبة والمحتوى حتى يصل إلى تحقيق الهدف التعليمي </a:t>
            </a:r>
            <a:r>
              <a:rPr lang="ar-SA" sz="1600" dirty="0" err="1">
                <a:solidFill>
                  <a:srgbClr val="F79646">
                    <a:lumMod val="75000"/>
                  </a:srgbClr>
                </a:solidFill>
                <a:latin typeface="Shorooq_N1" pitchFamily="2" charset="-78"/>
                <a:cs typeface="Shorooq_N1" pitchFamily="2" charset="-78"/>
              </a:rPr>
              <a:t>المنشود.</a:t>
            </a:r>
            <a:r>
              <a:rPr lang="ar-SA" sz="1600" dirty="0">
                <a:solidFill>
                  <a:srgbClr val="F79646">
                    <a:lumMod val="75000"/>
                  </a:srgbClr>
                </a:solidFill>
                <a:latin typeface="Shorooq_N1" pitchFamily="2" charset="-78"/>
                <a:cs typeface="Shorooq_N1" pitchFamily="2" charset="-78"/>
              </a:rPr>
              <a:t> </a:t>
            </a:r>
          </a:p>
          <a:p>
            <a:pPr algn="just">
              <a:buFont typeface="Wingdings" pitchFamily="2" charset="2"/>
              <a:buChar char="§"/>
            </a:pPr>
            <a:r>
              <a:rPr lang="ar-SA" sz="1600" dirty="0">
                <a:solidFill>
                  <a:srgbClr val="F79646">
                    <a:lumMod val="75000"/>
                  </a:srgbClr>
                </a:solidFill>
                <a:latin typeface="Shorooq_N1" pitchFamily="2" charset="-78"/>
                <a:cs typeface="Shorooq_N1" pitchFamily="2" charset="-78"/>
              </a:rPr>
              <a:t>تمثلت براعة </a:t>
            </a:r>
            <a:r>
              <a:rPr lang="ar-SA" sz="1600" dirty="0" err="1">
                <a:solidFill>
                  <a:srgbClr val="F79646">
                    <a:lumMod val="75000"/>
                  </a:srgbClr>
                </a:solidFill>
                <a:latin typeface="Shorooq_N1" pitchFamily="2" charset="-78"/>
                <a:cs typeface="Shorooq_N1" pitchFamily="2" charset="-78"/>
              </a:rPr>
              <a:t>كيجان</a:t>
            </a:r>
            <a:r>
              <a:rPr lang="ar-SA" sz="1600" dirty="0">
                <a:solidFill>
                  <a:srgbClr val="F79646">
                    <a:lumMod val="75000"/>
                  </a:srgbClr>
                </a:solidFill>
                <a:latin typeface="Shorooq_N1" pitchFamily="2" charset="-78"/>
                <a:cs typeface="Shorooq_N1" pitchFamily="2" charset="-78"/>
              </a:rPr>
              <a:t> في أنه تمكن من تكوين تراكيب تتماشى مع كل المحتويات،نظرا لتنوعها وتنوع مجالات استخدامها لذا فهي تناسب أي نشاط صفي.</a:t>
            </a:r>
          </a:p>
          <a:p>
            <a:pPr algn="just"/>
            <a:endParaRPr lang="ar-SA" sz="1600" dirty="0">
              <a:solidFill>
                <a:prstClr val="black"/>
              </a:solidFill>
              <a:latin typeface="Shorooq_N1" pitchFamily="2" charset="-78"/>
              <a:cs typeface="Shorooq_N1"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اوية واحدة مخدوشة ودائرية 3"/>
          <p:cNvSpPr/>
          <p:nvPr/>
        </p:nvSpPr>
        <p:spPr>
          <a:xfrm>
            <a:off x="3635896" y="404664"/>
            <a:ext cx="4824536" cy="3312368"/>
          </a:xfrm>
          <a:prstGeom prst="snipRound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ar-SA" sz="1600" dirty="0">
                <a:solidFill>
                  <a:srgbClr val="F79646">
                    <a:lumMod val="50000"/>
                  </a:srgbClr>
                </a:solidFill>
                <a:latin typeface="Shorooq_N1" pitchFamily="2" charset="-78"/>
                <a:cs typeface="Shorooq_N1" pitchFamily="2" charset="-78"/>
              </a:rPr>
              <a:t>إضافة لما تحققه هذه التراكيب من تحسن ملحوظ في مستوى التحصيل لى المتعلمين الذين </a:t>
            </a:r>
            <a:r>
              <a:rPr lang="ar-SA" sz="1600" dirty="0" err="1">
                <a:solidFill>
                  <a:srgbClr val="F79646">
                    <a:lumMod val="50000"/>
                  </a:srgbClr>
                </a:solidFill>
                <a:latin typeface="Shorooq_N1" pitchFamily="2" charset="-78"/>
                <a:cs typeface="Shorooq_N1" pitchFamily="2" charset="-78"/>
              </a:rPr>
              <a:t>يستخمونها</a:t>
            </a:r>
            <a:r>
              <a:rPr lang="ar-SA" sz="1600" dirty="0">
                <a:solidFill>
                  <a:srgbClr val="F79646">
                    <a:lumMod val="50000"/>
                  </a:srgbClr>
                </a:solidFill>
                <a:latin typeface="Shorooq_N1" pitchFamily="2" charset="-78"/>
                <a:cs typeface="Shorooq_N1" pitchFamily="2" charset="-78"/>
              </a:rPr>
              <a:t> فهي تحقق فوائد أخرى من </a:t>
            </a:r>
            <a:r>
              <a:rPr lang="ar-SA" sz="1600" dirty="0" err="1">
                <a:solidFill>
                  <a:srgbClr val="F79646">
                    <a:lumMod val="50000"/>
                  </a:srgbClr>
                </a:solidFill>
                <a:latin typeface="Shorooq_N1" pitchFamily="2" charset="-78"/>
                <a:cs typeface="Shorooq_N1" pitchFamily="2" charset="-78"/>
              </a:rPr>
              <a:t>بينها:</a:t>
            </a:r>
            <a:endParaRPr lang="ar-SA" sz="1600" dirty="0">
              <a:solidFill>
                <a:srgbClr val="F79646">
                  <a:lumMod val="50000"/>
                </a:srgbClr>
              </a:solidFill>
              <a:latin typeface="Shorooq_N1" pitchFamily="2" charset="-78"/>
              <a:cs typeface="Shorooq_N1" pitchFamily="2" charset="-78"/>
            </a:endParaRPr>
          </a:p>
          <a:p>
            <a:pPr>
              <a:buFont typeface="Wingdings" pitchFamily="2" charset="2"/>
              <a:buChar char="ü"/>
            </a:pPr>
            <a:r>
              <a:rPr lang="ar-SA" sz="1600" dirty="0">
                <a:solidFill>
                  <a:srgbClr val="1F497D">
                    <a:lumMod val="60000"/>
                    <a:lumOff val="40000"/>
                  </a:srgbClr>
                </a:solidFill>
                <a:latin typeface="Shorooq_N1" pitchFamily="2" charset="-78"/>
                <a:cs typeface="Shorooq_N1" pitchFamily="2" charset="-78"/>
              </a:rPr>
              <a:t>توفر فرص لاكتساب مهارات اجتماعية </a:t>
            </a:r>
            <a:r>
              <a:rPr lang="ar-SA" sz="1600" dirty="0" err="1">
                <a:solidFill>
                  <a:srgbClr val="1F497D">
                    <a:lumMod val="60000"/>
                    <a:lumOff val="40000"/>
                  </a:srgbClr>
                </a:solidFill>
                <a:latin typeface="Shorooq_N1" pitchFamily="2" charset="-78"/>
                <a:cs typeface="Shorooq_N1" pitchFamily="2" charset="-78"/>
              </a:rPr>
              <a:t>هامة.</a:t>
            </a:r>
            <a:r>
              <a:rPr lang="ar-SA" sz="1600" dirty="0">
                <a:solidFill>
                  <a:srgbClr val="1F497D">
                    <a:lumMod val="60000"/>
                    <a:lumOff val="40000"/>
                  </a:srgbClr>
                </a:solidFill>
                <a:latin typeface="Shorooq_N1" pitchFamily="2" charset="-78"/>
                <a:cs typeface="Shorooq_N1" pitchFamily="2" charset="-78"/>
              </a:rPr>
              <a:t> </a:t>
            </a:r>
          </a:p>
          <a:p>
            <a:pPr>
              <a:buFont typeface="Wingdings" pitchFamily="2" charset="2"/>
              <a:buChar char="ü"/>
            </a:pPr>
            <a:r>
              <a:rPr lang="ar-SA" sz="1600" dirty="0">
                <a:solidFill>
                  <a:srgbClr val="1F497D">
                    <a:lumMod val="60000"/>
                    <a:lumOff val="40000"/>
                  </a:srgbClr>
                </a:solidFill>
                <a:latin typeface="Shorooq_N1" pitchFamily="2" charset="-78"/>
                <a:cs typeface="Shorooq_N1" pitchFamily="2" charset="-78"/>
              </a:rPr>
              <a:t>توفر فرصا للمتعلم للتعبير عن رأيه من خلال تقديم البدائل واقتراح الحلول للمشكلات.</a:t>
            </a:r>
          </a:p>
          <a:p>
            <a:pPr>
              <a:buFont typeface="Wingdings" pitchFamily="2" charset="2"/>
              <a:buChar char="ü"/>
            </a:pPr>
            <a:r>
              <a:rPr lang="ar-SA" sz="1600" dirty="0">
                <a:solidFill>
                  <a:srgbClr val="1F497D">
                    <a:lumMod val="60000"/>
                    <a:lumOff val="40000"/>
                  </a:srgbClr>
                </a:solidFill>
                <a:latin typeface="Shorooq_N1" pitchFamily="2" charset="-78"/>
                <a:cs typeface="Shorooq_N1" pitchFamily="2" charset="-78"/>
              </a:rPr>
              <a:t>توفر فرصا للمشاركة في أنشطة الحصة والتعلم الذاتي والبحث والاستقصاء معا.</a:t>
            </a:r>
          </a:p>
          <a:p>
            <a:pPr>
              <a:buFont typeface="Wingdings" pitchFamily="2" charset="2"/>
              <a:buChar char="ü"/>
            </a:pPr>
            <a:r>
              <a:rPr lang="ar-SA" sz="1600" dirty="0">
                <a:solidFill>
                  <a:srgbClr val="1F497D">
                    <a:lumMod val="60000"/>
                    <a:lumOff val="40000"/>
                  </a:srgbClr>
                </a:solidFill>
                <a:latin typeface="Shorooq_N1" pitchFamily="2" charset="-78"/>
                <a:cs typeface="Shorooq_N1" pitchFamily="2" charset="-78"/>
              </a:rPr>
              <a:t>تضع محتوى المادة العلمية  في إطار جذاب قابل للتطبيق </a:t>
            </a:r>
            <a:r>
              <a:rPr lang="ar-SA" sz="1600" dirty="0" err="1">
                <a:solidFill>
                  <a:srgbClr val="1F497D">
                    <a:lumMod val="60000"/>
                    <a:lumOff val="40000"/>
                  </a:srgbClr>
                </a:solidFill>
                <a:latin typeface="Shorooq_N1" pitchFamily="2" charset="-78"/>
                <a:cs typeface="Shorooq_N1" pitchFamily="2" charset="-78"/>
              </a:rPr>
              <a:t>والفهم </a:t>
            </a:r>
            <a:r>
              <a:rPr lang="ar-SA" sz="1600" dirty="0">
                <a:solidFill>
                  <a:srgbClr val="1F497D">
                    <a:lumMod val="60000"/>
                    <a:lumOff val="40000"/>
                  </a:srgbClr>
                </a:solidFill>
                <a:latin typeface="Shorooq_N1" pitchFamily="2" charset="-78"/>
                <a:cs typeface="Shorooq_N1" pitchFamily="2" charset="-78"/>
              </a:rPr>
              <a:t>،والاستيعاب بعيد عن الرتابة والروتين والملل.</a:t>
            </a:r>
          </a:p>
        </p:txBody>
      </p:sp>
      <p:sp>
        <p:nvSpPr>
          <p:cNvPr id="5" name="مستطيل 4"/>
          <p:cNvSpPr/>
          <p:nvPr/>
        </p:nvSpPr>
        <p:spPr>
          <a:xfrm>
            <a:off x="323528" y="260648"/>
            <a:ext cx="3196709" cy="1754326"/>
          </a:xfrm>
          <a:prstGeom prst="rect">
            <a:avLst/>
          </a:prstGeom>
          <a:noFill/>
        </p:spPr>
        <p:txBody>
          <a:bodyPr wrap="none" lIns="91440" tIns="45720" rIns="91440" bIns="45720">
            <a:spAutoFit/>
          </a:bodyPr>
          <a:lstStyle/>
          <a:p>
            <a:pPr algn="ctr"/>
            <a:r>
              <a:rPr lang="ar-SA"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فوائد</a:t>
            </a:r>
          </a:p>
          <a:p>
            <a:pPr algn="ctr"/>
            <a:r>
              <a:rPr lang="ar-SA"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تراكيب </a:t>
            </a:r>
            <a:r>
              <a:rPr lang="ar-SA" sz="54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كيجان</a:t>
            </a:r>
            <a:r>
              <a:rPr lang="ar-SA"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 </a:t>
            </a:r>
            <a:endParaRPr lang="ar-SA"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6" name="مستطيل ذو زوايا قطرية مستديرة 5"/>
          <p:cNvSpPr/>
          <p:nvPr/>
        </p:nvSpPr>
        <p:spPr>
          <a:xfrm>
            <a:off x="2627784" y="3789040"/>
            <a:ext cx="6336704" cy="2880320"/>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lnSpc>
                <a:spcPct val="150000"/>
              </a:lnSpc>
              <a:buFont typeface="Wingdings" pitchFamily="2" charset="2"/>
              <a:buChar char="ü"/>
            </a:pPr>
            <a:r>
              <a:rPr lang="ar-SA" sz="1600" dirty="0">
                <a:solidFill>
                  <a:srgbClr val="F79646">
                    <a:lumMod val="50000"/>
                  </a:srgbClr>
                </a:solidFill>
                <a:latin typeface="Shorooq_N1" pitchFamily="2" charset="-78"/>
                <a:cs typeface="Shorooq_N1" pitchFamily="2" charset="-78"/>
              </a:rPr>
              <a:t>توفر فرصا للممارسة والتطبيق.</a:t>
            </a:r>
          </a:p>
          <a:p>
            <a:pPr algn="just">
              <a:lnSpc>
                <a:spcPct val="150000"/>
              </a:lnSpc>
              <a:buFont typeface="Wingdings" pitchFamily="2" charset="2"/>
              <a:buChar char="ü"/>
            </a:pPr>
            <a:r>
              <a:rPr lang="ar-SA" sz="1600" dirty="0">
                <a:solidFill>
                  <a:srgbClr val="F79646">
                    <a:lumMod val="50000"/>
                  </a:srgbClr>
                </a:solidFill>
                <a:latin typeface="Shorooq_N1" pitchFamily="2" charset="-78"/>
                <a:cs typeface="Shorooq_N1" pitchFamily="2" charset="-78"/>
              </a:rPr>
              <a:t>توفر للمتعلم استثمار الوقت بما هو مفيد وبناء مع إدراك واع لقيمته وتوزيعه.</a:t>
            </a:r>
          </a:p>
          <a:p>
            <a:pPr algn="just">
              <a:lnSpc>
                <a:spcPct val="150000"/>
              </a:lnSpc>
              <a:buFont typeface="Wingdings" pitchFamily="2" charset="2"/>
              <a:buChar char="ü"/>
            </a:pPr>
            <a:r>
              <a:rPr lang="ar-SA" sz="1600" dirty="0">
                <a:solidFill>
                  <a:srgbClr val="F79646">
                    <a:lumMod val="50000"/>
                  </a:srgbClr>
                </a:solidFill>
                <a:latin typeface="Shorooq_N1" pitchFamily="2" charset="-78"/>
                <a:cs typeface="Shorooq_N1" pitchFamily="2" charset="-78"/>
              </a:rPr>
              <a:t>تكون مشاعر الثقة بالنفس والإقدام وعدم الخوف والرهبة من تقديم الحلول.</a:t>
            </a:r>
          </a:p>
          <a:p>
            <a:pPr algn="just">
              <a:lnSpc>
                <a:spcPct val="150000"/>
              </a:lnSpc>
              <a:buFont typeface="Wingdings" pitchFamily="2" charset="2"/>
              <a:buChar char="ü"/>
            </a:pPr>
            <a:r>
              <a:rPr lang="ar-SA" sz="1600" dirty="0">
                <a:solidFill>
                  <a:srgbClr val="F79646">
                    <a:lumMod val="50000"/>
                  </a:srgbClr>
                </a:solidFill>
                <a:latin typeface="Shorooq_N1" pitchFamily="2" charset="-78"/>
                <a:cs typeface="Shorooq_N1" pitchFamily="2" charset="-78"/>
              </a:rPr>
              <a:t>تحل الكثير من المشكلات الصفية كسلبية المتعلم في الحصة والغيرة من نجاح الاخرين </a:t>
            </a:r>
          </a:p>
          <a:p>
            <a:pPr algn="just">
              <a:lnSpc>
                <a:spcPct val="150000"/>
              </a:lnSpc>
              <a:buFont typeface="Wingdings" pitchFamily="2" charset="2"/>
              <a:buChar char="ü"/>
            </a:pPr>
            <a:r>
              <a:rPr lang="ar-SA" sz="1600" dirty="0">
                <a:solidFill>
                  <a:srgbClr val="F79646">
                    <a:lumMod val="50000"/>
                  </a:srgbClr>
                </a:solidFill>
                <a:latin typeface="Shorooq_N1" pitchFamily="2" charset="-78"/>
                <a:cs typeface="Shorooq_N1" pitchFamily="2" charset="-78"/>
              </a:rPr>
              <a:t>تولى المتعلم روح المجازفة والدافعية للعمل وتحقق النجاح للفريق الذي ينتمي إليه.</a:t>
            </a:r>
          </a:p>
          <a:p>
            <a:pPr algn="just">
              <a:lnSpc>
                <a:spcPct val="150000"/>
              </a:lnSpc>
              <a:buFont typeface="Wingdings" pitchFamily="2" charset="2"/>
              <a:buChar char="ü"/>
            </a:pPr>
            <a:r>
              <a:rPr lang="ar-SA" sz="1600" dirty="0">
                <a:solidFill>
                  <a:srgbClr val="F79646">
                    <a:lumMod val="50000"/>
                  </a:srgbClr>
                </a:solidFill>
                <a:latin typeface="Shorooq_N1" pitchFamily="2" charset="-78"/>
                <a:cs typeface="Shorooq_N1" pitchFamily="2" charset="-78"/>
              </a:rPr>
              <a:t>تضع محتوى المادة العلمية  في إطار جذاب قابل للتطبيق والفهم والاستيعاب بعيد عن الرتابة والروتين والملل.</a:t>
            </a:r>
          </a:p>
          <a:p>
            <a:pPr algn="just"/>
            <a:endParaRPr lang="ar-SA" sz="1600" dirty="0">
              <a:solidFill>
                <a:srgbClr val="F79646">
                  <a:lumMod val="50000"/>
                </a:srgbClr>
              </a:solidFill>
              <a:latin typeface="Shorooq_N1" pitchFamily="2" charset="-78"/>
              <a:cs typeface="Shorooq_N1" pitchFamily="2" charset="-78"/>
            </a:endParaRPr>
          </a:p>
        </p:txBody>
      </p:sp>
      <p:pic>
        <p:nvPicPr>
          <p:cNvPr id="3" name="صورة 2" descr="صورة6.png"/>
          <p:cNvPicPr>
            <a:picLocks noChangeAspect="1"/>
          </p:cNvPicPr>
          <p:nvPr/>
        </p:nvPicPr>
        <p:blipFill>
          <a:blip r:embed="rId2" cstate="print"/>
          <a:stretch>
            <a:fillRect/>
          </a:stretch>
        </p:blipFill>
        <p:spPr>
          <a:xfrm rot="4262874">
            <a:off x="437318" y="2652013"/>
            <a:ext cx="2678242" cy="20004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0"/>
            <a:ext cx="1800200" cy="2585323"/>
          </a:xfrm>
          <a:prstGeom prst="rect">
            <a:avLst/>
          </a:prstGeom>
          <a:noFill/>
        </p:spPr>
        <p:txBody>
          <a:bodyPr wrap="square" lIns="91440" tIns="45720" rIns="91440" bIns="45720">
            <a:spAutoFit/>
          </a:bodyPr>
          <a:lstStyle/>
          <a:p>
            <a:pPr algn="ctr"/>
            <a:r>
              <a:rPr lang="ar-SA"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مفاهيم</a:t>
            </a:r>
          </a:p>
          <a:p>
            <a:pPr algn="ctr"/>
            <a:r>
              <a:rPr lang="ar-SA"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تراكيب </a:t>
            </a:r>
            <a:r>
              <a:rPr lang="ar-SA" sz="54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كيجان</a:t>
            </a:r>
            <a:r>
              <a:rPr lang="ar-SA"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 </a:t>
            </a:r>
            <a:endParaRPr lang="ar-SA"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6" name="مستطيل ذو زوايا قطرية مستديرة 5"/>
          <p:cNvSpPr/>
          <p:nvPr/>
        </p:nvSpPr>
        <p:spPr>
          <a:xfrm>
            <a:off x="1691680" y="332656"/>
            <a:ext cx="7128792" cy="4320480"/>
          </a:xfrm>
          <a:prstGeom prst="round2Diag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ar-SA" sz="1600" dirty="0">
                <a:solidFill>
                  <a:srgbClr val="9BBB59">
                    <a:lumMod val="75000"/>
                  </a:srgbClr>
                </a:solidFill>
                <a:cs typeface="onaizah mateen-ayman" pitchFamily="2" charset="-78"/>
              </a:rPr>
              <a:t>المفاهيم الستة التي تنطوي عليها هذه التراكيب </a:t>
            </a:r>
            <a:r>
              <a:rPr lang="ar-SA" sz="1600" dirty="0" err="1">
                <a:solidFill>
                  <a:srgbClr val="9BBB59">
                    <a:lumMod val="75000"/>
                  </a:srgbClr>
                </a:solidFill>
                <a:cs typeface="onaizah mateen-ayman" pitchFamily="2" charset="-78"/>
              </a:rPr>
              <a:t>وهي:</a:t>
            </a:r>
            <a:endParaRPr lang="ar-SA" sz="1600" dirty="0">
              <a:solidFill>
                <a:srgbClr val="9BBB59">
                  <a:lumMod val="75000"/>
                </a:srgbClr>
              </a:solidFill>
              <a:cs typeface="onaizah mateen-ayman" pitchFamily="2" charset="-78"/>
            </a:endParaRPr>
          </a:p>
          <a:p>
            <a:pPr algn="just"/>
            <a:r>
              <a:rPr lang="ar-SA" sz="1600" dirty="0">
                <a:solidFill>
                  <a:srgbClr val="F79646">
                    <a:lumMod val="50000"/>
                  </a:srgbClr>
                </a:solidFill>
                <a:latin typeface="Shorooq_N1" pitchFamily="2" charset="-78"/>
                <a:cs typeface="Shorooq_N1" pitchFamily="2" charset="-78"/>
              </a:rPr>
              <a:t>1-الفرق </a:t>
            </a:r>
            <a:r>
              <a:rPr lang="en-US" sz="1600" dirty="0">
                <a:solidFill>
                  <a:srgbClr val="F79646">
                    <a:lumMod val="50000"/>
                  </a:srgbClr>
                </a:solidFill>
                <a:latin typeface="Shorooq_N1" pitchFamily="2" charset="-78"/>
                <a:cs typeface="Shorooq_N1" pitchFamily="2" charset="-78"/>
              </a:rPr>
              <a:t>teams</a:t>
            </a:r>
          </a:p>
          <a:p>
            <a:pPr algn="just"/>
            <a:r>
              <a:rPr lang="ar-SA" sz="1600" dirty="0">
                <a:solidFill>
                  <a:srgbClr val="9BBB59">
                    <a:lumMod val="75000"/>
                  </a:srgbClr>
                </a:solidFill>
                <a:cs typeface="onaizah mateen-ayman" pitchFamily="2" charset="-78"/>
              </a:rPr>
              <a:t>وهي مجموعة من العناصر تتفاعل مع بعضها لتحقيق هدف ما والأساس الذي يبنى على</a:t>
            </a:r>
          </a:p>
          <a:p>
            <a:pPr algn="just"/>
            <a:r>
              <a:rPr lang="ar-SA" sz="1600" dirty="0">
                <a:solidFill>
                  <a:srgbClr val="9BBB59">
                    <a:lumMod val="75000"/>
                  </a:srgbClr>
                </a:solidFill>
                <a:cs typeface="onaizah mateen-ayman" pitchFamily="2" charset="-78"/>
              </a:rPr>
              <a:t> أساسه تشكيل </a:t>
            </a:r>
            <a:r>
              <a:rPr lang="ar-SA" sz="1600" dirty="0" err="1">
                <a:solidFill>
                  <a:srgbClr val="9BBB59">
                    <a:lumMod val="75000"/>
                  </a:srgbClr>
                </a:solidFill>
                <a:cs typeface="onaizah mateen-ayman" pitchFamily="2" charset="-78"/>
              </a:rPr>
              <a:t>الفرق:</a:t>
            </a:r>
            <a:endParaRPr lang="ar-SA" sz="1600" dirty="0">
              <a:solidFill>
                <a:srgbClr val="9BBB59">
                  <a:lumMod val="75000"/>
                </a:srgbClr>
              </a:solidFill>
              <a:cs typeface="onaizah mateen-ayman" pitchFamily="2" charset="-78"/>
            </a:endParaRPr>
          </a:p>
          <a:p>
            <a:pPr algn="just"/>
            <a:r>
              <a:rPr lang="ar-SA" sz="1600" b="1" dirty="0" err="1">
                <a:solidFill>
                  <a:srgbClr val="F79646">
                    <a:lumMod val="50000"/>
                  </a:srgbClr>
                </a:solidFill>
                <a:cs typeface="AGA Aladdin Regular" pitchFamily="2" charset="-78"/>
              </a:rPr>
              <a:t>ماالعدد</a:t>
            </a:r>
            <a:r>
              <a:rPr lang="ar-SA" sz="1600" b="1" dirty="0">
                <a:solidFill>
                  <a:srgbClr val="F79646">
                    <a:lumMod val="50000"/>
                  </a:srgbClr>
                </a:solidFill>
                <a:cs typeface="AGA Aladdin Regular" pitchFamily="2" charset="-78"/>
              </a:rPr>
              <a:t> الأنسب في تشكيل </a:t>
            </a:r>
            <a:r>
              <a:rPr lang="ar-SA" sz="1600" b="1" dirty="0" err="1">
                <a:solidFill>
                  <a:srgbClr val="F79646">
                    <a:lumMod val="50000"/>
                  </a:srgbClr>
                </a:solidFill>
                <a:cs typeface="AGA Aladdin Regular" pitchFamily="2" charset="-78"/>
              </a:rPr>
              <a:t>الفرقة؟</a:t>
            </a:r>
            <a:r>
              <a:rPr lang="ar-SA" sz="1600" b="1" dirty="0">
                <a:solidFill>
                  <a:srgbClr val="F79646">
                    <a:lumMod val="50000"/>
                  </a:srgbClr>
                </a:solidFill>
                <a:cs typeface="AGA Aladdin Regular" pitchFamily="2" charset="-78"/>
              </a:rPr>
              <a:t> </a:t>
            </a:r>
            <a:r>
              <a:rPr lang="ar-SA" sz="1600" b="1" dirty="0" err="1">
                <a:solidFill>
                  <a:srgbClr val="F79646">
                    <a:lumMod val="50000"/>
                  </a:srgbClr>
                </a:solidFill>
                <a:cs typeface="AGA Aladdin Regular" pitchFamily="2" charset="-78"/>
              </a:rPr>
              <a:t>ماالفترة</a:t>
            </a:r>
            <a:r>
              <a:rPr lang="ar-SA" sz="1600" b="1" dirty="0">
                <a:solidFill>
                  <a:srgbClr val="F79646">
                    <a:lumMod val="50000"/>
                  </a:srgbClr>
                </a:solidFill>
                <a:cs typeface="AGA Aladdin Regular" pitchFamily="2" charset="-78"/>
              </a:rPr>
              <a:t> التي يسمح </a:t>
            </a:r>
            <a:r>
              <a:rPr lang="ar-SA" sz="1600" b="1" dirty="0" err="1">
                <a:solidFill>
                  <a:srgbClr val="F79646">
                    <a:lumMod val="50000"/>
                  </a:srgbClr>
                </a:solidFill>
                <a:cs typeface="AGA Aladdin Regular" pitchFamily="2" charset="-78"/>
              </a:rPr>
              <a:t>بها</a:t>
            </a:r>
            <a:r>
              <a:rPr lang="ar-SA" sz="1600" b="1" dirty="0">
                <a:solidFill>
                  <a:srgbClr val="F79646">
                    <a:lumMod val="50000"/>
                  </a:srgbClr>
                </a:solidFill>
                <a:cs typeface="AGA Aladdin Regular" pitchFamily="2" charset="-78"/>
              </a:rPr>
              <a:t> الأفراد الفريق الواحد العمل </a:t>
            </a:r>
            <a:r>
              <a:rPr lang="ar-SA" sz="1600" b="1" dirty="0" err="1">
                <a:solidFill>
                  <a:srgbClr val="F79646">
                    <a:lumMod val="50000"/>
                  </a:srgbClr>
                </a:solidFill>
                <a:cs typeface="AGA Aladdin Regular" pitchFamily="2" charset="-78"/>
              </a:rPr>
              <a:t>معا؟</a:t>
            </a:r>
            <a:endParaRPr lang="ar-SA" sz="1600" b="1" dirty="0">
              <a:solidFill>
                <a:srgbClr val="F79646">
                  <a:lumMod val="50000"/>
                </a:srgbClr>
              </a:solidFill>
              <a:cs typeface="AGA Aladdin Regular" pitchFamily="2" charset="-78"/>
            </a:endParaRPr>
          </a:p>
          <a:p>
            <a:pPr algn="just"/>
            <a:r>
              <a:rPr lang="ar-SA" sz="1600" dirty="0">
                <a:solidFill>
                  <a:srgbClr val="9BBB59">
                    <a:lumMod val="75000"/>
                  </a:srgbClr>
                </a:solidFill>
                <a:cs typeface="onaizah mateen-ayman" pitchFamily="2" charset="-78"/>
              </a:rPr>
              <a:t>الفرق غير المتجانسة أفضل انواع الفرق لإنجاح التعلم التعاوني كونها تشتمل على عناصر من مستويات تحصيل واتجاهات واهتمامات مختلفة مما يساهم في تبادل الخبرات وإثراء عمل الفرقة.</a:t>
            </a:r>
          </a:p>
          <a:p>
            <a:pPr algn="just"/>
            <a:r>
              <a:rPr lang="ar-SA" sz="1600" dirty="0">
                <a:solidFill>
                  <a:srgbClr val="9BBB59">
                    <a:lumMod val="75000"/>
                  </a:srgbClr>
                </a:solidFill>
                <a:cs typeface="onaizah mateen-ayman" pitchFamily="2" charset="-78"/>
              </a:rPr>
              <a:t>العدد الأنسب في تشكيل الفرقة هو أربعة أفراد لأن هذا العدد يحقق للفرقة عددا من مرات التواصل يصل إلى 6 مرات.</a:t>
            </a:r>
          </a:p>
          <a:p>
            <a:pPr algn="just"/>
            <a:r>
              <a:rPr lang="ar-SA" sz="1600" dirty="0">
                <a:solidFill>
                  <a:srgbClr val="9BBB59">
                    <a:lumMod val="75000"/>
                  </a:srgbClr>
                </a:solidFill>
                <a:cs typeface="onaizah mateen-ayman" pitchFamily="2" charset="-78"/>
              </a:rPr>
              <a:t>يحدد </a:t>
            </a:r>
            <a:r>
              <a:rPr lang="ar-SA" sz="1600" dirty="0" err="1">
                <a:solidFill>
                  <a:srgbClr val="9BBB59">
                    <a:lumMod val="75000"/>
                  </a:srgbClr>
                </a:solidFill>
                <a:cs typeface="onaizah mateen-ayman" pitchFamily="2" charset="-78"/>
              </a:rPr>
              <a:t>كيجان</a:t>
            </a:r>
            <a:r>
              <a:rPr lang="ar-SA" sz="1600" dirty="0">
                <a:solidFill>
                  <a:srgbClr val="9BBB59">
                    <a:lumMod val="75000"/>
                  </a:srgbClr>
                </a:solidFill>
                <a:cs typeface="onaizah mateen-ayman" pitchFamily="2" charset="-78"/>
              </a:rPr>
              <a:t> من 5-6 أسابيع لبقاء أفراد الفرق مع بعضهم فخلال هذه المدة يستمر أفراد الفرقة في تحقيق التواصل، وتبادل الخبرات والارتباط دون ملل بعد ذلك يكون التغيير أجدى.</a:t>
            </a:r>
          </a:p>
          <a:p>
            <a:pPr algn="just"/>
            <a:r>
              <a:rPr lang="ar-SA" sz="1600" b="1" dirty="0">
                <a:solidFill>
                  <a:srgbClr val="F79646">
                    <a:lumMod val="50000"/>
                  </a:srgbClr>
                </a:solidFill>
                <a:cs typeface="AGA Aladdin Regular" pitchFamily="2" charset="-78"/>
              </a:rPr>
              <a:t>كيف نخلق روح التعاون بين أفراد الفريق </a:t>
            </a:r>
            <a:r>
              <a:rPr lang="ar-SA" sz="1600" b="1" dirty="0" err="1">
                <a:solidFill>
                  <a:srgbClr val="F79646">
                    <a:lumMod val="50000"/>
                  </a:srgbClr>
                </a:solidFill>
                <a:cs typeface="AGA Aladdin Regular" pitchFamily="2" charset="-78"/>
              </a:rPr>
              <a:t>الواحد؟</a:t>
            </a:r>
            <a:endParaRPr lang="ar-SA" sz="1600" b="1" dirty="0">
              <a:solidFill>
                <a:srgbClr val="F79646">
                  <a:lumMod val="50000"/>
                </a:srgbClr>
              </a:solidFill>
              <a:cs typeface="AGA Aladdin Regular" pitchFamily="2" charset="-78"/>
            </a:endParaRPr>
          </a:p>
          <a:p>
            <a:pPr algn="just"/>
            <a:r>
              <a:rPr lang="ar-SA" sz="1600" dirty="0">
                <a:solidFill>
                  <a:srgbClr val="9BBB59">
                    <a:lumMod val="75000"/>
                  </a:srgbClr>
                </a:solidFill>
                <a:cs typeface="onaizah mateen-ayman" pitchFamily="2" charset="-78"/>
              </a:rPr>
              <a:t>يقترح </a:t>
            </a:r>
            <a:r>
              <a:rPr lang="ar-SA" sz="1600" dirty="0" err="1">
                <a:solidFill>
                  <a:srgbClr val="9BBB59">
                    <a:lumMod val="75000"/>
                  </a:srgbClr>
                </a:solidFill>
                <a:cs typeface="onaizah mateen-ayman" pitchFamily="2" charset="-78"/>
              </a:rPr>
              <a:t>كيجان</a:t>
            </a:r>
            <a:r>
              <a:rPr lang="ar-SA" sz="1600" dirty="0">
                <a:solidFill>
                  <a:srgbClr val="9BBB59">
                    <a:lumMod val="75000"/>
                  </a:srgbClr>
                </a:solidFill>
                <a:cs typeface="onaizah mateen-ayman" pitchFamily="2" charset="-78"/>
              </a:rPr>
              <a:t> لخلق روح الانسجام والتعاون والعمل من خلال الفرقة أن يكون لكل فرقة اسما وشعارا يتم تبنيها من قبل أفراد الفرقة، كما يمكن أن يكون لكل فرقة صيحة تميزها عن غيرها، وتعزز من خلالها الاستجابات الصحيحة التي تقوم </a:t>
            </a:r>
            <a:r>
              <a:rPr lang="ar-SA" sz="1600" dirty="0" err="1">
                <a:solidFill>
                  <a:srgbClr val="9BBB59">
                    <a:lumMod val="75000"/>
                  </a:srgbClr>
                </a:solidFill>
                <a:cs typeface="onaizah mateen-ayman" pitchFamily="2" charset="-78"/>
              </a:rPr>
              <a:t>بها.</a:t>
            </a:r>
            <a:endParaRPr lang="ar-SA" sz="1600" dirty="0">
              <a:solidFill>
                <a:srgbClr val="9BBB59">
                  <a:lumMod val="75000"/>
                </a:srgbClr>
              </a:solidFill>
              <a:cs typeface="onaizah mateen-ayman" pitchFamily="2" charset="-78"/>
            </a:endParaRPr>
          </a:p>
        </p:txBody>
      </p:sp>
      <p:pic>
        <p:nvPicPr>
          <p:cNvPr id="3" name="صورة 2" descr="صورة6.png"/>
          <p:cNvPicPr>
            <a:picLocks noChangeAspect="1"/>
          </p:cNvPicPr>
          <p:nvPr/>
        </p:nvPicPr>
        <p:blipFill>
          <a:blip r:embed="rId2" cstate="print"/>
          <a:stretch>
            <a:fillRect/>
          </a:stretch>
        </p:blipFill>
        <p:spPr>
          <a:xfrm rot="4262874">
            <a:off x="1786786" y="515459"/>
            <a:ext cx="1480634" cy="1105905"/>
          </a:xfrm>
          <a:prstGeom prst="rect">
            <a:avLst/>
          </a:prstGeom>
        </p:spPr>
      </p:pic>
      <p:sp>
        <p:nvSpPr>
          <p:cNvPr id="7" name="مربع نص 6"/>
          <p:cNvSpPr txBox="1"/>
          <p:nvPr/>
        </p:nvSpPr>
        <p:spPr>
          <a:xfrm>
            <a:off x="827584" y="4725144"/>
            <a:ext cx="8064896" cy="2062103"/>
          </a:xfrm>
          <a:prstGeom prst="rect">
            <a:avLst/>
          </a:prstGeom>
          <a:noFill/>
          <a:ln w="28575">
            <a:solidFill>
              <a:schemeClr val="accent6">
                <a:lumMod val="50000"/>
              </a:schemeClr>
            </a:solidFill>
            <a:prstDash val="dashDot"/>
          </a:ln>
        </p:spPr>
        <p:txBody>
          <a:bodyPr wrap="square" rtlCol="1">
            <a:spAutoFit/>
          </a:bodyPr>
          <a:lstStyle/>
          <a:p>
            <a:r>
              <a:rPr lang="ar-SA" dirty="0">
                <a:solidFill>
                  <a:srgbClr val="F79646">
                    <a:lumMod val="50000"/>
                  </a:srgbClr>
                </a:solidFill>
                <a:latin typeface="Shorooq_N1" pitchFamily="2" charset="-78"/>
                <a:cs typeface="Shorooq_N1" pitchFamily="2" charset="-78"/>
              </a:rPr>
              <a:t>2-الإرادة</a:t>
            </a:r>
          </a:p>
          <a:p>
            <a:r>
              <a:rPr lang="ar-SA" dirty="0">
                <a:solidFill>
                  <a:srgbClr val="F79646">
                    <a:lumMod val="50000"/>
                  </a:srgbClr>
                </a:solidFill>
                <a:cs typeface="onaizah mateen-ayman" pitchFamily="2" charset="-78"/>
              </a:rPr>
              <a:t>الإرادة في هذه التراكيب نوعان: إرادة فردية-إرادة جماعية ومن العوامل التي تساعد على خلق الإرادة لدى الفرد للعمل ضمن فرقة والتفاعل بإيجابية مع </a:t>
            </a:r>
            <a:r>
              <a:rPr lang="ar-SA" dirty="0" err="1">
                <a:solidFill>
                  <a:srgbClr val="F79646">
                    <a:lumMod val="50000"/>
                  </a:srgbClr>
                </a:solidFill>
                <a:cs typeface="onaizah mateen-ayman" pitchFamily="2" charset="-78"/>
              </a:rPr>
              <a:t>الآخرين:</a:t>
            </a:r>
            <a:endParaRPr lang="ar-SA" dirty="0">
              <a:solidFill>
                <a:srgbClr val="F79646">
                  <a:lumMod val="50000"/>
                </a:srgbClr>
              </a:solidFill>
              <a:cs typeface="onaizah mateen-ayman" pitchFamily="2" charset="-78"/>
            </a:endParaRPr>
          </a:p>
          <a:p>
            <a:pPr>
              <a:buFont typeface="Wingdings" pitchFamily="2" charset="2"/>
              <a:buChar char="ü"/>
            </a:pPr>
            <a:r>
              <a:rPr lang="ar-SA" sz="1400" dirty="0">
                <a:solidFill>
                  <a:srgbClr val="F79646">
                    <a:lumMod val="50000"/>
                  </a:srgbClr>
                </a:solidFill>
                <a:cs typeface="onaizah mateen-ayman" pitchFamily="2" charset="-78"/>
              </a:rPr>
              <a:t>تشكيل الفريق  </a:t>
            </a:r>
          </a:p>
          <a:p>
            <a:pPr>
              <a:buFont typeface="Wingdings" pitchFamily="2" charset="2"/>
              <a:buChar char="ü"/>
            </a:pPr>
            <a:r>
              <a:rPr lang="ar-SA" sz="1400" dirty="0">
                <a:solidFill>
                  <a:srgbClr val="F79646">
                    <a:lumMod val="50000"/>
                  </a:srgbClr>
                </a:solidFill>
                <a:cs typeface="onaizah mateen-ayman" pitchFamily="2" charset="-78"/>
              </a:rPr>
              <a:t> خلق روح التعاون بين أفراده</a:t>
            </a:r>
          </a:p>
          <a:p>
            <a:pPr>
              <a:buFont typeface="Wingdings" pitchFamily="2" charset="2"/>
              <a:buChar char="ü"/>
            </a:pPr>
            <a:r>
              <a:rPr lang="ar-SA" sz="1400" dirty="0">
                <a:solidFill>
                  <a:srgbClr val="F79646">
                    <a:lumMod val="50000"/>
                  </a:srgbClr>
                </a:solidFill>
                <a:cs typeface="onaizah mateen-ayman" pitchFamily="2" charset="-78"/>
              </a:rPr>
              <a:t>تشكيل الصف وخلق روح التعاون بين الفرق المختلفة.</a:t>
            </a:r>
          </a:p>
          <a:p>
            <a:pPr>
              <a:buFont typeface="Wingdings" pitchFamily="2" charset="2"/>
              <a:buChar char="ü"/>
            </a:pPr>
            <a:r>
              <a:rPr lang="ar-SA" sz="1400" dirty="0">
                <a:solidFill>
                  <a:srgbClr val="F79646">
                    <a:lumMod val="50000"/>
                  </a:srgbClr>
                </a:solidFill>
                <a:cs typeface="onaizah mateen-ayman" pitchFamily="2" charset="-78"/>
              </a:rPr>
              <a:t>أسلوب الثناء والتحفيز كأن يعطي المعلم درجات للفرقة ككل بحيث يستفيد منها كل عضو.</a:t>
            </a:r>
          </a:p>
          <a:p>
            <a:endParaRPr lang="ar-SA" dirty="0">
              <a:solidFill>
                <a:prstClr val="black"/>
              </a:solidFill>
              <a:cs typeface="onaizah mateen-ayman" pitchFamily="2" charset="-78"/>
            </a:endParaRPr>
          </a:p>
        </p:txBody>
      </p:sp>
      <p:pic>
        <p:nvPicPr>
          <p:cNvPr id="8" name="صورة 7" descr="صورة5.png"/>
          <p:cNvPicPr>
            <a:picLocks noChangeAspect="1"/>
          </p:cNvPicPr>
          <p:nvPr/>
        </p:nvPicPr>
        <p:blipFill>
          <a:blip r:embed="rId3" cstate="print"/>
          <a:srcRect l="18388" r="11738"/>
          <a:stretch>
            <a:fillRect/>
          </a:stretch>
        </p:blipFill>
        <p:spPr>
          <a:xfrm rot="5400000">
            <a:off x="286353" y="3466175"/>
            <a:ext cx="1586518"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67544" y="548680"/>
            <a:ext cx="8532440" cy="646331"/>
          </a:xfrm>
          <a:prstGeom prst="rect">
            <a:avLst/>
          </a:prstGeom>
          <a:noFill/>
        </p:spPr>
        <p:txBody>
          <a:bodyPr wrap="square" lIns="91440" tIns="45720" rIns="91440" bIns="45720">
            <a:spAutoFit/>
          </a:bodyPr>
          <a:lstStyle/>
          <a:p>
            <a:pPr algn="ctr"/>
            <a:r>
              <a:rPr lang="ar-SA"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المفاهيم الستة لتراكيب </a:t>
            </a:r>
            <a:r>
              <a:rPr lang="ar-SA" sz="36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كيجان</a:t>
            </a:r>
            <a:r>
              <a:rPr lang="ar-SA"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 </a:t>
            </a:r>
            <a:endParaRPr lang="ar-SA"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3" name="صورة 2" descr="صورة6.png"/>
          <p:cNvPicPr>
            <a:picLocks noChangeAspect="1"/>
          </p:cNvPicPr>
          <p:nvPr/>
        </p:nvPicPr>
        <p:blipFill>
          <a:blip r:embed="rId2" cstate="print"/>
          <a:stretch>
            <a:fillRect/>
          </a:stretch>
        </p:blipFill>
        <p:spPr>
          <a:xfrm rot="4262874">
            <a:off x="778674" y="326819"/>
            <a:ext cx="1480634" cy="1105905"/>
          </a:xfrm>
          <a:prstGeom prst="rect">
            <a:avLst/>
          </a:prstGeom>
        </p:spPr>
      </p:pic>
      <p:sp>
        <p:nvSpPr>
          <p:cNvPr id="7" name="مربع نص 6"/>
          <p:cNvSpPr txBox="1"/>
          <p:nvPr/>
        </p:nvSpPr>
        <p:spPr>
          <a:xfrm>
            <a:off x="683568" y="1628800"/>
            <a:ext cx="8064896" cy="4462760"/>
          </a:xfrm>
          <a:prstGeom prst="rect">
            <a:avLst/>
          </a:prstGeom>
          <a:noFill/>
          <a:ln w="28575">
            <a:solidFill>
              <a:schemeClr val="accent6">
                <a:lumMod val="50000"/>
              </a:schemeClr>
            </a:solidFill>
            <a:prstDash val="dashDot"/>
          </a:ln>
        </p:spPr>
        <p:txBody>
          <a:bodyPr wrap="square" rtlCol="1">
            <a:spAutoFit/>
          </a:bodyPr>
          <a:lstStyle/>
          <a:p>
            <a:pPr algn="just"/>
            <a:r>
              <a:rPr lang="ar-SA" dirty="0">
                <a:solidFill>
                  <a:srgbClr val="9BBB59">
                    <a:lumMod val="75000"/>
                  </a:srgbClr>
                </a:solidFill>
                <a:latin typeface="Shorooq_N1" pitchFamily="2" charset="-78"/>
                <a:cs typeface="Shorooq_N1" pitchFamily="2" charset="-78"/>
              </a:rPr>
              <a:t>3-المهارات</a:t>
            </a:r>
          </a:p>
          <a:p>
            <a:pPr algn="just"/>
            <a:r>
              <a:rPr lang="ar-SA" dirty="0">
                <a:solidFill>
                  <a:srgbClr val="F79646">
                    <a:lumMod val="50000"/>
                  </a:srgbClr>
                </a:solidFill>
                <a:cs typeface="onaizah mateen-ayman" pitchFamily="2" charset="-78"/>
              </a:rPr>
              <a:t>إن انجاز أي تركيبة يبنى أولا وأخيرا على إتقان المتعلم والمعلم لمجموعة من المهارات الأساسية </a:t>
            </a:r>
            <a:r>
              <a:rPr lang="ar-SA" dirty="0" err="1">
                <a:solidFill>
                  <a:srgbClr val="F79646">
                    <a:lumMod val="50000"/>
                  </a:srgbClr>
                </a:solidFill>
                <a:cs typeface="onaizah mateen-ayman" pitchFamily="2" charset="-78"/>
              </a:rPr>
              <a:t>منها:</a:t>
            </a:r>
            <a:endParaRPr lang="ar-SA" dirty="0">
              <a:solidFill>
                <a:srgbClr val="F79646">
                  <a:lumMod val="50000"/>
                </a:srgbClr>
              </a:solidFill>
              <a:cs typeface="onaizah mateen-ayman" pitchFamily="2" charset="-78"/>
            </a:endParaRPr>
          </a:p>
          <a:p>
            <a:pPr algn="just"/>
            <a:r>
              <a:rPr lang="ar-SA" dirty="0">
                <a:solidFill>
                  <a:srgbClr val="F79646">
                    <a:lumMod val="50000"/>
                  </a:srgbClr>
                </a:solidFill>
                <a:cs typeface="onaizah mateen-ayman" pitchFamily="2" charset="-78"/>
              </a:rPr>
              <a:t> </a:t>
            </a:r>
            <a:r>
              <a:rPr lang="ar-SA" sz="1600" dirty="0">
                <a:solidFill>
                  <a:srgbClr val="F79646">
                    <a:lumMod val="75000"/>
                  </a:srgbClr>
                </a:solidFill>
                <a:cs typeface="onaizah mateen-ayman" pitchFamily="2" charset="-78"/>
              </a:rPr>
              <a:t>احترام الأولويات-احترام الآخرين-احترام </a:t>
            </a:r>
            <a:r>
              <a:rPr lang="ar-SA" sz="1600" dirty="0" err="1">
                <a:solidFill>
                  <a:srgbClr val="F79646">
                    <a:lumMod val="75000"/>
                  </a:srgbClr>
                </a:solidFill>
                <a:cs typeface="onaizah mateen-ayman" pitchFamily="2" charset="-78"/>
              </a:rPr>
              <a:t>الوقت </a:t>
            </a:r>
            <a:r>
              <a:rPr lang="ar-SA" sz="1600" dirty="0">
                <a:solidFill>
                  <a:srgbClr val="F79646">
                    <a:lumMod val="75000"/>
                  </a:srgbClr>
                </a:solidFill>
                <a:cs typeface="onaizah mateen-ayman" pitchFamily="2" charset="-78"/>
              </a:rPr>
              <a:t>–الابتعاد عن الأنانية-الشكر-الانضباط-تقدير أعمال الآخرين-القيادة.</a:t>
            </a:r>
          </a:p>
          <a:p>
            <a:pPr algn="just"/>
            <a:r>
              <a:rPr lang="ar-SA" sz="1600" dirty="0">
                <a:solidFill>
                  <a:srgbClr val="F79646">
                    <a:lumMod val="75000"/>
                  </a:srgbClr>
                </a:solidFill>
                <a:cs typeface="onaizah mateen-ayman" pitchFamily="2" charset="-78"/>
              </a:rPr>
              <a:t>ومن الأمور التي تساعد المعلم على تنمية هذه المهارات وتعزيزها في نفوس أفراد الفرق تخصيص جدول لكل مهارة يرصد من خلال سلوك الطالب فيها ثم يعزز مع الحرص على تقديم النموذج، كما أن توزيع الأدوار بين أفراد الفرق يساعد أيضا في تنمية هذه المهارات.</a:t>
            </a:r>
          </a:p>
          <a:p>
            <a:pPr algn="just"/>
            <a:r>
              <a:rPr lang="ar-SA" dirty="0">
                <a:solidFill>
                  <a:srgbClr val="9BBB59">
                    <a:lumMod val="75000"/>
                  </a:srgbClr>
                </a:solidFill>
                <a:latin typeface="Shorooq_N1" pitchFamily="2" charset="-78"/>
                <a:cs typeface="Shorooq_N1" pitchFamily="2" charset="-78"/>
              </a:rPr>
              <a:t>4-الإدارة </a:t>
            </a:r>
            <a:r>
              <a:rPr lang="ar-SA" dirty="0" err="1">
                <a:solidFill>
                  <a:srgbClr val="9BBB59">
                    <a:lumMod val="75000"/>
                  </a:srgbClr>
                </a:solidFill>
                <a:latin typeface="Shorooq_N1" pitchFamily="2" charset="-78"/>
                <a:cs typeface="Shorooq_N1" pitchFamily="2" charset="-78"/>
              </a:rPr>
              <a:t>الصفية:</a:t>
            </a:r>
            <a:endParaRPr lang="ar-SA" dirty="0">
              <a:solidFill>
                <a:srgbClr val="9BBB59">
                  <a:lumMod val="75000"/>
                </a:srgbClr>
              </a:solidFill>
              <a:latin typeface="Shorooq_N1" pitchFamily="2" charset="-78"/>
              <a:cs typeface="Shorooq_N1" pitchFamily="2" charset="-78"/>
            </a:endParaRPr>
          </a:p>
          <a:p>
            <a:pPr algn="just"/>
            <a:r>
              <a:rPr lang="ar-SA" dirty="0">
                <a:solidFill>
                  <a:srgbClr val="F79646">
                    <a:lumMod val="50000"/>
                  </a:srgbClr>
                </a:solidFill>
                <a:cs typeface="onaizah mateen-ayman" pitchFamily="2" charset="-78"/>
              </a:rPr>
              <a:t>وتتكون الإدارة الصفية وفق تراكيب </a:t>
            </a:r>
            <a:r>
              <a:rPr lang="ar-SA" dirty="0" err="1">
                <a:solidFill>
                  <a:srgbClr val="F79646">
                    <a:lumMod val="50000"/>
                  </a:srgbClr>
                </a:solidFill>
                <a:cs typeface="onaizah mateen-ayman" pitchFamily="2" charset="-78"/>
              </a:rPr>
              <a:t>كيجان</a:t>
            </a:r>
            <a:r>
              <a:rPr lang="ar-SA" dirty="0">
                <a:solidFill>
                  <a:srgbClr val="F79646">
                    <a:lumMod val="50000"/>
                  </a:srgbClr>
                </a:solidFill>
                <a:cs typeface="onaizah mateen-ayman" pitchFamily="2" charset="-78"/>
              </a:rPr>
              <a:t> من سبعة عناصر </a:t>
            </a:r>
            <a:r>
              <a:rPr lang="ar-SA" dirty="0" err="1">
                <a:solidFill>
                  <a:srgbClr val="F79646">
                    <a:lumMod val="50000"/>
                  </a:srgbClr>
                </a:solidFill>
                <a:cs typeface="onaizah mateen-ayman" pitchFamily="2" charset="-78"/>
              </a:rPr>
              <a:t>هي:</a:t>
            </a:r>
            <a:endParaRPr lang="ar-SA" dirty="0">
              <a:solidFill>
                <a:srgbClr val="F79646">
                  <a:lumMod val="50000"/>
                </a:srgbClr>
              </a:solidFill>
              <a:cs typeface="onaizah mateen-ayman" pitchFamily="2" charset="-78"/>
            </a:endParaRPr>
          </a:p>
          <a:p>
            <a:pPr algn="just"/>
            <a:r>
              <a:rPr lang="ar-SA" dirty="0">
                <a:solidFill>
                  <a:srgbClr val="F79646">
                    <a:lumMod val="50000"/>
                  </a:srgbClr>
                </a:solidFill>
                <a:cs typeface="onaizah mateen-ayman" pitchFamily="2" charset="-78"/>
              </a:rPr>
              <a:t>الإشارة الصامتة القوانين الصفية تنظيم الفرقة التوجيهات أو التعليمات دور المعلم الإدارة المتزامنة.</a:t>
            </a:r>
          </a:p>
          <a:p>
            <a:pPr algn="just"/>
            <a:r>
              <a:rPr lang="ar-SA" dirty="0">
                <a:solidFill>
                  <a:srgbClr val="9BBB59">
                    <a:lumMod val="75000"/>
                  </a:srgbClr>
                </a:solidFill>
                <a:latin typeface="Shorooq_N1" pitchFamily="2" charset="-78"/>
                <a:cs typeface="Shorooq_N1" pitchFamily="2" charset="-78"/>
              </a:rPr>
              <a:t>5-المبادئ الأساسية </a:t>
            </a:r>
            <a:r>
              <a:rPr lang="ar-SA" dirty="0" err="1">
                <a:solidFill>
                  <a:srgbClr val="9BBB59">
                    <a:lumMod val="75000"/>
                  </a:srgbClr>
                </a:solidFill>
                <a:latin typeface="Shorooq_N1" pitchFamily="2" charset="-78"/>
                <a:cs typeface="Shorooq_N1" pitchFamily="2" charset="-78"/>
              </a:rPr>
              <a:t>لكيجان:</a:t>
            </a:r>
            <a:endParaRPr lang="ar-SA" dirty="0">
              <a:solidFill>
                <a:srgbClr val="9BBB59">
                  <a:lumMod val="75000"/>
                </a:srgbClr>
              </a:solidFill>
              <a:latin typeface="Shorooq_N1" pitchFamily="2" charset="-78"/>
              <a:cs typeface="Shorooq_N1" pitchFamily="2" charset="-78"/>
            </a:endParaRPr>
          </a:p>
          <a:p>
            <a:pPr algn="just"/>
            <a:r>
              <a:rPr lang="ar-SA" dirty="0">
                <a:solidFill>
                  <a:srgbClr val="F79646">
                    <a:lumMod val="50000"/>
                  </a:srgbClr>
                </a:solidFill>
                <a:cs typeface="onaizah mateen-ayman" pitchFamily="2" charset="-78"/>
              </a:rPr>
              <a:t>هناك مجموعة من المبادئ يجب توافرها في كل عمل تعاوني وهي: الارتباط </a:t>
            </a:r>
            <a:r>
              <a:rPr lang="ar-SA" dirty="0" err="1">
                <a:solidFill>
                  <a:srgbClr val="F79646">
                    <a:lumMod val="50000"/>
                  </a:srgbClr>
                </a:solidFill>
                <a:cs typeface="onaizah mateen-ayman" pitchFamily="2" charset="-78"/>
              </a:rPr>
              <a:t>الإيجابي </a:t>
            </a:r>
            <a:r>
              <a:rPr lang="ar-SA" dirty="0">
                <a:solidFill>
                  <a:srgbClr val="F79646">
                    <a:lumMod val="50000"/>
                  </a:srgbClr>
                </a:solidFill>
                <a:cs typeface="onaizah mateen-ayman" pitchFamily="2" charset="-78"/>
              </a:rPr>
              <a:t>–المسؤولية الفردية-المشاركة المتكافئة-التفاعل المتزامن.</a:t>
            </a:r>
          </a:p>
          <a:p>
            <a:pPr algn="just"/>
            <a:r>
              <a:rPr lang="ar-SA" dirty="0">
                <a:solidFill>
                  <a:srgbClr val="9BBB59">
                    <a:lumMod val="75000"/>
                  </a:srgbClr>
                </a:solidFill>
                <a:latin typeface="Shorooq_N1" pitchFamily="2" charset="-78"/>
                <a:cs typeface="Shorooq_N1" pitchFamily="2" charset="-78"/>
              </a:rPr>
              <a:t>6-التراكيب: </a:t>
            </a:r>
            <a:r>
              <a:rPr lang="ar-SA" dirty="0">
                <a:solidFill>
                  <a:srgbClr val="F79646">
                    <a:lumMod val="50000"/>
                  </a:srgbClr>
                </a:solidFill>
                <a:cs typeface="onaizah mateen-ayman" pitchFamily="2" charset="-78"/>
              </a:rPr>
              <a:t>يقترح </a:t>
            </a:r>
            <a:r>
              <a:rPr lang="ar-SA" dirty="0" err="1">
                <a:solidFill>
                  <a:srgbClr val="F79646">
                    <a:lumMod val="50000"/>
                  </a:srgbClr>
                </a:solidFill>
                <a:cs typeface="onaizah mateen-ayman" pitchFamily="2" charset="-78"/>
              </a:rPr>
              <a:t>كيجان</a:t>
            </a:r>
            <a:r>
              <a:rPr lang="ar-SA" dirty="0">
                <a:solidFill>
                  <a:srgbClr val="F79646">
                    <a:lumMod val="50000"/>
                  </a:srgbClr>
                </a:solidFill>
                <a:cs typeface="onaizah mateen-ayman" pitchFamily="2" charset="-78"/>
              </a:rPr>
              <a:t> مجموعة من التراكيب لتحقيق النجاح في العمل التعاوني والتراكيب تعني هيكل الشيء إذ تشكل مع المحتوى </a:t>
            </a:r>
            <a:r>
              <a:rPr lang="ar-SA" dirty="0" err="1">
                <a:solidFill>
                  <a:srgbClr val="F79646">
                    <a:lumMod val="50000"/>
                  </a:srgbClr>
                </a:solidFill>
                <a:cs typeface="onaizah mateen-ayman" pitchFamily="2" charset="-78"/>
              </a:rPr>
              <a:t>مانسميه</a:t>
            </a:r>
            <a:r>
              <a:rPr lang="ar-SA" dirty="0">
                <a:solidFill>
                  <a:srgbClr val="F79646">
                    <a:lumMod val="50000"/>
                  </a:srgbClr>
                </a:solidFill>
                <a:cs typeface="onaizah mateen-ayman" pitchFamily="2" charset="-78"/>
              </a:rPr>
              <a:t> النشاط الصفي ولقد وصل عد هذه التراكيب إلى 65 تركيبة ثم طور فريق العمل المتعاون مع </a:t>
            </a:r>
            <a:r>
              <a:rPr lang="ar-SA" dirty="0" err="1">
                <a:solidFill>
                  <a:srgbClr val="F79646">
                    <a:lumMod val="50000"/>
                  </a:srgbClr>
                </a:solidFill>
                <a:cs typeface="onaizah mateen-ayman" pitchFamily="2" charset="-78"/>
              </a:rPr>
              <a:t>كيجان</a:t>
            </a:r>
            <a:r>
              <a:rPr lang="ar-SA" dirty="0">
                <a:solidFill>
                  <a:srgbClr val="F79646">
                    <a:lumMod val="50000"/>
                  </a:srgbClr>
                </a:solidFill>
                <a:cs typeface="onaizah mateen-ayman" pitchFamily="2" charset="-78"/>
              </a:rPr>
              <a:t> هذه التراكيب ليصل عددها الآن إلى 102.</a:t>
            </a:r>
          </a:p>
          <a:p>
            <a:pPr algn="just"/>
            <a:endParaRPr lang="ar-SA" dirty="0">
              <a:solidFill>
                <a:srgbClr val="F79646">
                  <a:lumMod val="50000"/>
                </a:srgbClr>
              </a:solidFill>
              <a:cs typeface="onaizah mateen-ayman" pitchFamily="2" charset="-78"/>
            </a:endParaRPr>
          </a:p>
          <a:p>
            <a:pPr algn="just"/>
            <a:endParaRPr lang="ar-SA" dirty="0">
              <a:solidFill>
                <a:srgbClr val="F79646">
                  <a:lumMod val="50000"/>
                </a:srgbClr>
              </a:solidFill>
              <a:cs typeface="onaizah mateen-ayman"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اوية واحدة مخدوشة ودائرية 3"/>
          <p:cNvSpPr/>
          <p:nvPr/>
        </p:nvSpPr>
        <p:spPr>
          <a:xfrm>
            <a:off x="6084168" y="332656"/>
            <a:ext cx="2736304" cy="3312368"/>
          </a:xfrm>
          <a:prstGeom prst="snip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ar-SA" sz="1600" dirty="0">
                <a:solidFill>
                  <a:srgbClr val="9BBB59">
                    <a:lumMod val="75000"/>
                  </a:srgbClr>
                </a:solidFill>
                <a:latin typeface="Shorooq_N1" pitchFamily="2" charset="-78"/>
                <a:cs typeface="Shorooq_N1" pitchFamily="2" charset="-78"/>
              </a:rPr>
              <a:t>دور المعلم في استراتيجية تراكيب </a:t>
            </a:r>
            <a:r>
              <a:rPr lang="ar-SA" sz="1600" dirty="0" err="1">
                <a:solidFill>
                  <a:srgbClr val="9BBB59">
                    <a:lumMod val="75000"/>
                  </a:srgbClr>
                </a:solidFill>
                <a:latin typeface="Shorooq_N1" pitchFamily="2" charset="-78"/>
                <a:cs typeface="Shorooq_N1" pitchFamily="2" charset="-78"/>
              </a:rPr>
              <a:t>كيجان</a:t>
            </a:r>
            <a:r>
              <a:rPr lang="ar-SA" sz="1600" dirty="0" err="1">
                <a:solidFill>
                  <a:prstClr val="black"/>
                </a:solidFill>
              </a:rPr>
              <a:t>:</a:t>
            </a:r>
            <a:endParaRPr lang="ar-SA" sz="1600" dirty="0">
              <a:solidFill>
                <a:prstClr val="black"/>
              </a:solidFill>
            </a:endParaRPr>
          </a:p>
          <a:p>
            <a:pPr algn="just"/>
            <a:r>
              <a:rPr lang="ar-SA" sz="1600" dirty="0" err="1">
                <a:solidFill>
                  <a:srgbClr val="9BBB59">
                    <a:lumMod val="50000"/>
                  </a:srgbClr>
                </a:solidFill>
                <a:cs typeface="onaizah mateen-ayman" pitchFamily="2" charset="-78"/>
              </a:rPr>
              <a:t>ويشتمل</a:t>
            </a:r>
            <a:r>
              <a:rPr lang="ar-SA" sz="1600" dirty="0">
                <a:solidFill>
                  <a:srgbClr val="9BBB59">
                    <a:lumMod val="50000"/>
                  </a:srgbClr>
                </a:solidFill>
                <a:cs typeface="onaizah mateen-ayman" pitchFamily="2" charset="-78"/>
              </a:rPr>
              <a:t> دور المعلم على خمسة أجزاء </a:t>
            </a:r>
            <a:r>
              <a:rPr lang="ar-SA" sz="1600" dirty="0" err="1">
                <a:solidFill>
                  <a:srgbClr val="9BBB59">
                    <a:lumMod val="50000"/>
                  </a:srgbClr>
                </a:solidFill>
                <a:cs typeface="onaizah mateen-ayman" pitchFamily="2" charset="-78"/>
              </a:rPr>
              <a:t>وهي:</a:t>
            </a:r>
            <a:endParaRPr lang="ar-SA" sz="1600" dirty="0">
              <a:solidFill>
                <a:srgbClr val="9BBB59">
                  <a:lumMod val="50000"/>
                </a:srgbClr>
              </a:solidFill>
              <a:cs typeface="onaizah mateen-ayman" pitchFamily="2" charset="-78"/>
            </a:endParaRPr>
          </a:p>
          <a:p>
            <a:pPr algn="just">
              <a:buFont typeface="Wingdings" pitchFamily="2" charset="2"/>
              <a:buChar char="§"/>
            </a:pPr>
            <a:r>
              <a:rPr lang="ar-SA" sz="1600" dirty="0">
                <a:solidFill>
                  <a:srgbClr val="9BBB59">
                    <a:lumMod val="50000"/>
                  </a:srgbClr>
                </a:solidFill>
                <a:cs typeface="onaizah mateen-ayman" pitchFamily="2" charset="-78"/>
              </a:rPr>
              <a:t>اتخاذ القرارات</a:t>
            </a:r>
          </a:p>
          <a:p>
            <a:pPr algn="just">
              <a:buFont typeface="Wingdings" pitchFamily="2" charset="2"/>
              <a:buChar char="§"/>
            </a:pPr>
            <a:r>
              <a:rPr lang="ar-SA" sz="1600" dirty="0">
                <a:solidFill>
                  <a:srgbClr val="9BBB59">
                    <a:lumMod val="50000"/>
                  </a:srgbClr>
                </a:solidFill>
                <a:cs typeface="onaizah mateen-ayman" pitchFamily="2" charset="-78"/>
              </a:rPr>
              <a:t> إعداد الدروس </a:t>
            </a:r>
          </a:p>
          <a:p>
            <a:pPr algn="just">
              <a:buFont typeface="Wingdings" pitchFamily="2" charset="2"/>
              <a:buChar char="§"/>
            </a:pPr>
            <a:r>
              <a:rPr lang="ar-SA" sz="1600" dirty="0">
                <a:solidFill>
                  <a:srgbClr val="9BBB59">
                    <a:lumMod val="50000"/>
                  </a:srgbClr>
                </a:solidFill>
                <a:cs typeface="onaizah mateen-ayman" pitchFamily="2" charset="-78"/>
              </a:rPr>
              <a:t>تعليم المهارات التعاونية</a:t>
            </a:r>
          </a:p>
          <a:p>
            <a:pPr algn="just">
              <a:buFont typeface="Wingdings" pitchFamily="2" charset="2"/>
              <a:buChar char="§"/>
            </a:pPr>
            <a:r>
              <a:rPr lang="ar-SA" sz="1600" dirty="0">
                <a:solidFill>
                  <a:srgbClr val="9BBB59">
                    <a:lumMod val="50000"/>
                  </a:srgbClr>
                </a:solidFill>
                <a:cs typeface="onaizah mateen-ayman" pitchFamily="2" charset="-78"/>
              </a:rPr>
              <a:t> التفقد والتدخل</a:t>
            </a:r>
          </a:p>
          <a:p>
            <a:pPr algn="just">
              <a:buFont typeface="Wingdings" pitchFamily="2" charset="2"/>
              <a:buChar char="§"/>
            </a:pPr>
            <a:r>
              <a:rPr lang="ar-SA" sz="1600" dirty="0">
                <a:solidFill>
                  <a:srgbClr val="9BBB59">
                    <a:lumMod val="50000"/>
                  </a:srgbClr>
                </a:solidFill>
                <a:cs typeface="onaizah mateen-ayman" pitchFamily="2" charset="-78"/>
              </a:rPr>
              <a:t> التقييم والمعالجة.</a:t>
            </a:r>
          </a:p>
        </p:txBody>
      </p:sp>
      <p:sp>
        <p:nvSpPr>
          <p:cNvPr id="5" name="مستطيل 4"/>
          <p:cNvSpPr/>
          <p:nvPr/>
        </p:nvSpPr>
        <p:spPr>
          <a:xfrm>
            <a:off x="600847" y="260648"/>
            <a:ext cx="2642070" cy="1446550"/>
          </a:xfrm>
          <a:prstGeom prst="rect">
            <a:avLst/>
          </a:prstGeom>
          <a:noFill/>
        </p:spPr>
        <p:txBody>
          <a:bodyPr wrap="none" lIns="91440" tIns="45720" rIns="91440" bIns="45720">
            <a:spAutoFit/>
          </a:bodyPr>
          <a:lstStyle/>
          <a:p>
            <a:pPr algn="ctr"/>
            <a:r>
              <a:rPr lang="ar-SA"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استراتيجية</a:t>
            </a:r>
          </a:p>
          <a:p>
            <a:pPr algn="ctr"/>
            <a:r>
              <a:rPr lang="ar-SA"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تراكيب </a:t>
            </a:r>
            <a:r>
              <a:rPr lang="ar-SA" sz="44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كيجان</a:t>
            </a:r>
            <a:r>
              <a:rPr lang="ar-SA"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onaizah mateen-ayman" pitchFamily="2" charset="-78"/>
              </a:rPr>
              <a:t> </a:t>
            </a:r>
            <a:endParaRPr lang="ar-SA"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6" name="مستطيل ذو زوايا قطرية مستديرة 5"/>
          <p:cNvSpPr/>
          <p:nvPr/>
        </p:nvSpPr>
        <p:spPr>
          <a:xfrm>
            <a:off x="2627784" y="3789040"/>
            <a:ext cx="6336704" cy="1440160"/>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ar-SA" sz="1600" dirty="0">
                <a:solidFill>
                  <a:srgbClr val="4F81BD">
                    <a:lumMod val="75000"/>
                  </a:srgbClr>
                </a:solidFill>
                <a:latin typeface="Shorooq_N1" pitchFamily="2" charset="-78"/>
                <a:cs typeface="Shorooq_N1" pitchFamily="2" charset="-78"/>
              </a:rPr>
              <a:t>التقويم في تراكيب </a:t>
            </a:r>
            <a:r>
              <a:rPr lang="ar-SA" sz="1600" dirty="0" err="1">
                <a:solidFill>
                  <a:srgbClr val="4F81BD">
                    <a:lumMod val="75000"/>
                  </a:srgbClr>
                </a:solidFill>
                <a:latin typeface="Shorooq_N1" pitchFamily="2" charset="-78"/>
                <a:cs typeface="Shorooq_N1" pitchFamily="2" charset="-78"/>
              </a:rPr>
              <a:t>كيجان:</a:t>
            </a:r>
            <a:endParaRPr lang="ar-SA" sz="1600" dirty="0">
              <a:solidFill>
                <a:srgbClr val="4F81BD">
                  <a:lumMod val="75000"/>
                </a:srgbClr>
              </a:solidFill>
              <a:latin typeface="Shorooq_N1" pitchFamily="2" charset="-78"/>
              <a:cs typeface="Shorooq_N1" pitchFamily="2" charset="-78"/>
            </a:endParaRPr>
          </a:p>
          <a:p>
            <a:r>
              <a:rPr lang="ar-SA" sz="1600" dirty="0">
                <a:solidFill>
                  <a:srgbClr val="1F497D">
                    <a:lumMod val="60000"/>
                    <a:lumOff val="40000"/>
                  </a:srgbClr>
                </a:solidFill>
                <a:cs typeface="onaizah mateen-ayman" pitchFamily="2" charset="-78"/>
              </a:rPr>
              <a:t>1- التقويم البنائي: </a:t>
            </a:r>
            <a:r>
              <a:rPr lang="ar-SA" sz="1600" dirty="0" err="1">
                <a:solidFill>
                  <a:srgbClr val="1F497D">
                    <a:lumMod val="60000"/>
                    <a:lumOff val="40000"/>
                  </a:srgbClr>
                </a:solidFill>
                <a:cs typeface="onaizah mateen-ayman" pitchFamily="2" charset="-78"/>
              </a:rPr>
              <a:t>يكونفي</a:t>
            </a:r>
            <a:r>
              <a:rPr lang="ar-SA" sz="1600" dirty="0">
                <a:solidFill>
                  <a:srgbClr val="1F497D">
                    <a:lumMod val="60000"/>
                    <a:lumOff val="40000"/>
                  </a:srgbClr>
                </a:solidFill>
                <a:cs typeface="onaizah mateen-ayman" pitchFamily="2" charset="-78"/>
              </a:rPr>
              <a:t> صورة جماعية حيث يتم تقويم أداء المجموعة ككل.</a:t>
            </a:r>
          </a:p>
          <a:p>
            <a:r>
              <a:rPr lang="ar-SA" sz="1600" dirty="0">
                <a:solidFill>
                  <a:srgbClr val="1F497D">
                    <a:lumMod val="60000"/>
                    <a:lumOff val="40000"/>
                  </a:srgbClr>
                </a:solidFill>
                <a:cs typeface="onaizah mateen-ayman" pitchFamily="2" charset="-78"/>
              </a:rPr>
              <a:t>2-التقويم النهائي:يتم بناء على مدى إتقان الفرد لأدائه في المجموعة وعلى مقدار </a:t>
            </a:r>
            <a:r>
              <a:rPr lang="ar-SA" sz="1600" dirty="0" err="1">
                <a:solidFill>
                  <a:srgbClr val="1F497D">
                    <a:lumMod val="60000"/>
                    <a:lumOff val="40000"/>
                  </a:srgbClr>
                </a:solidFill>
                <a:cs typeface="onaizah mateen-ayman" pitchFamily="2" charset="-78"/>
              </a:rPr>
              <a:t>مااكتسبه</a:t>
            </a:r>
            <a:r>
              <a:rPr lang="ar-SA" sz="1600" dirty="0">
                <a:solidFill>
                  <a:srgbClr val="1F497D">
                    <a:lumMod val="60000"/>
                    <a:lumOff val="40000"/>
                  </a:srgbClr>
                </a:solidFill>
                <a:cs typeface="onaizah mateen-ayman" pitchFamily="2" charset="-78"/>
              </a:rPr>
              <a:t> من مفاهيم ومعارف وحقائق ويتم غالبا في صورة فرية كما تلعب كل من </a:t>
            </a:r>
            <a:r>
              <a:rPr lang="ar-SA" sz="1600" dirty="0" err="1">
                <a:solidFill>
                  <a:srgbClr val="1F497D">
                    <a:lumMod val="60000"/>
                    <a:lumOff val="40000"/>
                  </a:srgbClr>
                </a:solidFill>
                <a:cs typeface="onaizah mateen-ayman" pitchFamily="2" charset="-78"/>
              </a:rPr>
              <a:t>التغذيةالراجعة</a:t>
            </a:r>
            <a:r>
              <a:rPr lang="ar-SA" sz="1600" dirty="0">
                <a:solidFill>
                  <a:srgbClr val="1F497D">
                    <a:lumMod val="60000"/>
                    <a:lumOff val="40000"/>
                  </a:srgbClr>
                </a:solidFill>
                <a:cs typeface="onaizah mateen-ayman" pitchFamily="2" charset="-78"/>
              </a:rPr>
              <a:t> والمكافآت دورا هاما في تعزيز تعلم التلاميذ وإثارة </a:t>
            </a:r>
            <a:r>
              <a:rPr lang="ar-SA" sz="1600" dirty="0" err="1">
                <a:solidFill>
                  <a:srgbClr val="1F497D">
                    <a:lumMod val="60000"/>
                    <a:lumOff val="40000"/>
                  </a:srgbClr>
                </a:solidFill>
                <a:cs typeface="onaizah mateen-ayman" pitchFamily="2" charset="-78"/>
              </a:rPr>
              <a:t>دافعيتهم</a:t>
            </a:r>
            <a:r>
              <a:rPr lang="ar-SA" sz="1600" dirty="0">
                <a:solidFill>
                  <a:srgbClr val="1F497D">
                    <a:lumMod val="60000"/>
                    <a:lumOff val="40000"/>
                  </a:srgbClr>
                </a:solidFill>
                <a:cs typeface="onaizah mateen-ayman" pitchFamily="2" charset="-78"/>
              </a:rPr>
              <a:t> للتعلم</a:t>
            </a:r>
            <a:r>
              <a:rPr lang="ar-SA" sz="1600" dirty="0">
                <a:solidFill>
                  <a:prstClr val="black"/>
                </a:solidFill>
                <a:cs typeface="onaizah mateen-ayman" pitchFamily="2" charset="-78"/>
              </a:rPr>
              <a:t>.</a:t>
            </a:r>
          </a:p>
          <a:p>
            <a:pPr algn="just"/>
            <a:endParaRPr lang="ar-SA" sz="1600" dirty="0">
              <a:solidFill>
                <a:srgbClr val="F79646">
                  <a:lumMod val="50000"/>
                </a:srgbClr>
              </a:solidFill>
              <a:latin typeface="Shorooq_N1" pitchFamily="2" charset="-78"/>
              <a:cs typeface="onaizah mateen-ayman" pitchFamily="2" charset="-78"/>
            </a:endParaRPr>
          </a:p>
        </p:txBody>
      </p:sp>
      <p:sp>
        <p:nvSpPr>
          <p:cNvPr id="7" name="مستطيل ذو زاوية واحدة مخدوشة ودائرية 6"/>
          <p:cNvSpPr/>
          <p:nvPr/>
        </p:nvSpPr>
        <p:spPr>
          <a:xfrm>
            <a:off x="3203848" y="332656"/>
            <a:ext cx="2736304" cy="3312368"/>
          </a:xfrm>
          <a:prstGeom prst="snip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r>
              <a:rPr lang="ar-SA" sz="1600" dirty="0">
                <a:solidFill>
                  <a:srgbClr val="F79646">
                    <a:lumMod val="50000"/>
                  </a:srgbClr>
                </a:solidFill>
                <a:latin typeface="Shorooq_N1" pitchFamily="2" charset="-78"/>
                <a:cs typeface="Shorooq_N1" pitchFamily="2" charset="-78"/>
              </a:rPr>
              <a:t>أدوار الطلاب داخل المجموعات في استراتيجية تراكيب </a:t>
            </a:r>
            <a:r>
              <a:rPr lang="ar-SA" sz="1600" dirty="0" err="1">
                <a:solidFill>
                  <a:srgbClr val="F79646">
                    <a:lumMod val="50000"/>
                  </a:srgbClr>
                </a:solidFill>
                <a:latin typeface="Shorooq_N1" pitchFamily="2" charset="-78"/>
                <a:cs typeface="Shorooq_N1" pitchFamily="2" charset="-78"/>
              </a:rPr>
              <a:t>كيجان:</a:t>
            </a:r>
            <a:endParaRPr lang="ar-SA" sz="1600" dirty="0">
              <a:solidFill>
                <a:srgbClr val="F79646">
                  <a:lumMod val="50000"/>
                </a:srgbClr>
              </a:solidFill>
              <a:latin typeface="Shorooq_N1" pitchFamily="2" charset="-78"/>
              <a:cs typeface="Shorooq_N1" pitchFamily="2" charset="-78"/>
            </a:endParaRPr>
          </a:p>
          <a:p>
            <a:pPr algn="just"/>
            <a:r>
              <a:rPr lang="ar-SA" sz="1600" dirty="0">
                <a:solidFill>
                  <a:srgbClr val="F79646">
                    <a:lumMod val="75000"/>
                  </a:srgbClr>
                </a:solidFill>
                <a:cs typeface="onaizah mateen-ayman" pitchFamily="2" charset="-78"/>
              </a:rPr>
              <a:t>لابد أن يكون لكل طالب في المجموعة دورا </a:t>
            </a:r>
            <a:r>
              <a:rPr lang="ar-SA" sz="1600" dirty="0" err="1">
                <a:solidFill>
                  <a:srgbClr val="F79646">
                    <a:lumMod val="75000"/>
                  </a:srgbClr>
                </a:solidFill>
                <a:cs typeface="onaizah mateen-ayman" pitchFamily="2" charset="-78"/>
              </a:rPr>
              <a:t>مسؤؤلا</a:t>
            </a:r>
            <a:r>
              <a:rPr lang="ar-SA" sz="1600" dirty="0">
                <a:solidFill>
                  <a:srgbClr val="F79646">
                    <a:lumMod val="75000"/>
                  </a:srgbClr>
                </a:solidFill>
                <a:cs typeface="onaizah mateen-ayman" pitchFamily="2" charset="-78"/>
              </a:rPr>
              <a:t> عنه ضمن مجموعته ومن هذه </a:t>
            </a:r>
            <a:r>
              <a:rPr lang="ar-SA" sz="1600" dirty="0" err="1">
                <a:solidFill>
                  <a:srgbClr val="F79646">
                    <a:lumMod val="75000"/>
                  </a:srgbClr>
                </a:solidFill>
                <a:cs typeface="onaizah mateen-ayman" pitchFamily="2" charset="-78"/>
              </a:rPr>
              <a:t>الأدوار:</a:t>
            </a:r>
            <a:endParaRPr lang="ar-SA" sz="1600" dirty="0">
              <a:solidFill>
                <a:srgbClr val="F79646">
                  <a:lumMod val="75000"/>
                </a:srgbClr>
              </a:solidFill>
              <a:cs typeface="onaizah mateen-ayman" pitchFamily="2" charset="-78"/>
            </a:endParaRPr>
          </a:p>
          <a:p>
            <a:pPr algn="just">
              <a:buFont typeface="Wingdings" pitchFamily="2" charset="2"/>
              <a:buChar char="§"/>
            </a:pPr>
            <a:r>
              <a:rPr lang="ar-SA" sz="1600" dirty="0">
                <a:solidFill>
                  <a:srgbClr val="F79646">
                    <a:lumMod val="75000"/>
                  </a:srgbClr>
                </a:solidFill>
                <a:cs typeface="onaizah mateen-ayman" pitchFamily="2" charset="-78"/>
              </a:rPr>
              <a:t>الباحث الرئيس(قائد المجموعة</a:t>
            </a:r>
            <a:r>
              <a:rPr lang="ar-SA" sz="1600" dirty="0" err="1">
                <a:solidFill>
                  <a:srgbClr val="F79646">
                    <a:lumMod val="75000"/>
                  </a:srgbClr>
                </a:solidFill>
                <a:cs typeface="onaizah mateen-ayman" pitchFamily="2" charset="-78"/>
              </a:rPr>
              <a:t>)</a:t>
            </a:r>
            <a:endParaRPr lang="ar-SA" sz="1600" dirty="0">
              <a:solidFill>
                <a:srgbClr val="F79646">
                  <a:lumMod val="75000"/>
                </a:srgbClr>
              </a:solidFill>
              <a:cs typeface="onaizah mateen-ayman" pitchFamily="2" charset="-78"/>
            </a:endParaRPr>
          </a:p>
          <a:p>
            <a:pPr algn="just">
              <a:buFont typeface="Wingdings" pitchFamily="2" charset="2"/>
              <a:buChar char="§"/>
            </a:pPr>
            <a:r>
              <a:rPr lang="ar-SA" sz="1600" dirty="0">
                <a:solidFill>
                  <a:srgbClr val="F79646">
                    <a:lumMod val="75000"/>
                  </a:srgbClr>
                </a:solidFill>
                <a:cs typeface="onaizah mateen-ayman" pitchFamily="2" charset="-78"/>
              </a:rPr>
              <a:t>  </a:t>
            </a:r>
            <a:r>
              <a:rPr lang="ar-SA" sz="1600" dirty="0" err="1">
                <a:solidFill>
                  <a:srgbClr val="F79646">
                    <a:lumMod val="75000"/>
                  </a:srgbClr>
                </a:solidFill>
                <a:cs typeface="onaizah mateen-ayman" pitchFamily="2" charset="-78"/>
              </a:rPr>
              <a:t>مسؤول</a:t>
            </a:r>
            <a:r>
              <a:rPr lang="ar-SA" sz="1600" dirty="0">
                <a:solidFill>
                  <a:srgbClr val="F79646">
                    <a:lumMod val="75000"/>
                  </a:srgbClr>
                </a:solidFill>
                <a:cs typeface="onaizah mateen-ayman" pitchFamily="2" charset="-78"/>
              </a:rPr>
              <a:t> المواد(حامل الأدوات) المسجل(الكاتب</a:t>
            </a:r>
            <a:r>
              <a:rPr lang="ar-SA" sz="1600" dirty="0" err="1">
                <a:solidFill>
                  <a:srgbClr val="F79646">
                    <a:lumMod val="75000"/>
                  </a:srgbClr>
                </a:solidFill>
                <a:cs typeface="onaizah mateen-ayman" pitchFamily="2" charset="-78"/>
              </a:rPr>
              <a:t>)</a:t>
            </a:r>
            <a:endParaRPr lang="ar-SA" sz="1600" dirty="0">
              <a:solidFill>
                <a:srgbClr val="F79646">
                  <a:lumMod val="75000"/>
                </a:srgbClr>
              </a:solidFill>
              <a:cs typeface="onaizah mateen-ayman" pitchFamily="2" charset="-78"/>
            </a:endParaRPr>
          </a:p>
          <a:p>
            <a:pPr algn="just">
              <a:buFont typeface="Wingdings" pitchFamily="2" charset="2"/>
              <a:buChar char="§"/>
            </a:pPr>
            <a:r>
              <a:rPr lang="ar-SA" sz="1600" dirty="0">
                <a:solidFill>
                  <a:srgbClr val="F79646">
                    <a:lumMod val="75000"/>
                  </a:srgbClr>
                </a:solidFill>
                <a:cs typeface="onaizah mateen-ayman" pitchFamily="2" charset="-78"/>
              </a:rPr>
              <a:t> المقرر </a:t>
            </a:r>
            <a:r>
              <a:rPr lang="ar-SA" sz="1600" dirty="0" err="1">
                <a:solidFill>
                  <a:srgbClr val="F79646">
                    <a:lumMod val="75000"/>
                  </a:srgbClr>
                </a:solidFill>
                <a:cs typeface="onaizah mateen-ayman" pitchFamily="2" charset="-78"/>
              </a:rPr>
              <a:t>مسؤول</a:t>
            </a:r>
            <a:r>
              <a:rPr lang="ar-SA" sz="1600" dirty="0">
                <a:solidFill>
                  <a:srgbClr val="F79646">
                    <a:lumMod val="75000"/>
                  </a:srgbClr>
                </a:solidFill>
                <a:cs typeface="onaizah mateen-ayman" pitchFamily="2" charset="-78"/>
              </a:rPr>
              <a:t> الصيانة </a:t>
            </a:r>
          </a:p>
          <a:p>
            <a:pPr algn="just">
              <a:buFont typeface="Wingdings" pitchFamily="2" charset="2"/>
              <a:buChar char="§"/>
            </a:pPr>
            <a:r>
              <a:rPr lang="ar-SA" sz="1600" dirty="0">
                <a:solidFill>
                  <a:srgbClr val="F79646">
                    <a:lumMod val="75000"/>
                  </a:srgbClr>
                </a:solidFill>
                <a:cs typeface="onaizah mateen-ayman" pitchFamily="2" charset="-78"/>
              </a:rPr>
              <a:t>المعزز أو المشجع  الميقاتي</a:t>
            </a:r>
            <a:endParaRPr lang="ar-SA" sz="1600" dirty="0">
              <a:solidFill>
                <a:srgbClr val="F79646">
                  <a:lumMod val="75000"/>
                </a:srgbClr>
              </a:solidFill>
              <a:latin typeface="Shorooq_N1" pitchFamily="2" charset="-78"/>
              <a:cs typeface="onaizah mateen-ayman" pitchFamily="2" charset="-78"/>
            </a:endParaRPr>
          </a:p>
        </p:txBody>
      </p:sp>
      <p:sp>
        <p:nvSpPr>
          <p:cNvPr id="8" name="مستطيل ذو زوايا قطرية مستديرة 7"/>
          <p:cNvSpPr/>
          <p:nvPr/>
        </p:nvSpPr>
        <p:spPr>
          <a:xfrm>
            <a:off x="323528" y="5301208"/>
            <a:ext cx="8640960" cy="1440160"/>
          </a:xfrm>
          <a:prstGeom prst="round2DiagRect">
            <a:avLst/>
          </a:prstGeom>
          <a:ln/>
        </p:spPr>
        <p:style>
          <a:lnRef idx="2">
            <a:schemeClr val="accent3"/>
          </a:lnRef>
          <a:fillRef idx="1">
            <a:schemeClr val="lt1"/>
          </a:fillRef>
          <a:effectRef idx="0">
            <a:schemeClr val="accent3"/>
          </a:effectRef>
          <a:fontRef idx="minor">
            <a:schemeClr val="dk1"/>
          </a:fontRef>
        </p:style>
        <p:txBody>
          <a:bodyPr rtlCol="1" anchor="ctr"/>
          <a:lstStyle/>
          <a:p>
            <a:r>
              <a:rPr lang="ar-SA" sz="1600" dirty="0">
                <a:solidFill>
                  <a:srgbClr val="F79646">
                    <a:lumMod val="50000"/>
                  </a:srgbClr>
                </a:solidFill>
                <a:latin typeface="Shorooq_N1" pitchFamily="2" charset="-78"/>
                <a:cs typeface="Shorooq_N1" pitchFamily="2" charset="-78"/>
              </a:rPr>
              <a:t>مختارات من </a:t>
            </a:r>
            <a:r>
              <a:rPr lang="ar-SA" sz="1600" dirty="0" err="1">
                <a:solidFill>
                  <a:srgbClr val="F79646">
                    <a:lumMod val="50000"/>
                  </a:srgbClr>
                </a:solidFill>
                <a:latin typeface="Shorooq_N1" pitchFamily="2" charset="-78"/>
                <a:cs typeface="Shorooq_N1" pitchFamily="2" charset="-78"/>
              </a:rPr>
              <a:t>التراكيب :</a:t>
            </a:r>
            <a:endParaRPr lang="ar-SA" sz="1600" dirty="0">
              <a:solidFill>
                <a:srgbClr val="F79646">
                  <a:lumMod val="50000"/>
                </a:srgbClr>
              </a:solidFill>
              <a:latin typeface="Shorooq_N1" pitchFamily="2" charset="-78"/>
              <a:cs typeface="Shorooq_N1" pitchFamily="2" charset="-78"/>
            </a:endParaRPr>
          </a:p>
          <a:p>
            <a:r>
              <a:rPr lang="ar-SA" sz="1600" dirty="0">
                <a:solidFill>
                  <a:srgbClr val="F79646">
                    <a:lumMod val="50000"/>
                  </a:srgbClr>
                </a:solidFill>
                <a:cs typeface="onaizah mateen-ayman" pitchFamily="2" charset="-78"/>
              </a:rPr>
              <a:t>1-تركيبة تحرك ثم اثبت 2- تركيبة تبادل المشكلات  3- تركيبة حوار دائري 4- تركيبة ابحث عن الشخص المناسب 5-تركيبة قلم لاثنين 6-تركيبة زوايا 7-تركيبة تعرف على الخطأ 8- تركيبة اختر بطاقة 9- تركيبة ابحث عن النصف الآخر  10- تركيبة ابحث عن النصف الآخر 10- تركيبة قاطرة التغذية الراجعة 11- تركيبة الترتيب المخفي </a:t>
            </a:r>
          </a:p>
          <a:p>
            <a:pPr algn="just"/>
            <a:endParaRPr lang="ar-SA" sz="1600" dirty="0">
              <a:solidFill>
                <a:srgbClr val="F79646">
                  <a:lumMod val="50000"/>
                </a:srgbClr>
              </a:solidFill>
              <a:latin typeface="Shorooq_N1" pitchFamily="2" charset="-78"/>
              <a:cs typeface="onaizah mateen-ayman" pitchFamily="2" charset="-78"/>
            </a:endParaRPr>
          </a:p>
        </p:txBody>
      </p:sp>
      <p:pic>
        <p:nvPicPr>
          <p:cNvPr id="9" name="صورة 8" descr="صورة5.png"/>
          <p:cNvPicPr>
            <a:picLocks noChangeAspect="1"/>
          </p:cNvPicPr>
          <p:nvPr/>
        </p:nvPicPr>
        <p:blipFill>
          <a:blip r:embed="rId2" cstate="print"/>
          <a:srcRect l="18388" r="11738"/>
          <a:stretch>
            <a:fillRect/>
          </a:stretch>
        </p:blipFill>
        <p:spPr>
          <a:xfrm rot="5400000">
            <a:off x="-307673" y="2260002"/>
            <a:ext cx="3384377" cy="2410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967</Words>
  <Application>Microsoft Office PowerPoint</Application>
  <PresentationFormat>عرض على الشاشة (4:3)</PresentationFormat>
  <Paragraphs>73</Paragraphs>
  <Slides>5</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5</vt:i4>
      </vt:variant>
    </vt:vector>
  </HeadingPairs>
  <TitlesOfParts>
    <vt:vector size="11" baseType="lpstr">
      <vt:lpstr>ae_Dimnah</vt:lpstr>
      <vt:lpstr>Arial</vt:lpstr>
      <vt:lpstr>Calibri</vt:lpstr>
      <vt:lpstr>Shorooq_N1</vt:lpstr>
      <vt:lpstr>Wingdings</vt:lpstr>
      <vt:lpstr>1_سمة Office</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aja</dc:creator>
  <cp:lastModifiedBy>hashim Games</cp:lastModifiedBy>
  <cp:revision>1</cp:revision>
  <dcterms:created xsi:type="dcterms:W3CDTF">2013-04-27T12:12:41Z</dcterms:created>
  <dcterms:modified xsi:type="dcterms:W3CDTF">2020-09-06T17:57:04Z</dcterms:modified>
</cp:coreProperties>
</file>