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80" r:id="rId4"/>
    <p:sldId id="281" r:id="rId5"/>
    <p:sldId id="311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10" r:id="rId19"/>
    <p:sldId id="312" r:id="rId20"/>
    <p:sldId id="313" r:id="rId21"/>
    <p:sldId id="314" r:id="rId22"/>
    <p:sldId id="315" r:id="rId23"/>
    <p:sldId id="328" r:id="rId24"/>
    <p:sldId id="329" r:id="rId25"/>
    <p:sldId id="330" r:id="rId26"/>
    <p:sldId id="331" r:id="rId27"/>
    <p:sldId id="332" r:id="rId28"/>
    <p:sldId id="309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بدون عنوان" id="{FDBD4A78-3368-4C4A-912F-D5B57072074E}">
          <p14:sldIdLst>
            <p14:sldId id="256"/>
            <p14:sldId id="280"/>
            <p14:sldId id="281"/>
            <p14:sldId id="311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10"/>
            <p14:sldId id="312"/>
            <p14:sldId id="313"/>
            <p14:sldId id="314"/>
            <p14:sldId id="315"/>
            <p14:sldId id="328"/>
            <p14:sldId id="329"/>
            <p14:sldId id="330"/>
            <p14:sldId id="331"/>
            <p14:sldId id="332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412" autoAdjust="0"/>
    <p:restoredTop sz="94671" autoAdjust="0"/>
  </p:normalViewPr>
  <p:slideViewPr>
    <p:cSldViewPr>
      <p:cViewPr>
        <p:scale>
          <a:sx n="75" d="100"/>
          <a:sy n="75" d="100"/>
        </p:scale>
        <p:origin x="-10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6CE21-7BA2-4FD1-A204-5B4510FB91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0810225-8B68-4F36-8E60-9C79AF692BFD}">
      <dgm:prSet phldrT="[نص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معرفة قانونية تجيب على التساؤلات</a:t>
          </a:r>
          <a:endParaRPr lang="ar-SA" sz="28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9A8ED736-0955-48B6-A80B-B79787B4A832}" type="parTrans" cxnId="{B13899E8-F733-48DF-A02E-7C337521D54F}">
      <dgm:prSet/>
      <dgm:spPr/>
      <dgm:t>
        <a:bodyPr/>
        <a:lstStyle/>
        <a:p>
          <a:pPr rtl="1"/>
          <a:endParaRPr lang="ar-SA"/>
        </a:p>
      </dgm:t>
    </dgm:pt>
    <dgm:pt modelId="{17F31B82-F9D0-4F78-882B-38885F2759D9}" type="sibTrans" cxnId="{B13899E8-F733-48DF-A02E-7C337521D54F}">
      <dgm:prSet/>
      <dgm:spPr/>
      <dgm:t>
        <a:bodyPr/>
        <a:lstStyle/>
        <a:p>
          <a:pPr rtl="1"/>
          <a:endParaRPr lang="ar-SA"/>
        </a:p>
      </dgm:t>
    </dgm:pt>
    <dgm:pt modelId="{8CCCD68C-7681-459E-B288-B8F9CD10F503}">
      <dgm:prSet phldrT="[نص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بحث</a:t>
          </a:r>
          <a:endParaRPr lang="ar-SA" sz="28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54EAB66A-FC96-4A68-AA0D-71CAE469820F}" type="parTrans" cxnId="{06C0E1C1-6D2C-453C-9E23-30DAE11F426A}">
      <dgm:prSet/>
      <dgm:spPr/>
      <dgm:t>
        <a:bodyPr/>
        <a:lstStyle/>
        <a:p>
          <a:pPr rtl="1"/>
          <a:endParaRPr lang="ar-SA"/>
        </a:p>
      </dgm:t>
    </dgm:pt>
    <dgm:pt modelId="{247B60FC-01E9-4D60-BD35-27E85575D722}" type="sibTrans" cxnId="{06C0E1C1-6D2C-453C-9E23-30DAE11F426A}">
      <dgm:prSet/>
      <dgm:spPr/>
      <dgm:t>
        <a:bodyPr/>
        <a:lstStyle/>
        <a:p>
          <a:pPr rtl="1"/>
          <a:endParaRPr lang="ar-SA"/>
        </a:p>
      </dgm:t>
    </dgm:pt>
    <dgm:pt modelId="{D52AF8A3-C871-4BA0-AB06-D93097B64FD4}">
      <dgm:prSet phldrT="[نص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تقرير قانوني</a:t>
          </a:r>
          <a:endParaRPr lang="ar-SA" sz="24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869A66AD-CC8A-44B4-898C-8161D4463E7F}" type="parTrans" cxnId="{21BCC721-DF81-4A01-8003-AB267C0689FE}">
      <dgm:prSet/>
      <dgm:spPr/>
      <dgm:t>
        <a:bodyPr/>
        <a:lstStyle/>
        <a:p>
          <a:pPr rtl="1"/>
          <a:endParaRPr lang="ar-SA"/>
        </a:p>
      </dgm:t>
    </dgm:pt>
    <dgm:pt modelId="{71856F4E-5D0C-48B7-A5EC-AD95FE39AE0E}" type="sibTrans" cxnId="{21BCC721-DF81-4A01-8003-AB267C0689FE}">
      <dgm:prSet/>
      <dgm:spPr/>
      <dgm:t>
        <a:bodyPr/>
        <a:lstStyle/>
        <a:p>
          <a:pPr rtl="1"/>
          <a:endParaRPr lang="ar-SA"/>
        </a:p>
      </dgm:t>
    </dgm:pt>
    <dgm:pt modelId="{6C725907-1524-44FC-8F16-07305B41BC0F}">
      <dgm:prSet phldrT="[نص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sz="24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تعلق على مادة قانونية او قرار قضائي</a:t>
          </a:r>
          <a:endParaRPr lang="ar-SA" sz="24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1F7B553E-0342-45C4-AF97-625F2E11744C}" type="parTrans" cxnId="{49C8E411-7896-4F9E-8BCD-2727761A9B99}">
      <dgm:prSet/>
      <dgm:spPr/>
      <dgm:t>
        <a:bodyPr/>
        <a:lstStyle/>
        <a:p>
          <a:pPr rtl="1"/>
          <a:endParaRPr lang="ar-SA"/>
        </a:p>
      </dgm:t>
    </dgm:pt>
    <dgm:pt modelId="{F1BE0674-07F4-4E33-8B98-937B6062A6FE}" type="sibTrans" cxnId="{49C8E411-7896-4F9E-8BCD-2727761A9B99}">
      <dgm:prSet/>
      <dgm:spPr/>
      <dgm:t>
        <a:bodyPr/>
        <a:lstStyle/>
        <a:p>
          <a:pPr rtl="1"/>
          <a:endParaRPr lang="ar-SA"/>
        </a:p>
      </dgm:t>
    </dgm:pt>
    <dgm:pt modelId="{DC8E0074-53E2-45A3-BCCC-0F92F66CCB5B}">
      <dgm:prSet phldrT="[نص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رسالة او اطروحة</a:t>
          </a:r>
          <a:endParaRPr lang="ar-SA" sz="20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688D2560-4668-46A7-BBEE-84A9806A68E5}" type="parTrans" cxnId="{1880DB94-F39E-4C1D-B4E7-85052FAD63BD}">
      <dgm:prSet/>
      <dgm:spPr/>
      <dgm:t>
        <a:bodyPr/>
        <a:lstStyle/>
        <a:p>
          <a:pPr rtl="1"/>
          <a:endParaRPr lang="ar-SA"/>
        </a:p>
      </dgm:t>
    </dgm:pt>
    <dgm:pt modelId="{2F33295C-8802-4757-947A-54A8370A8B48}" type="sibTrans" cxnId="{1880DB94-F39E-4C1D-B4E7-85052FAD63BD}">
      <dgm:prSet/>
      <dgm:spPr/>
      <dgm:t>
        <a:bodyPr/>
        <a:lstStyle/>
        <a:p>
          <a:pPr rtl="1"/>
          <a:endParaRPr lang="ar-SA"/>
        </a:p>
      </dgm:t>
    </dgm:pt>
    <dgm:pt modelId="{B0282872-CAD6-46A2-86E8-4B140102D6D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</a:t>
          </a:r>
          <a:r>
            <a:rPr lang="ar-DZ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استشارة قانونية</a:t>
          </a:r>
          <a:r>
            <a: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	</a:t>
          </a:r>
        </a:p>
      </dgm:t>
    </dgm:pt>
    <dgm:pt modelId="{06E992DE-330E-4A17-A867-256972768A59}" type="parTrans" cxnId="{3EEB42F8-76FF-44F9-9193-2C00CE8A4250}">
      <dgm:prSet/>
      <dgm:spPr/>
      <dgm:t>
        <a:bodyPr/>
        <a:lstStyle/>
        <a:p>
          <a:pPr rtl="1"/>
          <a:endParaRPr lang="ar-SA"/>
        </a:p>
      </dgm:t>
    </dgm:pt>
    <dgm:pt modelId="{3F428614-8652-49E0-84D1-DC62700121A6}" type="sibTrans" cxnId="{3EEB42F8-76FF-44F9-9193-2C00CE8A4250}">
      <dgm:prSet/>
      <dgm:spPr/>
      <dgm:t>
        <a:bodyPr/>
        <a:lstStyle/>
        <a:p>
          <a:pPr rtl="1"/>
          <a:endParaRPr lang="ar-SA"/>
        </a:p>
      </dgm:t>
    </dgm:pt>
    <dgm:pt modelId="{769A30B5-FCBB-4B18-8C34-EE363DD55061}" type="pres">
      <dgm:prSet presAssocID="{6BC6CE21-7BA2-4FD1-A204-5B4510FB91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8D0F14C-6567-4B92-9A48-394FE57242D5}" type="pres">
      <dgm:prSet presAssocID="{B0810225-8B68-4F36-8E60-9C79AF692BFD}" presName="node" presStyleLbl="node1" presStyleIdx="0" presStyleCnt="6" custScaleX="4515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645801-4C5B-40B1-89F2-E471053D80BF}" type="pres">
      <dgm:prSet presAssocID="{B0810225-8B68-4F36-8E60-9C79AF692BFD}" presName="spNode" presStyleCnt="0"/>
      <dgm:spPr/>
    </dgm:pt>
    <dgm:pt modelId="{768F6D92-D17E-4EE8-B7CC-226077BEA190}" type="pres">
      <dgm:prSet presAssocID="{17F31B82-F9D0-4F78-882B-38885F2759D9}" presName="sibTrans" presStyleLbl="sibTrans1D1" presStyleIdx="0" presStyleCnt="6"/>
      <dgm:spPr/>
      <dgm:t>
        <a:bodyPr/>
        <a:lstStyle/>
        <a:p>
          <a:pPr rtl="1"/>
          <a:endParaRPr lang="ar-SA"/>
        </a:p>
      </dgm:t>
    </dgm:pt>
    <dgm:pt modelId="{6E8CCBAD-65C5-4AD0-BF1B-C0C9C9FF54B7}" type="pres">
      <dgm:prSet presAssocID="{8CCCD68C-7681-459E-B288-B8F9CD10F503}" presName="node" presStyleLbl="node1" presStyleIdx="1" presStyleCnt="6" custScaleX="25795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580D0F2-F278-4130-BB3E-2D8F8C1F0051}" type="pres">
      <dgm:prSet presAssocID="{8CCCD68C-7681-459E-B288-B8F9CD10F503}" presName="spNode" presStyleCnt="0"/>
      <dgm:spPr/>
    </dgm:pt>
    <dgm:pt modelId="{6CE77DA2-C15A-4448-AFF7-13A7D315B940}" type="pres">
      <dgm:prSet presAssocID="{247B60FC-01E9-4D60-BD35-27E85575D722}" presName="sibTrans" presStyleLbl="sibTrans1D1" presStyleIdx="1" presStyleCnt="6"/>
      <dgm:spPr/>
      <dgm:t>
        <a:bodyPr/>
        <a:lstStyle/>
        <a:p>
          <a:pPr rtl="1"/>
          <a:endParaRPr lang="ar-SA"/>
        </a:p>
      </dgm:t>
    </dgm:pt>
    <dgm:pt modelId="{9C60528A-7ABE-47AF-A59F-660EAF56DA7A}" type="pres">
      <dgm:prSet presAssocID="{D52AF8A3-C871-4BA0-AB06-D93097B64FD4}" presName="node" presStyleLbl="node1" presStyleIdx="2" presStyleCnt="6" custScaleX="27720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E7BB78-5A06-4FFB-8715-6D516300D4B7}" type="pres">
      <dgm:prSet presAssocID="{D52AF8A3-C871-4BA0-AB06-D93097B64FD4}" presName="spNode" presStyleCnt="0"/>
      <dgm:spPr/>
    </dgm:pt>
    <dgm:pt modelId="{57E1494D-ADF2-486C-9AFD-8A57AE48C383}" type="pres">
      <dgm:prSet presAssocID="{71856F4E-5D0C-48B7-A5EC-AD95FE39AE0E}" presName="sibTrans" presStyleLbl="sibTrans1D1" presStyleIdx="2" presStyleCnt="6"/>
      <dgm:spPr/>
      <dgm:t>
        <a:bodyPr/>
        <a:lstStyle/>
        <a:p>
          <a:pPr rtl="1"/>
          <a:endParaRPr lang="ar-SA"/>
        </a:p>
      </dgm:t>
    </dgm:pt>
    <dgm:pt modelId="{2242E6AC-A98C-4FC5-B978-FDDF0E327158}" type="pres">
      <dgm:prSet presAssocID="{B0282872-CAD6-46A2-86E8-4B140102D6D6}" presName="node" presStyleLbl="node1" presStyleIdx="3" presStyleCnt="6" custScaleX="385731" custScaleY="7032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52EEBB-B779-447C-B3FD-B8E36892D04F}" type="pres">
      <dgm:prSet presAssocID="{B0282872-CAD6-46A2-86E8-4B140102D6D6}" presName="spNode" presStyleCnt="0"/>
      <dgm:spPr/>
    </dgm:pt>
    <dgm:pt modelId="{DCC17786-F021-474A-A0A1-06E32697BB18}" type="pres">
      <dgm:prSet presAssocID="{3F428614-8652-49E0-84D1-DC62700121A6}" presName="sibTrans" presStyleLbl="sibTrans1D1" presStyleIdx="3" presStyleCnt="6"/>
      <dgm:spPr/>
      <dgm:t>
        <a:bodyPr/>
        <a:lstStyle/>
        <a:p>
          <a:pPr rtl="1"/>
          <a:endParaRPr lang="ar-SA"/>
        </a:p>
      </dgm:t>
    </dgm:pt>
    <dgm:pt modelId="{08D8331D-1B5D-46E5-9137-70572F74236E}" type="pres">
      <dgm:prSet presAssocID="{6C725907-1524-44FC-8F16-07305B41BC0F}" presName="node" presStyleLbl="node1" presStyleIdx="4" presStyleCnt="6" custScaleX="245717" custScaleY="11838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6CE367-2C5F-4F52-9DEA-F0BCC2B5C4B5}" type="pres">
      <dgm:prSet presAssocID="{6C725907-1524-44FC-8F16-07305B41BC0F}" presName="spNode" presStyleCnt="0"/>
      <dgm:spPr/>
    </dgm:pt>
    <dgm:pt modelId="{D2763952-16D7-4FD4-90C0-823265FB4D34}" type="pres">
      <dgm:prSet presAssocID="{F1BE0674-07F4-4E33-8B98-937B6062A6FE}" presName="sibTrans" presStyleLbl="sibTrans1D1" presStyleIdx="4" presStyleCnt="6"/>
      <dgm:spPr/>
      <dgm:t>
        <a:bodyPr/>
        <a:lstStyle/>
        <a:p>
          <a:pPr rtl="1"/>
          <a:endParaRPr lang="ar-SA"/>
        </a:p>
      </dgm:t>
    </dgm:pt>
    <dgm:pt modelId="{A727D945-0F1D-4D36-9F9B-CD48E8FE49FC}" type="pres">
      <dgm:prSet presAssocID="{DC8E0074-53E2-45A3-BCCC-0F92F66CCB5B}" presName="node" presStyleLbl="node1" presStyleIdx="5" presStyleCnt="6" custScaleX="251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A2BD84-59CE-4C65-B0A1-0FC8A0430876}" type="pres">
      <dgm:prSet presAssocID="{DC8E0074-53E2-45A3-BCCC-0F92F66CCB5B}" presName="spNode" presStyleCnt="0"/>
      <dgm:spPr/>
    </dgm:pt>
    <dgm:pt modelId="{8C1FAEB4-04A0-4B00-9323-29323F3720EB}" type="pres">
      <dgm:prSet presAssocID="{2F33295C-8802-4757-947A-54A8370A8B48}" presName="sibTrans" presStyleLbl="sibTrans1D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3EEB42F8-76FF-44F9-9193-2C00CE8A4250}" srcId="{6BC6CE21-7BA2-4FD1-A204-5B4510FB91C5}" destId="{B0282872-CAD6-46A2-86E8-4B140102D6D6}" srcOrd="3" destOrd="0" parTransId="{06E992DE-330E-4A17-A867-256972768A59}" sibTransId="{3F428614-8652-49E0-84D1-DC62700121A6}"/>
    <dgm:cxn modelId="{77F18DBB-68E0-437C-A5B6-3D7EBA754DC3}" type="presOf" srcId="{2F33295C-8802-4757-947A-54A8370A8B48}" destId="{8C1FAEB4-04A0-4B00-9323-29323F3720EB}" srcOrd="0" destOrd="0" presId="urn:microsoft.com/office/officeart/2005/8/layout/cycle5"/>
    <dgm:cxn modelId="{C305BDA2-22E2-49B6-AFC2-FA83B5DCB91F}" type="presOf" srcId="{3F428614-8652-49E0-84D1-DC62700121A6}" destId="{DCC17786-F021-474A-A0A1-06E32697BB18}" srcOrd="0" destOrd="0" presId="urn:microsoft.com/office/officeart/2005/8/layout/cycle5"/>
    <dgm:cxn modelId="{0C460384-4607-4081-8CC6-1F46B2434396}" type="presOf" srcId="{17F31B82-F9D0-4F78-882B-38885F2759D9}" destId="{768F6D92-D17E-4EE8-B7CC-226077BEA190}" srcOrd="0" destOrd="0" presId="urn:microsoft.com/office/officeart/2005/8/layout/cycle5"/>
    <dgm:cxn modelId="{F7E5C153-E5CF-4306-8971-0C9DF6903973}" type="presOf" srcId="{247B60FC-01E9-4D60-BD35-27E85575D722}" destId="{6CE77DA2-C15A-4448-AFF7-13A7D315B940}" srcOrd="0" destOrd="0" presId="urn:microsoft.com/office/officeart/2005/8/layout/cycle5"/>
    <dgm:cxn modelId="{4D4B5CAD-44A8-4938-98ED-7D23AA54D852}" type="presOf" srcId="{71856F4E-5D0C-48B7-A5EC-AD95FE39AE0E}" destId="{57E1494D-ADF2-486C-9AFD-8A57AE48C383}" srcOrd="0" destOrd="0" presId="urn:microsoft.com/office/officeart/2005/8/layout/cycle5"/>
    <dgm:cxn modelId="{7F2E41FD-6D95-4122-BE01-76DD764C7DBA}" type="presOf" srcId="{DC8E0074-53E2-45A3-BCCC-0F92F66CCB5B}" destId="{A727D945-0F1D-4D36-9F9B-CD48E8FE49FC}" srcOrd="0" destOrd="0" presId="urn:microsoft.com/office/officeart/2005/8/layout/cycle5"/>
    <dgm:cxn modelId="{EF047630-3154-48CF-B281-2F1ADAD42B11}" type="presOf" srcId="{8CCCD68C-7681-459E-B288-B8F9CD10F503}" destId="{6E8CCBAD-65C5-4AD0-BF1B-C0C9C9FF54B7}" srcOrd="0" destOrd="0" presId="urn:microsoft.com/office/officeart/2005/8/layout/cycle5"/>
    <dgm:cxn modelId="{B13899E8-F733-48DF-A02E-7C337521D54F}" srcId="{6BC6CE21-7BA2-4FD1-A204-5B4510FB91C5}" destId="{B0810225-8B68-4F36-8E60-9C79AF692BFD}" srcOrd="0" destOrd="0" parTransId="{9A8ED736-0955-48B6-A80B-B79787B4A832}" sibTransId="{17F31B82-F9D0-4F78-882B-38885F2759D9}"/>
    <dgm:cxn modelId="{5EF035B6-8C27-4C6F-BC78-C03A2158A13A}" type="presOf" srcId="{B0810225-8B68-4F36-8E60-9C79AF692BFD}" destId="{68D0F14C-6567-4B92-9A48-394FE57242D5}" srcOrd="0" destOrd="0" presId="urn:microsoft.com/office/officeart/2005/8/layout/cycle5"/>
    <dgm:cxn modelId="{55163D8A-0826-4F13-B3AB-48D373F3B471}" type="presOf" srcId="{6BC6CE21-7BA2-4FD1-A204-5B4510FB91C5}" destId="{769A30B5-FCBB-4B18-8C34-EE363DD55061}" srcOrd="0" destOrd="0" presId="urn:microsoft.com/office/officeart/2005/8/layout/cycle5"/>
    <dgm:cxn modelId="{AC8B0323-10F3-4C90-8D7D-1258AAF2155D}" type="presOf" srcId="{D52AF8A3-C871-4BA0-AB06-D93097B64FD4}" destId="{9C60528A-7ABE-47AF-A59F-660EAF56DA7A}" srcOrd="0" destOrd="0" presId="urn:microsoft.com/office/officeart/2005/8/layout/cycle5"/>
    <dgm:cxn modelId="{1880DB94-F39E-4C1D-B4E7-85052FAD63BD}" srcId="{6BC6CE21-7BA2-4FD1-A204-5B4510FB91C5}" destId="{DC8E0074-53E2-45A3-BCCC-0F92F66CCB5B}" srcOrd="5" destOrd="0" parTransId="{688D2560-4668-46A7-BBEE-84A9806A68E5}" sibTransId="{2F33295C-8802-4757-947A-54A8370A8B48}"/>
    <dgm:cxn modelId="{31655DA3-4721-4FFF-8621-078844F9E167}" type="presOf" srcId="{6C725907-1524-44FC-8F16-07305B41BC0F}" destId="{08D8331D-1B5D-46E5-9137-70572F74236E}" srcOrd="0" destOrd="0" presId="urn:microsoft.com/office/officeart/2005/8/layout/cycle5"/>
    <dgm:cxn modelId="{06C0E1C1-6D2C-453C-9E23-30DAE11F426A}" srcId="{6BC6CE21-7BA2-4FD1-A204-5B4510FB91C5}" destId="{8CCCD68C-7681-459E-B288-B8F9CD10F503}" srcOrd="1" destOrd="0" parTransId="{54EAB66A-FC96-4A68-AA0D-71CAE469820F}" sibTransId="{247B60FC-01E9-4D60-BD35-27E85575D722}"/>
    <dgm:cxn modelId="{49C8E411-7896-4F9E-8BCD-2727761A9B99}" srcId="{6BC6CE21-7BA2-4FD1-A204-5B4510FB91C5}" destId="{6C725907-1524-44FC-8F16-07305B41BC0F}" srcOrd="4" destOrd="0" parTransId="{1F7B553E-0342-45C4-AF97-625F2E11744C}" sibTransId="{F1BE0674-07F4-4E33-8B98-937B6062A6FE}"/>
    <dgm:cxn modelId="{21BCC721-DF81-4A01-8003-AB267C0689FE}" srcId="{6BC6CE21-7BA2-4FD1-A204-5B4510FB91C5}" destId="{D52AF8A3-C871-4BA0-AB06-D93097B64FD4}" srcOrd="2" destOrd="0" parTransId="{869A66AD-CC8A-44B4-898C-8161D4463E7F}" sibTransId="{71856F4E-5D0C-48B7-A5EC-AD95FE39AE0E}"/>
    <dgm:cxn modelId="{C04D7D8B-2419-4853-B2B5-C9E931387F22}" type="presOf" srcId="{B0282872-CAD6-46A2-86E8-4B140102D6D6}" destId="{2242E6AC-A98C-4FC5-B978-FDDF0E327158}" srcOrd="0" destOrd="0" presId="urn:microsoft.com/office/officeart/2005/8/layout/cycle5"/>
    <dgm:cxn modelId="{534EA5CE-8F78-401B-92A7-53F7E9780F09}" type="presOf" srcId="{F1BE0674-07F4-4E33-8B98-937B6062A6FE}" destId="{D2763952-16D7-4FD4-90C0-823265FB4D34}" srcOrd="0" destOrd="0" presId="urn:microsoft.com/office/officeart/2005/8/layout/cycle5"/>
    <dgm:cxn modelId="{AD5AFAD8-FE8F-4EE2-8669-7BBE0C9E6E4F}" type="presParOf" srcId="{769A30B5-FCBB-4B18-8C34-EE363DD55061}" destId="{68D0F14C-6567-4B92-9A48-394FE57242D5}" srcOrd="0" destOrd="0" presId="urn:microsoft.com/office/officeart/2005/8/layout/cycle5"/>
    <dgm:cxn modelId="{2C02DBF5-0CFA-48BB-9B2C-2BCB8D61CA62}" type="presParOf" srcId="{769A30B5-FCBB-4B18-8C34-EE363DD55061}" destId="{33645801-4C5B-40B1-89F2-E471053D80BF}" srcOrd="1" destOrd="0" presId="urn:microsoft.com/office/officeart/2005/8/layout/cycle5"/>
    <dgm:cxn modelId="{E5476AFD-A84E-4C13-B5ED-B181C25C7240}" type="presParOf" srcId="{769A30B5-FCBB-4B18-8C34-EE363DD55061}" destId="{768F6D92-D17E-4EE8-B7CC-226077BEA190}" srcOrd="2" destOrd="0" presId="urn:microsoft.com/office/officeart/2005/8/layout/cycle5"/>
    <dgm:cxn modelId="{8130D147-8D3D-4845-A931-640913626953}" type="presParOf" srcId="{769A30B5-FCBB-4B18-8C34-EE363DD55061}" destId="{6E8CCBAD-65C5-4AD0-BF1B-C0C9C9FF54B7}" srcOrd="3" destOrd="0" presId="urn:microsoft.com/office/officeart/2005/8/layout/cycle5"/>
    <dgm:cxn modelId="{14F7FE96-6EF2-4E5F-B1D7-DDEC8A81D67D}" type="presParOf" srcId="{769A30B5-FCBB-4B18-8C34-EE363DD55061}" destId="{8580D0F2-F278-4130-BB3E-2D8F8C1F0051}" srcOrd="4" destOrd="0" presId="urn:microsoft.com/office/officeart/2005/8/layout/cycle5"/>
    <dgm:cxn modelId="{711F45F5-E623-4F6A-B936-64A3EF4F17AC}" type="presParOf" srcId="{769A30B5-FCBB-4B18-8C34-EE363DD55061}" destId="{6CE77DA2-C15A-4448-AFF7-13A7D315B940}" srcOrd="5" destOrd="0" presId="urn:microsoft.com/office/officeart/2005/8/layout/cycle5"/>
    <dgm:cxn modelId="{DEA8BF4E-B9AC-4247-851C-5DC13226226F}" type="presParOf" srcId="{769A30B5-FCBB-4B18-8C34-EE363DD55061}" destId="{9C60528A-7ABE-47AF-A59F-660EAF56DA7A}" srcOrd="6" destOrd="0" presId="urn:microsoft.com/office/officeart/2005/8/layout/cycle5"/>
    <dgm:cxn modelId="{DDD3EC56-5C84-4411-97DC-E837882B8E21}" type="presParOf" srcId="{769A30B5-FCBB-4B18-8C34-EE363DD55061}" destId="{BCE7BB78-5A06-4FFB-8715-6D516300D4B7}" srcOrd="7" destOrd="0" presId="urn:microsoft.com/office/officeart/2005/8/layout/cycle5"/>
    <dgm:cxn modelId="{68DFCBFC-EDB3-4B8E-9DDF-ED0C3E74ECA6}" type="presParOf" srcId="{769A30B5-FCBB-4B18-8C34-EE363DD55061}" destId="{57E1494D-ADF2-486C-9AFD-8A57AE48C383}" srcOrd="8" destOrd="0" presId="urn:microsoft.com/office/officeart/2005/8/layout/cycle5"/>
    <dgm:cxn modelId="{F88083C9-D923-40A6-A8A0-06132C164033}" type="presParOf" srcId="{769A30B5-FCBB-4B18-8C34-EE363DD55061}" destId="{2242E6AC-A98C-4FC5-B978-FDDF0E327158}" srcOrd="9" destOrd="0" presId="urn:microsoft.com/office/officeart/2005/8/layout/cycle5"/>
    <dgm:cxn modelId="{BE2B9CC8-A5BD-4DBE-A411-3C9641BC0DDC}" type="presParOf" srcId="{769A30B5-FCBB-4B18-8C34-EE363DD55061}" destId="{5952EEBB-B779-447C-B3FD-B8E36892D04F}" srcOrd="10" destOrd="0" presId="urn:microsoft.com/office/officeart/2005/8/layout/cycle5"/>
    <dgm:cxn modelId="{CDCDC5D4-FD10-4CC6-9D2A-10F622FF1585}" type="presParOf" srcId="{769A30B5-FCBB-4B18-8C34-EE363DD55061}" destId="{DCC17786-F021-474A-A0A1-06E32697BB18}" srcOrd="11" destOrd="0" presId="urn:microsoft.com/office/officeart/2005/8/layout/cycle5"/>
    <dgm:cxn modelId="{A3D17E91-2B5E-4F42-AE88-C658ACD2B7BB}" type="presParOf" srcId="{769A30B5-FCBB-4B18-8C34-EE363DD55061}" destId="{08D8331D-1B5D-46E5-9137-70572F74236E}" srcOrd="12" destOrd="0" presId="urn:microsoft.com/office/officeart/2005/8/layout/cycle5"/>
    <dgm:cxn modelId="{65A04FEB-13E8-43A8-B614-EE8048297C83}" type="presParOf" srcId="{769A30B5-FCBB-4B18-8C34-EE363DD55061}" destId="{FA6CE367-2C5F-4F52-9DEA-F0BCC2B5C4B5}" srcOrd="13" destOrd="0" presId="urn:microsoft.com/office/officeart/2005/8/layout/cycle5"/>
    <dgm:cxn modelId="{32F7FDAF-2D92-4D41-98F1-3F9BF6828968}" type="presParOf" srcId="{769A30B5-FCBB-4B18-8C34-EE363DD55061}" destId="{D2763952-16D7-4FD4-90C0-823265FB4D34}" srcOrd="14" destOrd="0" presId="urn:microsoft.com/office/officeart/2005/8/layout/cycle5"/>
    <dgm:cxn modelId="{024817D0-E285-4E9A-A7D4-A274293EB7AA}" type="presParOf" srcId="{769A30B5-FCBB-4B18-8C34-EE363DD55061}" destId="{A727D945-0F1D-4D36-9F9B-CD48E8FE49FC}" srcOrd="15" destOrd="0" presId="urn:microsoft.com/office/officeart/2005/8/layout/cycle5"/>
    <dgm:cxn modelId="{2456EC16-DA49-4822-B524-AFE554578DCF}" type="presParOf" srcId="{769A30B5-FCBB-4B18-8C34-EE363DD55061}" destId="{ADA2BD84-59CE-4C65-B0A1-0FC8A0430876}" srcOrd="16" destOrd="0" presId="urn:microsoft.com/office/officeart/2005/8/layout/cycle5"/>
    <dgm:cxn modelId="{29B1881C-FFE8-43C4-AC38-8EC8A541FACA}" type="presParOf" srcId="{769A30B5-FCBB-4B18-8C34-EE363DD55061}" destId="{8C1FAEB4-04A0-4B00-9323-29323F3720E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DCE33-0027-4A70-B310-F7DF8D93FD0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58626E6-6CCC-4C25-9B82-F72DD94A83ED}">
      <dgm:prSet phldrT="[نص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عقلية الباحث القانوني</a:t>
          </a:r>
          <a:endParaRPr lang="ar-SA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FAE240AF-D0F7-42AE-AA81-F72D4AD97A27}" type="parTrans" cxnId="{12747B78-C4A2-49DD-BEEF-C4F91BAC700D}">
      <dgm:prSet/>
      <dgm:spPr/>
      <dgm:t>
        <a:bodyPr/>
        <a:lstStyle/>
        <a:p>
          <a:pPr rtl="1"/>
          <a:endParaRPr lang="ar-SA"/>
        </a:p>
      </dgm:t>
    </dgm:pt>
    <dgm:pt modelId="{A85E9336-5B4E-4370-B97E-3B3029DD8125}" type="sibTrans" cxnId="{12747B78-C4A2-49DD-BEEF-C4F91BAC700D}">
      <dgm:prSet/>
      <dgm:spPr/>
      <dgm:t>
        <a:bodyPr/>
        <a:lstStyle/>
        <a:p>
          <a:pPr rtl="1"/>
          <a:endParaRPr lang="ar-SA"/>
        </a:p>
      </dgm:t>
    </dgm:pt>
    <dgm:pt modelId="{F5976C42-DBB4-4AC1-92C5-4D083E00F2F3}">
      <dgm:prSet phldrT="[نص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sz="32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المخزون من المعرفة القانونية</a:t>
          </a:r>
          <a:endParaRPr lang="ar-SA" sz="32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F83A7F58-2718-4D11-9DBB-6338B99FB2B3}" type="parTrans" cxnId="{CAE8EAD2-22A1-4475-A161-6D0B534368A8}">
      <dgm:prSet/>
      <dgm:spPr/>
      <dgm:t>
        <a:bodyPr/>
        <a:lstStyle/>
        <a:p>
          <a:pPr rtl="1"/>
          <a:endParaRPr lang="ar-SA"/>
        </a:p>
      </dgm:t>
    </dgm:pt>
    <dgm:pt modelId="{B247EC64-81B4-45A1-9607-F063AA96C4B3}" type="sibTrans" cxnId="{CAE8EAD2-22A1-4475-A161-6D0B534368A8}">
      <dgm:prSet/>
      <dgm:spPr/>
      <dgm:t>
        <a:bodyPr/>
        <a:lstStyle/>
        <a:p>
          <a:pPr rtl="1"/>
          <a:endParaRPr lang="ar-SA"/>
        </a:p>
      </dgm:t>
    </dgm:pt>
    <dgm:pt modelId="{F821B777-D189-4DBF-9114-CBA549A5515D}">
      <dgm:prSet phldrT="[نص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sz="32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ادوات الباحث القانوني</a:t>
          </a:r>
          <a:endParaRPr lang="ar-SA" sz="32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850C317A-C542-49FD-B72A-990D62729D51}" type="parTrans" cxnId="{007ED559-8CBB-47C3-8EA1-B552E1C75940}">
      <dgm:prSet/>
      <dgm:spPr/>
      <dgm:t>
        <a:bodyPr/>
        <a:lstStyle/>
        <a:p>
          <a:pPr rtl="1"/>
          <a:endParaRPr lang="ar-SA"/>
        </a:p>
      </dgm:t>
    </dgm:pt>
    <dgm:pt modelId="{4358F44F-3C82-4378-A6E7-D962CD26FD39}" type="sibTrans" cxnId="{007ED559-8CBB-47C3-8EA1-B552E1C75940}">
      <dgm:prSet/>
      <dgm:spPr/>
      <dgm:t>
        <a:bodyPr/>
        <a:lstStyle/>
        <a:p>
          <a:pPr rtl="1"/>
          <a:endParaRPr lang="ar-SA"/>
        </a:p>
      </dgm:t>
    </dgm:pt>
    <dgm:pt modelId="{2E6483B9-34EB-4855-875E-B54E9F086F19}">
      <dgm:prSet phldrT="[نص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DZ" sz="40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كيفية وطريقة الاجابة</a:t>
          </a:r>
          <a:endParaRPr lang="ar-SA" sz="40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D1DE4867-6EBB-415D-9379-782DA7BB0ABC}" type="parTrans" cxnId="{416CB37B-27DB-4B56-9DA6-2BAEB33B2535}">
      <dgm:prSet/>
      <dgm:spPr/>
      <dgm:t>
        <a:bodyPr/>
        <a:lstStyle/>
        <a:p>
          <a:pPr rtl="1"/>
          <a:endParaRPr lang="ar-SA"/>
        </a:p>
      </dgm:t>
    </dgm:pt>
    <dgm:pt modelId="{96AED55E-0A36-4FAA-96E6-55CDDA6197B0}" type="sibTrans" cxnId="{416CB37B-27DB-4B56-9DA6-2BAEB33B2535}">
      <dgm:prSet/>
      <dgm:spPr/>
      <dgm:t>
        <a:bodyPr/>
        <a:lstStyle/>
        <a:p>
          <a:pPr rtl="1"/>
          <a:endParaRPr lang="ar-SA"/>
        </a:p>
      </dgm:t>
    </dgm:pt>
    <dgm:pt modelId="{4D95B6CB-49B4-41FD-8B63-8764461BFE28}" type="pres">
      <dgm:prSet presAssocID="{F14DCE33-0027-4A70-B310-F7DF8D93FD0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2168B00-9AED-4697-8205-68D5CF290763}" type="pres">
      <dgm:prSet presAssocID="{958626E6-6CCC-4C25-9B82-F72DD94A83ED}" presName="root1" presStyleCnt="0"/>
      <dgm:spPr/>
    </dgm:pt>
    <dgm:pt modelId="{0458A178-BE48-4C93-B94A-BCEE955D41F4}" type="pres">
      <dgm:prSet presAssocID="{958626E6-6CCC-4C25-9B82-F72DD94A83E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E3AB3AA-490F-4504-98F9-08594138F321}" type="pres">
      <dgm:prSet presAssocID="{958626E6-6CCC-4C25-9B82-F72DD94A83ED}" presName="level2hierChild" presStyleCnt="0"/>
      <dgm:spPr/>
    </dgm:pt>
    <dgm:pt modelId="{3C8A3150-658C-4FAF-80C7-2A7F17D712B6}" type="pres">
      <dgm:prSet presAssocID="{F83A7F58-2718-4D11-9DBB-6338B99FB2B3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FF2ACFBE-0308-46D9-8CB7-1D6B9BEB981A}" type="pres">
      <dgm:prSet presAssocID="{F83A7F58-2718-4D11-9DBB-6338B99FB2B3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9DDBCB8-A89F-4C50-BEE1-1AEC0D6DD64D}" type="pres">
      <dgm:prSet presAssocID="{F5976C42-DBB4-4AC1-92C5-4D083E00F2F3}" presName="root2" presStyleCnt="0"/>
      <dgm:spPr/>
    </dgm:pt>
    <dgm:pt modelId="{A680211B-25B9-4949-8CBC-5995E528FB52}" type="pres">
      <dgm:prSet presAssocID="{F5976C42-DBB4-4AC1-92C5-4D083E00F2F3}" presName="LevelTwoTextNode" presStyleLbl="node2" presStyleIdx="0" presStyleCnt="3" custScaleX="15844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B58519F-93F3-4D7E-AA1A-E36273BD34B1}" type="pres">
      <dgm:prSet presAssocID="{F5976C42-DBB4-4AC1-92C5-4D083E00F2F3}" presName="level3hierChild" presStyleCnt="0"/>
      <dgm:spPr/>
    </dgm:pt>
    <dgm:pt modelId="{778F74A2-11E7-41D6-89DC-12C296A07521}" type="pres">
      <dgm:prSet presAssocID="{850C317A-C542-49FD-B72A-990D62729D51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1156E9F9-1B62-4951-ABC1-18299F224E1E}" type="pres">
      <dgm:prSet presAssocID="{850C317A-C542-49FD-B72A-990D62729D51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71178A5-9C68-4331-A12E-EBA63CDFF49D}" type="pres">
      <dgm:prSet presAssocID="{F821B777-D189-4DBF-9114-CBA549A5515D}" presName="root2" presStyleCnt="0"/>
      <dgm:spPr/>
    </dgm:pt>
    <dgm:pt modelId="{FF5C3D3D-9B55-4B40-8181-FCEA461790CF}" type="pres">
      <dgm:prSet presAssocID="{F821B777-D189-4DBF-9114-CBA549A5515D}" presName="LevelTwoTextNode" presStyleLbl="node2" presStyleIdx="1" presStyleCnt="3" custScaleX="15844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56A467-2B52-43C4-AB4E-1EAA3F7544A8}" type="pres">
      <dgm:prSet presAssocID="{F821B777-D189-4DBF-9114-CBA549A5515D}" presName="level3hierChild" presStyleCnt="0"/>
      <dgm:spPr/>
    </dgm:pt>
    <dgm:pt modelId="{6DB5A979-6AE2-4776-B6B0-B525AACE904D}" type="pres">
      <dgm:prSet presAssocID="{D1DE4867-6EBB-415D-9379-782DA7BB0ABC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C5650E0D-F866-4264-91CB-FADBDDC28C00}" type="pres">
      <dgm:prSet presAssocID="{D1DE4867-6EBB-415D-9379-782DA7BB0ABC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74505CA2-3988-48F2-9B9D-DFE7451D1BE0}" type="pres">
      <dgm:prSet presAssocID="{2E6483B9-34EB-4855-875E-B54E9F086F19}" presName="root2" presStyleCnt="0"/>
      <dgm:spPr/>
    </dgm:pt>
    <dgm:pt modelId="{E9884572-ABE0-44D0-A4A0-C49C11B4736C}" type="pres">
      <dgm:prSet presAssocID="{2E6483B9-34EB-4855-875E-B54E9F086F19}" presName="LevelTwoTextNode" presStyleLbl="node2" presStyleIdx="2" presStyleCnt="3" custScaleX="15844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CF50DDC-F65E-4EA9-9374-1B4833603DA6}" type="pres">
      <dgm:prSet presAssocID="{2E6483B9-34EB-4855-875E-B54E9F086F19}" presName="level3hierChild" presStyleCnt="0"/>
      <dgm:spPr/>
    </dgm:pt>
  </dgm:ptLst>
  <dgm:cxnLst>
    <dgm:cxn modelId="{675E6579-5999-4531-A5E8-29176F577DC1}" type="presOf" srcId="{F821B777-D189-4DBF-9114-CBA549A5515D}" destId="{FF5C3D3D-9B55-4B40-8181-FCEA461790CF}" srcOrd="0" destOrd="0" presId="urn:microsoft.com/office/officeart/2008/layout/HorizontalMultiLevelHierarchy"/>
    <dgm:cxn modelId="{12747B78-C4A2-49DD-BEEF-C4F91BAC700D}" srcId="{F14DCE33-0027-4A70-B310-F7DF8D93FD06}" destId="{958626E6-6CCC-4C25-9B82-F72DD94A83ED}" srcOrd="0" destOrd="0" parTransId="{FAE240AF-D0F7-42AE-AA81-F72D4AD97A27}" sibTransId="{A85E9336-5B4E-4370-B97E-3B3029DD8125}"/>
    <dgm:cxn modelId="{007ED559-8CBB-47C3-8EA1-B552E1C75940}" srcId="{958626E6-6CCC-4C25-9B82-F72DD94A83ED}" destId="{F821B777-D189-4DBF-9114-CBA549A5515D}" srcOrd="1" destOrd="0" parTransId="{850C317A-C542-49FD-B72A-990D62729D51}" sibTransId="{4358F44F-3C82-4378-A6E7-D962CD26FD39}"/>
    <dgm:cxn modelId="{A0C27616-876B-4688-959C-17CAA7637864}" type="presOf" srcId="{F14DCE33-0027-4A70-B310-F7DF8D93FD06}" destId="{4D95B6CB-49B4-41FD-8B63-8764461BFE28}" srcOrd="0" destOrd="0" presId="urn:microsoft.com/office/officeart/2008/layout/HorizontalMultiLevelHierarchy"/>
    <dgm:cxn modelId="{47695135-61EF-4102-BE7B-06C04A0DE806}" type="presOf" srcId="{F83A7F58-2718-4D11-9DBB-6338B99FB2B3}" destId="{FF2ACFBE-0308-46D9-8CB7-1D6B9BEB981A}" srcOrd="1" destOrd="0" presId="urn:microsoft.com/office/officeart/2008/layout/HorizontalMultiLevelHierarchy"/>
    <dgm:cxn modelId="{E39FDE09-8563-4644-9AA7-6B36FA8124F8}" type="presOf" srcId="{2E6483B9-34EB-4855-875E-B54E9F086F19}" destId="{E9884572-ABE0-44D0-A4A0-C49C11B4736C}" srcOrd="0" destOrd="0" presId="urn:microsoft.com/office/officeart/2008/layout/HorizontalMultiLevelHierarchy"/>
    <dgm:cxn modelId="{CAE8EAD2-22A1-4475-A161-6D0B534368A8}" srcId="{958626E6-6CCC-4C25-9B82-F72DD94A83ED}" destId="{F5976C42-DBB4-4AC1-92C5-4D083E00F2F3}" srcOrd="0" destOrd="0" parTransId="{F83A7F58-2718-4D11-9DBB-6338B99FB2B3}" sibTransId="{B247EC64-81B4-45A1-9607-F063AA96C4B3}"/>
    <dgm:cxn modelId="{712B3EB6-CFBA-4409-846E-9A8FE269AB53}" type="presOf" srcId="{D1DE4867-6EBB-415D-9379-782DA7BB0ABC}" destId="{C5650E0D-F866-4264-91CB-FADBDDC28C00}" srcOrd="1" destOrd="0" presId="urn:microsoft.com/office/officeart/2008/layout/HorizontalMultiLevelHierarchy"/>
    <dgm:cxn modelId="{91DECA30-5D82-430A-A066-7E2980913C02}" type="presOf" srcId="{850C317A-C542-49FD-B72A-990D62729D51}" destId="{778F74A2-11E7-41D6-89DC-12C296A07521}" srcOrd="0" destOrd="0" presId="urn:microsoft.com/office/officeart/2008/layout/HorizontalMultiLevelHierarchy"/>
    <dgm:cxn modelId="{7C6C2ED3-599A-4455-A534-0AA63770129A}" type="presOf" srcId="{958626E6-6CCC-4C25-9B82-F72DD94A83ED}" destId="{0458A178-BE48-4C93-B94A-BCEE955D41F4}" srcOrd="0" destOrd="0" presId="urn:microsoft.com/office/officeart/2008/layout/HorizontalMultiLevelHierarchy"/>
    <dgm:cxn modelId="{DF52EE09-0740-42DF-9091-17A6D21BB41B}" type="presOf" srcId="{850C317A-C542-49FD-B72A-990D62729D51}" destId="{1156E9F9-1B62-4951-ABC1-18299F224E1E}" srcOrd="1" destOrd="0" presId="urn:microsoft.com/office/officeart/2008/layout/HorizontalMultiLevelHierarchy"/>
    <dgm:cxn modelId="{5A1836DF-1E8E-4CD0-9A21-660FB63A43C9}" type="presOf" srcId="{F83A7F58-2718-4D11-9DBB-6338B99FB2B3}" destId="{3C8A3150-658C-4FAF-80C7-2A7F17D712B6}" srcOrd="0" destOrd="0" presId="urn:microsoft.com/office/officeart/2008/layout/HorizontalMultiLevelHierarchy"/>
    <dgm:cxn modelId="{46212C5B-62E5-4996-A094-895470218FD3}" type="presOf" srcId="{F5976C42-DBB4-4AC1-92C5-4D083E00F2F3}" destId="{A680211B-25B9-4949-8CBC-5995E528FB52}" srcOrd="0" destOrd="0" presId="urn:microsoft.com/office/officeart/2008/layout/HorizontalMultiLevelHierarchy"/>
    <dgm:cxn modelId="{E82A507E-1BDE-4D96-B11B-A32466B8702A}" type="presOf" srcId="{D1DE4867-6EBB-415D-9379-782DA7BB0ABC}" destId="{6DB5A979-6AE2-4776-B6B0-B525AACE904D}" srcOrd="0" destOrd="0" presId="urn:microsoft.com/office/officeart/2008/layout/HorizontalMultiLevelHierarchy"/>
    <dgm:cxn modelId="{416CB37B-27DB-4B56-9DA6-2BAEB33B2535}" srcId="{958626E6-6CCC-4C25-9B82-F72DD94A83ED}" destId="{2E6483B9-34EB-4855-875E-B54E9F086F19}" srcOrd="2" destOrd="0" parTransId="{D1DE4867-6EBB-415D-9379-782DA7BB0ABC}" sibTransId="{96AED55E-0A36-4FAA-96E6-55CDDA6197B0}"/>
    <dgm:cxn modelId="{00F06599-F4FC-4834-A5FE-C95E9D195178}" type="presParOf" srcId="{4D95B6CB-49B4-41FD-8B63-8764461BFE28}" destId="{72168B00-9AED-4697-8205-68D5CF290763}" srcOrd="0" destOrd="0" presId="urn:microsoft.com/office/officeart/2008/layout/HorizontalMultiLevelHierarchy"/>
    <dgm:cxn modelId="{B6D02F86-E27E-461F-8158-845288EF52FE}" type="presParOf" srcId="{72168B00-9AED-4697-8205-68D5CF290763}" destId="{0458A178-BE48-4C93-B94A-BCEE955D41F4}" srcOrd="0" destOrd="0" presId="urn:microsoft.com/office/officeart/2008/layout/HorizontalMultiLevelHierarchy"/>
    <dgm:cxn modelId="{BA5FC2ED-FA9A-44F7-965C-AEB4715EC897}" type="presParOf" srcId="{72168B00-9AED-4697-8205-68D5CF290763}" destId="{8E3AB3AA-490F-4504-98F9-08594138F321}" srcOrd="1" destOrd="0" presId="urn:microsoft.com/office/officeart/2008/layout/HorizontalMultiLevelHierarchy"/>
    <dgm:cxn modelId="{DBBAF1BC-30C8-43F7-B160-020C32860C53}" type="presParOf" srcId="{8E3AB3AA-490F-4504-98F9-08594138F321}" destId="{3C8A3150-658C-4FAF-80C7-2A7F17D712B6}" srcOrd="0" destOrd="0" presId="urn:microsoft.com/office/officeart/2008/layout/HorizontalMultiLevelHierarchy"/>
    <dgm:cxn modelId="{ABBE5816-7F03-4786-BB8E-75BAA5D4B53C}" type="presParOf" srcId="{3C8A3150-658C-4FAF-80C7-2A7F17D712B6}" destId="{FF2ACFBE-0308-46D9-8CB7-1D6B9BEB981A}" srcOrd="0" destOrd="0" presId="urn:microsoft.com/office/officeart/2008/layout/HorizontalMultiLevelHierarchy"/>
    <dgm:cxn modelId="{95F2A887-C8A7-4BA1-AD19-5F3A47A916F3}" type="presParOf" srcId="{8E3AB3AA-490F-4504-98F9-08594138F321}" destId="{59DDBCB8-A89F-4C50-BEE1-1AEC0D6DD64D}" srcOrd="1" destOrd="0" presId="urn:microsoft.com/office/officeart/2008/layout/HorizontalMultiLevelHierarchy"/>
    <dgm:cxn modelId="{56A9B2E2-1BE0-4182-AF3C-839116789B61}" type="presParOf" srcId="{59DDBCB8-A89F-4C50-BEE1-1AEC0D6DD64D}" destId="{A680211B-25B9-4949-8CBC-5995E528FB52}" srcOrd="0" destOrd="0" presId="urn:microsoft.com/office/officeart/2008/layout/HorizontalMultiLevelHierarchy"/>
    <dgm:cxn modelId="{3D66885C-594D-4981-8BA0-FC1BBE766BFD}" type="presParOf" srcId="{59DDBCB8-A89F-4C50-BEE1-1AEC0D6DD64D}" destId="{BB58519F-93F3-4D7E-AA1A-E36273BD34B1}" srcOrd="1" destOrd="0" presId="urn:microsoft.com/office/officeart/2008/layout/HorizontalMultiLevelHierarchy"/>
    <dgm:cxn modelId="{8CB39884-3103-4811-BE2F-8255D3141BCD}" type="presParOf" srcId="{8E3AB3AA-490F-4504-98F9-08594138F321}" destId="{778F74A2-11E7-41D6-89DC-12C296A07521}" srcOrd="2" destOrd="0" presId="urn:microsoft.com/office/officeart/2008/layout/HorizontalMultiLevelHierarchy"/>
    <dgm:cxn modelId="{4D80B51C-5FAA-431B-B77C-8861FCD2EDFE}" type="presParOf" srcId="{778F74A2-11E7-41D6-89DC-12C296A07521}" destId="{1156E9F9-1B62-4951-ABC1-18299F224E1E}" srcOrd="0" destOrd="0" presId="urn:microsoft.com/office/officeart/2008/layout/HorizontalMultiLevelHierarchy"/>
    <dgm:cxn modelId="{21DFCCDE-3243-426B-8AB3-607BB821A532}" type="presParOf" srcId="{8E3AB3AA-490F-4504-98F9-08594138F321}" destId="{271178A5-9C68-4331-A12E-EBA63CDFF49D}" srcOrd="3" destOrd="0" presId="urn:microsoft.com/office/officeart/2008/layout/HorizontalMultiLevelHierarchy"/>
    <dgm:cxn modelId="{045F50C6-D196-4765-B954-9994BAEAB783}" type="presParOf" srcId="{271178A5-9C68-4331-A12E-EBA63CDFF49D}" destId="{FF5C3D3D-9B55-4B40-8181-FCEA461790CF}" srcOrd="0" destOrd="0" presId="urn:microsoft.com/office/officeart/2008/layout/HorizontalMultiLevelHierarchy"/>
    <dgm:cxn modelId="{50AA8E0A-4D35-4AE5-AF0C-7056C7C660FF}" type="presParOf" srcId="{271178A5-9C68-4331-A12E-EBA63CDFF49D}" destId="{8A56A467-2B52-43C4-AB4E-1EAA3F7544A8}" srcOrd="1" destOrd="0" presId="urn:microsoft.com/office/officeart/2008/layout/HorizontalMultiLevelHierarchy"/>
    <dgm:cxn modelId="{7BE2C1E5-F8DA-4440-BB4F-43FC0AC43A2A}" type="presParOf" srcId="{8E3AB3AA-490F-4504-98F9-08594138F321}" destId="{6DB5A979-6AE2-4776-B6B0-B525AACE904D}" srcOrd="4" destOrd="0" presId="urn:microsoft.com/office/officeart/2008/layout/HorizontalMultiLevelHierarchy"/>
    <dgm:cxn modelId="{713E3F3C-91F1-4A2E-B41A-E81067F74739}" type="presParOf" srcId="{6DB5A979-6AE2-4776-B6B0-B525AACE904D}" destId="{C5650E0D-F866-4264-91CB-FADBDDC28C00}" srcOrd="0" destOrd="0" presId="urn:microsoft.com/office/officeart/2008/layout/HorizontalMultiLevelHierarchy"/>
    <dgm:cxn modelId="{95D791B0-91E0-4897-BCCD-D5C041058403}" type="presParOf" srcId="{8E3AB3AA-490F-4504-98F9-08594138F321}" destId="{74505CA2-3988-48F2-9B9D-DFE7451D1BE0}" srcOrd="5" destOrd="0" presId="urn:microsoft.com/office/officeart/2008/layout/HorizontalMultiLevelHierarchy"/>
    <dgm:cxn modelId="{D5019FDF-BA78-43E7-891E-76D2726C6A86}" type="presParOf" srcId="{74505CA2-3988-48F2-9B9D-DFE7451D1BE0}" destId="{E9884572-ABE0-44D0-A4A0-C49C11B4736C}" srcOrd="0" destOrd="0" presId="urn:microsoft.com/office/officeart/2008/layout/HorizontalMultiLevelHierarchy"/>
    <dgm:cxn modelId="{45367EE5-B7EE-4C3D-BDFA-3B8E6621A581}" type="presParOf" srcId="{74505CA2-3988-48F2-9B9D-DFE7451D1BE0}" destId="{ACF50DDC-F65E-4EA9-9374-1B4833603DA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>
            <a:lnSpc>
              <a:spcPct val="100000"/>
            </a:lnSpc>
          </a:pPr>
          <a:endParaRPr lang="ar-DZ" sz="3000" dirty="0" smtClean="0"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3000" dirty="0" smtClean="0"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r>
            <a:rPr lang="ar-SA" sz="30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مجموعة </a:t>
          </a:r>
          <a:r>
            <a:rPr lang="ar-SA" sz="30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من القواعد العامة و المجردة </a:t>
          </a:r>
        </a:p>
        <a:p>
          <a:pPr rtl="1">
            <a:lnSpc>
              <a:spcPct val="100000"/>
            </a:lnSpc>
          </a:pPr>
          <a:r>
            <a:rPr lang="ar-SA" sz="30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التي تنظم سلوك الفرد في المجتمع  </a:t>
          </a:r>
        </a:p>
        <a:p>
          <a:pPr rtl="1">
            <a:lnSpc>
              <a:spcPct val="100000"/>
            </a:lnSpc>
          </a:pPr>
          <a:r>
            <a:rPr lang="ar-SA" sz="30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الملزمة والمقترنة بجزاء</a:t>
          </a:r>
        </a:p>
        <a:p>
          <a:pPr rtl="1">
            <a:lnSpc>
              <a:spcPct val="100000"/>
            </a:lnSpc>
          </a:pPr>
          <a:r>
            <a:rPr lang="ar-SA" sz="30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توقعه الدولة </a:t>
          </a:r>
        </a:p>
        <a:p>
          <a:pPr rtl="1">
            <a:lnSpc>
              <a:spcPct val="90000"/>
            </a:lnSpc>
          </a:pPr>
          <a:endParaRPr lang="ar-SA" sz="5400" dirty="0"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0F14C-6567-4B92-9A48-394FE57242D5}">
      <dsp:nvSpPr>
        <dsp:cNvPr id="0" name=""/>
        <dsp:cNvSpPr/>
      </dsp:nvSpPr>
      <dsp:spPr>
        <a:xfrm>
          <a:off x="1512167" y="54787"/>
          <a:ext cx="4940070" cy="71111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معرفة قانونية تجيب على التساؤلات</a:t>
          </a:r>
          <a:endParaRPr lang="ar-SA" sz="28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46881" y="89501"/>
        <a:ext cx="4870642" cy="641688"/>
      </dsp:txXfrm>
    </dsp:sp>
    <dsp:sp modelId="{768F6D92-D17E-4EE8-B7CC-226077BEA190}">
      <dsp:nvSpPr>
        <dsp:cNvPr id="0" name=""/>
        <dsp:cNvSpPr/>
      </dsp:nvSpPr>
      <dsp:spPr>
        <a:xfrm>
          <a:off x="2197998" y="600503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2445168" y="187939"/>
              </a:moveTo>
              <a:arcTo wR="1674417" hR="1674417" stAng="17844427" swAng="3111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CCBAD-65C5-4AD0-BF1B-C0C9C9FF54B7}">
      <dsp:nvSpPr>
        <dsp:cNvPr id="0" name=""/>
        <dsp:cNvSpPr/>
      </dsp:nvSpPr>
      <dsp:spPr>
        <a:xfrm>
          <a:off x="4021260" y="891996"/>
          <a:ext cx="2822059" cy="71111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بحث</a:t>
          </a:r>
          <a:endParaRPr lang="ar-SA" sz="28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4055974" y="926710"/>
        <a:ext cx="2752631" cy="641688"/>
      </dsp:txXfrm>
    </dsp:sp>
    <dsp:sp modelId="{6CE77DA2-C15A-4448-AFF7-13A7D315B940}">
      <dsp:nvSpPr>
        <dsp:cNvPr id="0" name=""/>
        <dsp:cNvSpPr/>
      </dsp:nvSpPr>
      <dsp:spPr>
        <a:xfrm>
          <a:off x="2307785" y="410345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3322758" y="1380062"/>
              </a:moveTo>
              <a:arcTo wR="1674417" hR="1674417" stAng="20992502" swAng="12149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528A-7ABE-47AF-A59F-660EAF56DA7A}">
      <dsp:nvSpPr>
        <dsp:cNvPr id="0" name=""/>
        <dsp:cNvSpPr/>
      </dsp:nvSpPr>
      <dsp:spPr>
        <a:xfrm>
          <a:off x="3915928" y="2566413"/>
          <a:ext cx="3032724" cy="71111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تقرير قانوني</a:t>
          </a:r>
          <a:endParaRPr lang="ar-SA" sz="24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3950642" y="2601127"/>
        <a:ext cx="2963296" cy="641688"/>
      </dsp:txXfrm>
    </dsp:sp>
    <dsp:sp modelId="{57E1494D-ADF2-486C-9AFD-8A57AE48C383}">
      <dsp:nvSpPr>
        <dsp:cNvPr id="0" name=""/>
        <dsp:cNvSpPr/>
      </dsp:nvSpPr>
      <dsp:spPr>
        <a:xfrm>
          <a:off x="2112281" y="282774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2629570" y="3049682"/>
              </a:moveTo>
              <a:arcTo wR="1674417" hR="1674417" stAng="3313149" swAng="573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2E6AC-A98C-4FC5-B978-FDDF0E327158}">
      <dsp:nvSpPr>
        <dsp:cNvPr id="0" name=""/>
        <dsp:cNvSpPr/>
      </dsp:nvSpPr>
      <dsp:spPr>
        <a:xfrm>
          <a:off x="1872205" y="3509148"/>
          <a:ext cx="4219993" cy="50006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</a:t>
          </a:r>
          <a:r>
            <a:rPr lang="ar-DZ" sz="2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استشارة قانونية</a:t>
          </a:r>
          <a:r>
            <a:rPr lang="ar-SA" sz="2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	</a:t>
          </a:r>
        </a:p>
      </dsp:txBody>
      <dsp:txXfrm>
        <a:off x="1896616" y="3533559"/>
        <a:ext cx="4171171" cy="451242"/>
      </dsp:txXfrm>
    </dsp:sp>
    <dsp:sp modelId="{DCC17786-F021-474A-A0A1-06E32697BB18}">
      <dsp:nvSpPr>
        <dsp:cNvPr id="0" name=""/>
        <dsp:cNvSpPr/>
      </dsp:nvSpPr>
      <dsp:spPr>
        <a:xfrm>
          <a:off x="2563819" y="308686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925269" y="3171898"/>
              </a:moveTo>
              <a:arcTo wR="1674417" hR="1674417" stAng="6994650" swAng="4107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8331D-1B5D-46E5-9137-70572F74236E}">
      <dsp:nvSpPr>
        <dsp:cNvPr id="0" name=""/>
        <dsp:cNvSpPr/>
      </dsp:nvSpPr>
      <dsp:spPr>
        <a:xfrm>
          <a:off x="1188012" y="2501037"/>
          <a:ext cx="2688205" cy="8418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تعلق على مادة قانونية او قرار قضائي</a:t>
          </a:r>
          <a:endParaRPr lang="ar-SA" sz="24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229109" y="2542134"/>
        <a:ext cx="2606011" cy="759675"/>
      </dsp:txXfrm>
    </dsp:sp>
    <dsp:sp modelId="{D2763952-16D7-4FD4-90C0-823265FB4D34}">
      <dsp:nvSpPr>
        <dsp:cNvPr id="0" name=""/>
        <dsp:cNvSpPr/>
      </dsp:nvSpPr>
      <dsp:spPr>
        <a:xfrm>
          <a:off x="2307785" y="410345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17322" y="1914649"/>
              </a:moveTo>
              <a:arcTo wR="1674417" hR="1674417" stAng="10305071" swAng="11291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7D945-0F1D-4D36-9F9B-CD48E8FE49FC}">
      <dsp:nvSpPr>
        <dsp:cNvPr id="0" name=""/>
        <dsp:cNvSpPr/>
      </dsp:nvSpPr>
      <dsp:spPr>
        <a:xfrm>
          <a:off x="1154649" y="891996"/>
          <a:ext cx="2754930" cy="71111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رسالة او اطروحة</a:t>
          </a:r>
          <a:endParaRPr lang="ar-SA" sz="20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189363" y="926710"/>
        <a:ext cx="2685502" cy="641688"/>
      </dsp:txXfrm>
    </dsp:sp>
    <dsp:sp modelId="{8C1FAEB4-04A0-4B00-9323-29323F3720EB}">
      <dsp:nvSpPr>
        <dsp:cNvPr id="0" name=""/>
        <dsp:cNvSpPr/>
      </dsp:nvSpPr>
      <dsp:spPr>
        <a:xfrm>
          <a:off x="2417572" y="600503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772465" y="263688"/>
              </a:moveTo>
              <a:arcTo wR="1674417" hR="1674417" stAng="14244427" swAng="3111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5A979-6AE2-4776-B6B0-B525AACE904D}">
      <dsp:nvSpPr>
        <dsp:cNvPr id="0" name=""/>
        <dsp:cNvSpPr/>
      </dsp:nvSpPr>
      <dsp:spPr>
        <a:xfrm>
          <a:off x="1178025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403601" y="2486460"/>
        <a:ext cx="54395" cy="54395"/>
      </dsp:txXfrm>
    </dsp:sp>
    <dsp:sp modelId="{778F74A2-11E7-41D6-89DC-12C296A07521}">
      <dsp:nvSpPr>
        <dsp:cNvPr id="0" name=""/>
        <dsp:cNvSpPr/>
      </dsp:nvSpPr>
      <dsp:spPr>
        <a:xfrm>
          <a:off x="1178025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418160" y="2019361"/>
        <a:ext cx="25277" cy="25277"/>
      </dsp:txXfrm>
    </dsp:sp>
    <dsp:sp modelId="{3C8A3150-658C-4FAF-80C7-2A7F17D712B6}">
      <dsp:nvSpPr>
        <dsp:cNvPr id="0" name=""/>
        <dsp:cNvSpPr/>
      </dsp:nvSpPr>
      <dsp:spPr>
        <a:xfrm>
          <a:off x="1178025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403601" y="1523144"/>
        <a:ext cx="54395" cy="54395"/>
      </dsp:txXfrm>
    </dsp:sp>
    <dsp:sp modelId="{0458A178-BE48-4C93-B94A-BCEE955D41F4}">
      <dsp:nvSpPr>
        <dsp:cNvPr id="0" name=""/>
        <dsp:cNvSpPr/>
      </dsp:nvSpPr>
      <dsp:spPr>
        <a:xfrm rot="16200000">
          <a:off x="-1235333" y="1646673"/>
          <a:ext cx="4056066" cy="77065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300" b="1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عقلية الباحث القانوني</a:t>
          </a:r>
          <a:endParaRPr lang="ar-SA" sz="43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-1235333" y="1646673"/>
        <a:ext cx="4056066" cy="770652"/>
      </dsp:txXfrm>
    </dsp:sp>
    <dsp:sp modelId="{A680211B-25B9-4949-8CBC-5995E528FB52}">
      <dsp:nvSpPr>
        <dsp:cNvPr id="0" name=""/>
        <dsp:cNvSpPr/>
      </dsp:nvSpPr>
      <dsp:spPr>
        <a:xfrm>
          <a:off x="1683573" y="683357"/>
          <a:ext cx="4005053" cy="77065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المخزون من المعرفة القانونية</a:t>
          </a:r>
          <a:endParaRPr lang="ar-SA" sz="32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683573" y="683357"/>
        <a:ext cx="4005053" cy="770652"/>
      </dsp:txXfrm>
    </dsp:sp>
    <dsp:sp modelId="{FF5C3D3D-9B55-4B40-8181-FCEA461790CF}">
      <dsp:nvSpPr>
        <dsp:cNvPr id="0" name=""/>
        <dsp:cNvSpPr/>
      </dsp:nvSpPr>
      <dsp:spPr>
        <a:xfrm>
          <a:off x="1683573" y="1646673"/>
          <a:ext cx="4005053" cy="77065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ادوات الباحث القانوني</a:t>
          </a:r>
          <a:endParaRPr lang="ar-SA" sz="32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683573" y="1646673"/>
        <a:ext cx="4005053" cy="770652"/>
      </dsp:txXfrm>
    </dsp:sp>
    <dsp:sp modelId="{E9884572-ABE0-44D0-A4A0-C49C11B4736C}">
      <dsp:nvSpPr>
        <dsp:cNvPr id="0" name=""/>
        <dsp:cNvSpPr/>
      </dsp:nvSpPr>
      <dsp:spPr>
        <a:xfrm>
          <a:off x="1683573" y="2609989"/>
          <a:ext cx="4005053" cy="77065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000" b="1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كيفية وطريقة الاجابة</a:t>
          </a:r>
          <a:endParaRPr lang="ar-SA" sz="40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683573" y="2609989"/>
        <a:ext cx="4005053" cy="770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2604"/>
          <a:ext cx="8118648" cy="32446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ar-DZ" sz="3000" kern="1200" dirty="0" smtClean="0">
            <a:latin typeface="Sakkal Majalla" pitchFamily="2" charset="-78"/>
            <a:cs typeface="Sakkal Majalla" pitchFamily="2" charset="-78"/>
          </a:endParaRPr>
        </a:p>
        <a:p>
          <a:pPr lvl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ar-DZ" sz="3000" kern="1200" dirty="0" smtClean="0">
            <a:latin typeface="Sakkal Majalla" pitchFamily="2" charset="-78"/>
            <a:cs typeface="Sakkal Majalla" pitchFamily="2" charset="-78"/>
          </a:endParaRPr>
        </a:p>
        <a:p>
          <a:pPr lvl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مجموعة </a:t>
          </a:r>
          <a:r>
            <a:rPr lang="ar-SA" sz="3000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من القواعد العامة و المجردة </a:t>
          </a:r>
        </a:p>
        <a:p>
          <a:pPr lvl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التي تنظم سلوك الفرد في المجتمع  </a:t>
          </a:r>
        </a:p>
        <a:p>
          <a:pPr lvl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الملزمة والمقترنة بجزاء</a:t>
          </a:r>
        </a:p>
        <a:p>
          <a:pPr lvl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توقعه الدولة </a:t>
          </a:r>
        </a:p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4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58389" y="160993"/>
        <a:ext cx="7801870" cy="2927835"/>
      </dsp:txXfrm>
    </dsp:sp>
    <dsp:sp modelId="{60E96F59-E57E-43A5-BE46-D4086C2DD080}">
      <dsp:nvSpPr>
        <dsp:cNvPr id="0" name=""/>
        <dsp:cNvSpPr/>
      </dsp:nvSpPr>
      <dsp:spPr>
        <a:xfrm>
          <a:off x="0" y="3247218"/>
          <a:ext cx="8118648" cy="1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ar-SA" sz="400" kern="1200"/>
        </a:p>
      </dsp:txBody>
      <dsp:txXfrm>
        <a:off x="0" y="3247218"/>
        <a:ext cx="8118648" cy="10481"/>
      </dsp:txXfrm>
    </dsp:sp>
    <dsp:sp modelId="{42AF24CB-843D-4E4C-892C-7CD995AF741C}">
      <dsp:nvSpPr>
        <dsp:cNvPr id="0" name=""/>
        <dsp:cNvSpPr/>
      </dsp:nvSpPr>
      <dsp:spPr>
        <a:xfrm>
          <a:off x="1656362" y="3257699"/>
          <a:ext cx="4805922" cy="145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47" y="3264784"/>
        <a:ext cx="4791752" cy="130972"/>
      </dsp:txXfrm>
    </dsp:sp>
    <dsp:sp modelId="{E57C2E8E-0963-4B01-9D9C-9A35E012B3BB}">
      <dsp:nvSpPr>
        <dsp:cNvPr id="0" name=""/>
        <dsp:cNvSpPr/>
      </dsp:nvSpPr>
      <dsp:spPr>
        <a:xfrm>
          <a:off x="0" y="3402842"/>
          <a:ext cx="8118648" cy="1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ar-SA" sz="400" kern="1200"/>
        </a:p>
      </dsp:txBody>
      <dsp:txXfrm>
        <a:off x="0" y="3402842"/>
        <a:ext cx="8118648" cy="1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D2C4D71-3E7B-41F1-9C49-B5708944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F4FD2FD7-6B75-4933-A5BB-4940B479D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9630DE3-777A-44F1-BB6E-D5FD15DC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4748BF8-EBE5-46B9-B673-2F877361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3DB6603-AC84-4F79-821A-F394F6BC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97FABEF-AD11-4568-BB35-BAC01AE5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FF4CBD1D-0BF9-426C-8558-AE828DDC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B23256A-A74F-41FC-8787-3E4C8FF9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E2C948A-77E2-40CD-9F95-7ABDF9DC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EE65D5D-9D54-4306-A5D6-EEECFF2F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4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D044B4F-1A90-4938-8D37-84568ADE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79D7F846-A296-42F2-A570-D7F46111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EA87B82-3009-4C45-B372-0D32CE6F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28870A0-01AE-43AB-96D7-A7B9AD08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BF6E5D6-27A7-44F4-95D8-0712C4DF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9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6B520BD-8CDD-4CED-84CA-9529F01F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17C1492D-085F-4DA1-8673-96C16E24A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8F4A4306-89FF-49C5-96D7-E2656854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966945AF-67BE-49FD-A372-0B42DF24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4598467D-D360-480C-8175-B3A9F1CB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73FE1159-0F4C-43AD-B90C-AF8DB167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4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00F3BF8-26D2-4C24-AFE7-590B9FAD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4257533-525A-40CA-9E3D-B89F29F2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042A743-B856-4BF4-8FE3-279695A5D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958B3984-2F51-44F2-8A6E-5D8009790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5DEE3D7A-4695-486A-9B8A-B6F2F80A0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F005BDFF-78EF-447B-9767-54E01B27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FD0F7E62-BE49-4C18-B5FF-1289C72B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BCF5259A-BE18-4D96-B782-2738C781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1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7031BF-9672-4F04-99EB-F05C5942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4839252C-2943-48E0-9254-7BC9FE3E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5AB914CA-A523-4CCC-A539-E92E1E7B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7FC2C28-9C45-4B4F-83A1-8043BC4D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F27F7198-BFAF-4913-BEB8-CD4F7639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CB895BA1-4180-4ED8-97A8-3604A76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7F2445EF-0E96-42DA-B7C3-A2B4C1B4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78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05BB59F-D3A5-4F9B-B48F-2EA80205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036BEF21-3DB7-4C0C-9D3B-BEA5E49B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2576704A-32B1-43EC-9C56-9E1E6CB44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EF121EE-6076-4150-BF07-5D8DB336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18050E4C-9A88-4C8D-8BFA-F99BF703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B81329E-587F-462E-A37E-0F3B8A5A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5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C13E00A-79F8-411F-BE89-7722067F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CF3BBD6C-DA8D-4DFA-87E3-73F32DBD2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D011698-103B-493B-B809-8E805C37D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B1EF458-BEB0-4EE3-AD82-DAF53B7B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73911048-EDDD-4B76-842A-69288AF4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806595F-7244-421B-866D-8DCF9AC1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6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657BE62-B1D4-47B1-905D-3068FFCC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A59151F8-D11E-4C71-B802-48A8E442E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CAFC759-A40E-4438-A58B-59D98288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EB6860E-3D46-4691-8893-B0AED7D7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A6C1C02-FE41-484A-BC14-92712835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A9351942-00A4-4AA9-90A1-F340A7D38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D1B5AA56-71F2-459C-8C62-35FD06870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DFD3379-7F16-455E-AEB8-7897D7CF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7F2676D-B3CD-4C86-AE75-A71A920E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458737D-59F7-422E-8732-236C4BB8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0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1CCD41-14B9-48B1-9060-594DCA51BBAA}" type="datetimeFigureOut">
              <a:rPr lang="ar-SA" smtClean="0"/>
              <a:t>02/05/1446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arrow.wav"/>
          </p:stSnd>
        </p:sndAc>
      </p:transition>
    </mc:Choice>
    <mc:Fallback xmlns="">
      <p:transition spd="slow"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B74EA11A-4CDF-44D4-B278-54DC37DA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E258E95-12B9-4E02-B039-495264BA8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3A7D13F-39DB-40D2-B479-518DC2A66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02/05/1446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3107E53-0F12-47D6-B558-DDDDACFA0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B868A59-D9C0-4E32-81CE-1E6BFA505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gueddouri.fouad@yahoo.com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hyperlink" Target="tel:213780368408" TargetMode="External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347864" y="2420888"/>
            <a:ext cx="5796136" cy="2376264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endParaRPr lang="ar-SA" sz="1700" b="1" dirty="0"/>
          </a:p>
          <a:p>
            <a:pPr algn="ctr"/>
            <a:r>
              <a:rPr lang="ar-SA" sz="12800" b="1" dirty="0" smtClean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DZ" sz="12800" b="1" dirty="0" smtClean="0">
                <a:latin typeface="Sakkal Majalla" pitchFamily="2" charset="-78"/>
                <a:cs typeface="Sakkal Majalla" pitchFamily="2" charset="-78"/>
              </a:rPr>
              <a:t>قياس:</a:t>
            </a:r>
            <a:endParaRPr lang="ar-SA" sz="12800" b="1" dirty="0" smtClean="0">
              <a:latin typeface="Sakkal Majalla" pitchFamily="2" charset="-78"/>
              <a:cs typeface="Sakkal Majalla" pitchFamily="2" charset="-78"/>
            </a:endParaRPr>
          </a:p>
          <a:p>
            <a:pPr marL="68580" indent="0" algn="ctr">
              <a:buNone/>
            </a:pPr>
            <a:r>
              <a:rPr lang="ar-DZ" sz="26400" b="1" dirty="0" smtClean="0">
                <a:latin typeface="Sakkal Majalla" pitchFamily="2" charset="-78"/>
                <a:cs typeface="Sakkal Majalla" pitchFamily="2" charset="-78"/>
              </a:rPr>
              <a:t>المنهجية القانونية</a:t>
            </a:r>
            <a:endParaRPr lang="fr-FR" sz="26400" b="1" dirty="0" smtClean="0">
              <a:latin typeface="Sakkal Majalla" pitchFamily="2" charset="-78"/>
              <a:cs typeface="Sakkal Majalla" pitchFamily="2" charset="-78"/>
            </a:endParaRPr>
          </a:p>
          <a:p>
            <a:pPr marL="68580" indent="0" algn="ctr" rtl="0">
              <a:buNone/>
            </a:pPr>
            <a:r>
              <a:rPr lang="fr-FR" sz="14400" b="1" dirty="0">
                <a:latin typeface="Sakkal Majalla" pitchFamily="2" charset="-78"/>
                <a:cs typeface="Sakkal Majalla" pitchFamily="2" charset="-78"/>
              </a:rPr>
              <a:t>Méthodologie </a:t>
            </a:r>
            <a:r>
              <a:rPr lang="fr-FR" sz="14400" b="1" dirty="0" smtClean="0">
                <a:latin typeface="Sakkal Majalla" pitchFamily="2" charset="-78"/>
                <a:cs typeface="Sakkal Majalla" pitchFamily="2" charset="-78"/>
              </a:rPr>
              <a:t>juridique</a:t>
            </a:r>
          </a:p>
          <a:p>
            <a:pPr marL="68580" indent="0" algn="ctr" rtl="0">
              <a:buNone/>
            </a:pPr>
            <a:r>
              <a:rPr lang="ar-SA" sz="8000" b="1" dirty="0" smtClean="0">
                <a:latin typeface="Sakkal Majalla" pitchFamily="2" charset="-78"/>
                <a:cs typeface="Sakkal Majalla" pitchFamily="2" charset="-78"/>
              </a:rPr>
              <a:t>  (محاضرة )</a:t>
            </a:r>
            <a:endParaRPr lang="ar-SA" sz="8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835696" y="21307"/>
            <a:ext cx="5040560" cy="1744836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r-FR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r-FR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                                  </a:t>
            </a:r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400" b="1" i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الجمهورية الجزائرية الديمقراطية الشعبية</a:t>
            </a:r>
            <a:br>
              <a:rPr lang="ar-SA" sz="2400" b="1" i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400" b="1" i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وزارة التعليم العالي والبحث العلمي   </a:t>
            </a:r>
            <a:r>
              <a:rPr lang="fr-FR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DZ" sz="2400" b="1" i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جامعة التكوين المتواصل</a:t>
            </a:r>
            <a:br>
              <a:rPr lang="ar-DZ" sz="2400" b="1" i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DZ" sz="2400" b="1" i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فرع الوادي</a:t>
            </a:r>
            <a:endParaRPr lang="fr-FR" sz="3600" b="1" i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1043608" y="5157192"/>
            <a:ext cx="7632848" cy="576064"/>
          </a:xfrm>
        </p:spPr>
        <p:txBody>
          <a:bodyPr>
            <a:noAutofit/>
          </a:bodyPr>
          <a:lstStyle/>
          <a:p>
            <a:pPr algn="ctr"/>
            <a:r>
              <a:rPr lang="ar-DZ" sz="2800" b="1" i="1" dirty="0" smtClean="0">
                <a:latin typeface="Sakkal Majalla" pitchFamily="2" charset="-78"/>
                <a:cs typeface="Sakkal Majalla" pitchFamily="2" charset="-78"/>
              </a:rPr>
              <a:t>        سنة اولى حقوق </a:t>
            </a:r>
            <a:r>
              <a:rPr lang="ar-SA" sz="2800" b="1" i="1" dirty="0" smtClean="0">
                <a:latin typeface="Sakkal Majalla" pitchFamily="2" charset="-78"/>
                <a:cs typeface="Sakkal Majalla" pitchFamily="2" charset="-78"/>
              </a:rPr>
              <a:t>السنة الجامعي</a:t>
            </a:r>
            <a:r>
              <a:rPr lang="ar-DZ" sz="2800" b="1" i="1" dirty="0" smtClean="0">
                <a:latin typeface="Sakkal Majalla" pitchFamily="2" charset="-78"/>
                <a:cs typeface="Sakkal Majalla" pitchFamily="2" charset="-78"/>
              </a:rPr>
              <a:t>ة: 2024-2025</a:t>
            </a:r>
            <a:endParaRPr lang="ar-SA" sz="2800" b="1" i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SA" sz="24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196830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61" y="21307"/>
            <a:ext cx="1751509" cy="175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1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72" y="4581128"/>
            <a:ext cx="2257028" cy="22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1">
            <a:extLst>
              <a:ext uri="{FF2B5EF4-FFF2-40B4-BE49-F238E27FC236}">
                <a16:creationId xmlns:a16="http://schemas.microsoft.com/office/drawing/2014/main" xmlns="" id="{227A7C1C-5634-4DBA-A99E-983B7174271C}"/>
              </a:ext>
            </a:extLst>
          </p:cNvPr>
          <p:cNvSpPr txBox="1"/>
          <p:nvPr/>
        </p:nvSpPr>
        <p:spPr>
          <a:xfrm>
            <a:off x="5440682" y="6431587"/>
            <a:ext cx="325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</a:t>
            </a:r>
            <a:r>
              <a:rPr lang="ar-DZ" sz="1400" b="1" dirty="0" err="1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الوادي.ليسانس</a:t>
            </a:r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</a:t>
            </a:r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حقوق س1 </a:t>
            </a:r>
            <a:endParaRPr lang="ar-SY" sz="1400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5887907"/>
      </p:ext>
    </p:extLst>
  </p:cSld>
  <p:clrMapOvr>
    <a:masterClrMapping/>
  </p:clrMapOvr>
  <p:transition spd="slow">
    <p:cov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768204"/>
            <a:ext cx="5256584" cy="122413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54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أقسام القانون</a:t>
            </a:r>
            <a:endParaRPr lang="ar-DZ" sz="54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187624" y="1992340"/>
            <a:ext cx="7344816" cy="932604"/>
          </a:xfrm>
          <a:prstGeom prst="cloud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5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أولا: من حيث موضوع وعلاقات التي ينظمها القانون</a:t>
            </a:r>
            <a:endParaRPr lang="ar-SA" sz="25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ثلث قائم الزاوية 4"/>
          <p:cNvSpPr/>
          <p:nvPr/>
        </p:nvSpPr>
        <p:spPr>
          <a:xfrm>
            <a:off x="1043608" y="3212976"/>
            <a:ext cx="3391747" cy="3096344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قانون خاص</a:t>
            </a:r>
            <a:endParaRPr lang="ar-SA" sz="3200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ثلث قائم الزاوية 6"/>
          <p:cNvSpPr/>
          <p:nvPr/>
        </p:nvSpPr>
        <p:spPr>
          <a:xfrm>
            <a:off x="5018791" y="3212976"/>
            <a:ext cx="3513649" cy="3168352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قانون عام</a:t>
            </a:r>
            <a:endParaRPr lang="ar-SA" sz="40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0568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64243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768204"/>
            <a:ext cx="5256584" cy="122413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54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القانون العام</a:t>
            </a:r>
            <a:endParaRPr lang="ar-DZ" sz="54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701824" y="1992340"/>
            <a:ext cx="7830616" cy="395694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مجموعة القواعد القانونية التي تنظم العلاقات بين الدول نفسها أو بين الدولة والأفراد باعتبارها صاحبة السلطة </a:t>
            </a:r>
            <a:r>
              <a:rPr lang="ar-SA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والسيادة</a:t>
            </a:r>
            <a:r>
              <a:rPr lang="ar-DZ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ctr"/>
            <a:r>
              <a:rPr lang="ar-SA" sz="25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5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وفروع القانون </a:t>
            </a:r>
            <a:r>
              <a:rPr lang="ar-SA" sz="25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العام</a:t>
            </a:r>
            <a:r>
              <a:rPr lang="ar-DZ" sz="25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25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5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هي القانون الدولي العام، والقانون الدستوري، والقانون الإداري، والقانون المالي، وقانون العقوبات، والقانون </a:t>
            </a:r>
            <a:r>
              <a:rPr lang="ar-SA" sz="25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الاجتماعي</a:t>
            </a:r>
            <a:r>
              <a:rPr lang="ar-DZ" sz="25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25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0568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56898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768204"/>
            <a:ext cx="5256584" cy="122413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54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القانون الخاص</a:t>
            </a:r>
            <a:endParaRPr lang="ar-DZ" sz="54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701824" y="1992340"/>
            <a:ext cx="7830616" cy="395694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</a:t>
            </a:r>
            <a:r>
              <a:rPr lang="ar-SA" sz="32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مجموعة القواعد التي تُنظم العلاقات بين الأفراد، أو بين الدولة والأفراد بحيث لا تكون الدولة في هذه العلاقة صاحبة السلطة والسيادة </a:t>
            </a:r>
            <a:r>
              <a:rPr lang="ar-SA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DZ" sz="3200" dirty="0" smtClean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4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وفروع القانون الخاص هي: القانون المدني، والقانون التجاري</a:t>
            </a:r>
            <a:r>
              <a:rPr lang="ar-SA" sz="24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DZ" sz="24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وقانون الاسرة ،</a:t>
            </a:r>
            <a:r>
              <a:rPr lang="ar-SA" sz="24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والقانون البحري، والقانون </a:t>
            </a:r>
            <a:r>
              <a:rPr lang="ar-SA" sz="24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الجوي</a:t>
            </a:r>
            <a:r>
              <a:rPr lang="ar-DZ" sz="24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وقانون </a:t>
            </a:r>
            <a:r>
              <a:rPr lang="ar-SA" sz="24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العمل، والقانون الدولي الخاص .. </a:t>
            </a:r>
            <a:r>
              <a:rPr lang="ar-SA" sz="24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الخ.</a:t>
            </a:r>
            <a:endParaRPr lang="ar-SA" sz="2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8757352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768204"/>
            <a:ext cx="5256584" cy="122413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54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أقسام القانون </a:t>
            </a:r>
            <a:endParaRPr lang="ar-DZ" sz="54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701824" y="1992340"/>
            <a:ext cx="7830616" cy="1148628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 حيث قوة الزامها</a:t>
            </a:r>
          </a:p>
        </p:txBody>
      </p:sp>
      <p:sp>
        <p:nvSpPr>
          <p:cNvPr id="5" name="مثلث قائم الزاوية 4"/>
          <p:cNvSpPr/>
          <p:nvPr/>
        </p:nvSpPr>
        <p:spPr>
          <a:xfrm>
            <a:off x="611560" y="3429000"/>
            <a:ext cx="3456384" cy="29523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2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قواعد ملزمة</a:t>
            </a:r>
            <a:endParaRPr lang="ar-SA" sz="32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ثلث قائم الزاوية 5"/>
          <p:cNvSpPr/>
          <p:nvPr/>
        </p:nvSpPr>
        <p:spPr>
          <a:xfrm>
            <a:off x="4435354" y="3212976"/>
            <a:ext cx="4097085" cy="316835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4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قواعد آمرة</a:t>
            </a:r>
            <a:endParaRPr lang="ar-SA" sz="44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0568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0117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768204"/>
            <a:ext cx="5256584" cy="122413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54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اقسام القانون</a:t>
            </a:r>
            <a:endParaRPr lang="ar-DZ" sz="54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وسيلة شرح بيضاوية 7"/>
          <p:cNvSpPr/>
          <p:nvPr/>
        </p:nvSpPr>
        <p:spPr>
          <a:xfrm>
            <a:off x="5018790" y="2187600"/>
            <a:ext cx="3657665" cy="3041600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القواعد الموضوعية</a:t>
            </a:r>
            <a:endParaRPr lang="ar-SA" sz="36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وسيلة شرح بيضاوية 8"/>
          <p:cNvSpPr/>
          <p:nvPr/>
        </p:nvSpPr>
        <p:spPr>
          <a:xfrm>
            <a:off x="725860" y="2187600"/>
            <a:ext cx="3270076" cy="304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القواعد الاجرائية</a:t>
            </a:r>
            <a:endParaRPr lang="ar-SA" sz="36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0568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12245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768204"/>
            <a:ext cx="525658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54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القواعد الموضوعية</a:t>
            </a:r>
            <a:endParaRPr lang="ar-DZ" sz="54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وسيلة شرح بيضاوية 7"/>
          <p:cNvSpPr/>
          <p:nvPr/>
        </p:nvSpPr>
        <p:spPr>
          <a:xfrm>
            <a:off x="611560" y="2187600"/>
            <a:ext cx="8064895" cy="3545656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6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هي التي تضع تنظيماً موضوعياً للعلاقات القانونية، فهي </a:t>
            </a:r>
            <a:r>
              <a:rPr lang="ar-DZ" sz="36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تبين الحقوق </a:t>
            </a:r>
            <a:r>
              <a:rPr lang="ar-DZ" sz="36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والواجبات كقواعد القانون المدني والقانون التجاري والقانون الدستوري.</a:t>
            </a:r>
            <a:endParaRPr lang="ar-SA" sz="36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0568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11721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768204"/>
            <a:ext cx="5256584" cy="12241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54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القواعد الاجرائية</a:t>
            </a:r>
            <a:endParaRPr lang="ar-DZ" sz="54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وسيلة شرح بيضاوية 7"/>
          <p:cNvSpPr/>
          <p:nvPr/>
        </p:nvSpPr>
        <p:spPr>
          <a:xfrm>
            <a:off x="611560" y="2187600"/>
            <a:ext cx="8064895" cy="3545656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هي: </a:t>
            </a:r>
            <a:r>
              <a:rPr lang="ar-DZ" sz="36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التي تبين الإجراءات التي يجب إتباعها للوصول الى احترام القواعد الموضوعية.</a:t>
            </a:r>
            <a:endParaRPr lang="ar-SA" sz="36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0568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2352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691680" y="895933"/>
            <a:ext cx="5184576" cy="64807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المذاهب الشكلية والموضوعية والمختلطة</a:t>
            </a: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4924" y="1844824"/>
            <a:ext cx="7895507" cy="93610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DZ" sz="2000" dirty="0" smtClean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DZ" sz="2800" dirty="0" smtClean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8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 </a:t>
            </a:r>
            <a:r>
              <a:rPr lang="ar-SA" sz="28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التمييز بين المذاهب لمعرفة أصل وجود القانون.</a:t>
            </a:r>
            <a:endParaRPr lang="ar-SA" sz="2800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- </a:t>
            </a:r>
            <a:r>
              <a:rPr lang="ar-SA" sz="28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التعرف على المذاهب الأقرب للواقع</a:t>
            </a:r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SA" sz="2400" dirty="0">
                <a:solidFill>
                  <a:prstClr val="white"/>
                </a:solidFill>
              </a:rPr>
              <a:t/>
            </a:r>
            <a:br>
              <a:rPr lang="ar-SA" sz="2400" dirty="0">
                <a:solidFill>
                  <a:prstClr val="white"/>
                </a:solidFill>
              </a:rPr>
            </a:br>
            <a:endParaRPr lang="ar-SA" sz="22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899592" y="3140968"/>
            <a:ext cx="6480720" cy="2232248"/>
          </a:xfrm>
          <a:prstGeom prst="wedgeRoundRectCallou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اختلف الفقه حول أصل القانون </a:t>
            </a:r>
            <a:r>
              <a:rPr lang="ar-DZ" sz="32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هل </a:t>
            </a:r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هو نتيجة:</a:t>
            </a:r>
          </a:p>
          <a:p>
            <a:pPr marL="342900" indent="-342900">
              <a:buFont typeface="+mj-lt"/>
              <a:buAutoNum type="arabicPeriod"/>
            </a:pPr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ارادة السلطة الحاكمة التي تمتلك حق وضع القانون والزام الناس.</a:t>
            </a:r>
          </a:p>
          <a:p>
            <a:pPr marL="342900" indent="-342900">
              <a:buFont typeface="+mj-lt"/>
              <a:buAutoNum type="arabicPeriod"/>
            </a:pPr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أو فكرة العدالة والقانون الطبيعي</a:t>
            </a:r>
            <a:endParaRPr lang="ar-SA" sz="3200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68292"/>
            <a:ext cx="1789708" cy="17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2977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691680" y="895933"/>
            <a:ext cx="5184576" cy="64807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المذاهب الشكلية نظرية القانون الوضعي</a:t>
            </a: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611560" y="1772816"/>
            <a:ext cx="7920880" cy="3888432"/>
          </a:xfrm>
          <a:prstGeom prst="wedgeRoundRectCallou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تعتمد على تحليل القانون تحليل وضعي مجرد عن التصورات والفرضيات.</a:t>
            </a:r>
          </a:p>
          <a:p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القانون هو عمل المشرع وارادة الدولة  في التنظيم.</a:t>
            </a:r>
          </a:p>
          <a:p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القانون ارادة الحاكم</a:t>
            </a:r>
          </a:p>
          <a:p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تهتم بالجانب الشكلي الذي اضفى على القانون قوة الالزام.</a:t>
            </a:r>
          </a:p>
          <a:p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من انصاره  اوستن، هيجل، كلسن.</a:t>
            </a:r>
          </a:p>
          <a:p>
            <a:endParaRPr lang="ar-SA" sz="3200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5661248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56940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691680" y="895933"/>
            <a:ext cx="5184576" cy="64807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المذاهب الموضوعية:</a:t>
            </a: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611560" y="1772816"/>
            <a:ext cx="7920880" cy="3888432"/>
          </a:xfrm>
          <a:prstGeom prst="wedgeRoundRectCallou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تنظر هذه المذاهب الى جوهر القانون وموضوعه و تحليله فلسفيا و اجتماعيا للتعرف على طبيعة وكيفية نشأته. فهي تهتم ب</a:t>
            </a:r>
            <a:r>
              <a:rPr lang="ar-SA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جوهر القاعدة القانونية</a:t>
            </a:r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، وقد اختلف أصحاب المذاهب الموضوعية فبعضهم اتجه إلى </a:t>
            </a:r>
            <a:r>
              <a:rPr lang="ar-SA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تكوين</a:t>
            </a:r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 القاعدة القانونية ، و</a:t>
            </a:r>
            <a:r>
              <a:rPr lang="ar-SA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العدالة</a:t>
            </a:r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 الإنسانية كأساس القانون و يطلقون عليهم بأنصار المدرسة ا</a:t>
            </a:r>
            <a:r>
              <a:rPr lang="ar-SA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لمثالية،</a:t>
            </a:r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 في حين اتجه البعض الآخر الى النظر نحو الحقائق </a:t>
            </a:r>
            <a:r>
              <a:rPr lang="ar-SA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الواقع</a:t>
            </a:r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ية الملموسة من المشاهدات والتجارب العلمية، وهناك ما </a:t>
            </a:r>
            <a:r>
              <a:rPr lang="ar-SA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جمع</a:t>
            </a:r>
            <a:r>
              <a:rPr lang="ar-SA" sz="28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 بين الفلسفة المثالية والفلسفة الواقعية ويطلق عليهم بأنصار المذهب </a:t>
            </a:r>
            <a:r>
              <a:rPr lang="ar-SA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المختلط</a:t>
            </a:r>
          </a:p>
        </p:txBody>
      </p:sp>
      <p:pic>
        <p:nvPicPr>
          <p:cNvPr id="7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5661248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85504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. فؤاد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العربي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قدوري</a:t>
            </a:r>
            <a:br>
              <a:rPr lang="ar-SA" dirty="0" smtClean="0">
                <a:latin typeface="Sakkal Majalla" pitchFamily="2" charset="-78"/>
                <a:cs typeface="Sakkal Majalla" pitchFamily="2" charset="-78"/>
              </a:rPr>
            </a:br>
            <a:r>
              <a:rPr lang="fr-FR" dirty="0" err="1" smtClean="0">
                <a:latin typeface="Sakkal Majalla" pitchFamily="2" charset="-78"/>
                <a:cs typeface="Sakkal Majalla" pitchFamily="2" charset="-78"/>
              </a:rPr>
              <a:t>Dr.FOUAD</a:t>
            </a:r>
            <a:r>
              <a:rPr lang="fr-FR" dirty="0" smtClean="0">
                <a:latin typeface="Sakkal Majalla" pitchFamily="2" charset="-78"/>
                <a:cs typeface="Sakkal Majalla" pitchFamily="2" charset="-78"/>
              </a:rPr>
              <a:t> LARBI GUEDDOURI.</a:t>
            </a:r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4176464" cy="4238036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fr-FR" sz="8600" b="1" u="sng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3"/>
              </a:rPr>
              <a:t>gueddouri.fouad@yahoo.com</a:t>
            </a:r>
            <a:r>
              <a:rPr lang="fr-FR" sz="6000" b="1" u="sng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l" rtl="0"/>
            <a:endParaRPr lang="fr-FR" sz="6000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ar-SA" sz="6000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112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gueddouri39037@gmail.com</a:t>
            </a:r>
          </a:p>
          <a:p>
            <a:pPr algn="l" rtl="0"/>
            <a:endParaRPr lang="fr-FR" sz="6000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88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Facebook   FOUAD LARBI GUEDDOURI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fr-FR" sz="6000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9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DZ" sz="96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fr-FR" sz="96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fr-FR" sz="9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FOUAD </a:t>
            </a:r>
            <a:r>
              <a:rPr lang="fr-FR" sz="96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LARBI GUEDDOURI</a:t>
            </a:r>
          </a:p>
          <a:p>
            <a:pPr algn="l" rtl="0"/>
            <a:endParaRPr lang="fr-FR" sz="6000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fr-FR" sz="6000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  <a:hlinkClick r:id="rId4"/>
            </a:endParaRPr>
          </a:p>
          <a:p>
            <a:pPr algn="l" rtl="0"/>
            <a:r>
              <a:rPr lang="fr-FR" sz="160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Tel</a:t>
            </a:r>
            <a:r>
              <a:rPr lang="ar-SA" sz="160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:</a:t>
            </a:r>
            <a:r>
              <a:rPr lang="fr-FR" sz="160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213780368408</a:t>
            </a:r>
            <a:endParaRPr lang="fr-FR" sz="16000" b="1" dirty="0" smtClean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ar-SA" sz="1400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152" y="2204864"/>
            <a:ext cx="3419856" cy="3960440"/>
          </a:xfrm>
        </p:spPr>
        <p:txBody>
          <a:bodyPr>
            <a:normAutofit/>
          </a:bodyPr>
          <a:lstStyle/>
          <a:p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أستاذ مؤقت، جامعة الشهيد حمه لخضر الوادي. </a:t>
            </a:r>
            <a:r>
              <a:rPr lang="ar-DZ" sz="2600" b="1" dirty="0" smtClean="0">
                <a:latin typeface="Sakkal Majalla" pitchFamily="2" charset="-78"/>
                <a:cs typeface="Sakkal Majalla" pitchFamily="2" charset="-78"/>
              </a:rPr>
              <a:t>                                      منذ2016 الى يومنا هذا</a:t>
            </a:r>
            <a:endParaRPr lang="fr-FR" sz="2600" b="1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دكتور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في القانون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الخاص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b="1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متزوج واب لخمسة أطفال.</a:t>
            </a:r>
            <a:endParaRPr lang="ar-SA" sz="2800" b="1" dirty="0">
              <a:latin typeface="Sakkal Majalla" pitchFamily="2" charset="-78"/>
              <a:cs typeface="Sakkal Majalla" pitchFamily="2" charset="-78"/>
            </a:endParaRPr>
          </a:p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" y="2276872"/>
            <a:ext cx="540568" cy="57606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" y="4367656"/>
            <a:ext cx="540568" cy="71752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5" y="2852936"/>
            <a:ext cx="566737" cy="79208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8" y="3696798"/>
            <a:ext cx="653243" cy="67085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" y="5229200"/>
            <a:ext cx="540566" cy="1069684"/>
          </a:xfrm>
          <a:prstGeom prst="rect">
            <a:avLst/>
          </a:prstGeom>
        </p:spPr>
      </p:pic>
      <p:pic>
        <p:nvPicPr>
          <p:cNvPr id="3074" name="Picture 2" descr="C:\Users\h soft\Desktop\images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5229200"/>
            <a:ext cx="495498" cy="9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6548"/>
            <a:ext cx="1913632" cy="1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52279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691680" y="895933"/>
            <a:ext cx="5184576" cy="64807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32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القانون الطبيعي والثورة الفرنسية:</a:t>
            </a:r>
            <a:endParaRPr lang="ar-SA" sz="32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107504" y="1772816"/>
            <a:ext cx="7920880" cy="3888432"/>
          </a:xfrm>
          <a:prstGeom prst="wedgeRoundRectCallou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2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اعتنقت </a:t>
            </a:r>
            <a:r>
              <a:rPr lang="ar-DZ" sz="3200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الثورة الفرنسية</a:t>
            </a:r>
            <a:r>
              <a:rPr lang="ar-DZ" sz="32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 في أواخر القرن 18م فكرة </a:t>
            </a:r>
            <a:r>
              <a:rPr lang="ar-DZ" sz="3200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روسو </a:t>
            </a:r>
            <a:r>
              <a:rPr lang="ar-DZ" sz="32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المتمثلة في حصر السيادة في يد </a:t>
            </a:r>
            <a:r>
              <a:rPr lang="ar-DZ" sz="3200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الشعب</a:t>
            </a:r>
            <a:r>
              <a:rPr lang="ar-DZ" sz="32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 وحده واعتناق فكرة القانون الطبيعي، وقد أصبح القانون الطبيعي مذهبا رسميا تضمنه الإعلان العالمي لحقوق الإنسان والمواطن سنة 1789 أما القانون الطبيعي في القرن 19 فقد عرف انتقادات و مهاجمات عنيفة شككت في حجة القانون الطبيعي وتركزت هذه الانتقادات على جوهر القانون فكيف لهذا القانون أن يكون صالحا لكل الأزمنة ولكل </a:t>
            </a:r>
            <a:r>
              <a:rPr lang="ar-DZ" sz="32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الشعوب.</a:t>
            </a: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088209" y="1988840"/>
            <a:ext cx="876280" cy="3456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DZ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المذاهب الموضوعية</a:t>
            </a:r>
          </a:p>
          <a:p>
            <a:pPr algn="ctr"/>
            <a:r>
              <a:rPr lang="ar-DZ" sz="3200" b="1" u="sng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المدرسة المثالية:</a:t>
            </a:r>
            <a:endParaRPr lang="ar-SA" sz="3200" b="1" u="sng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75064"/>
            <a:ext cx="1382936" cy="13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10379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691680" y="895933"/>
            <a:ext cx="5184576" cy="64807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32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المذاهب المختلطة :</a:t>
            </a:r>
            <a:endParaRPr lang="ar-SA" sz="32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107504" y="1772816"/>
            <a:ext cx="7920880" cy="4464496"/>
          </a:xfrm>
          <a:prstGeom prst="wedgeRoundRectCallout">
            <a:avLst>
              <a:gd name="adj1" fmla="val -20513"/>
              <a:gd name="adj2" fmla="val 6079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مزجت هذه المذاهب بين المذاهب الشكلية والموضوعية، فنظرت الى القاعدة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القانونية من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حيث المظهر والجوهر وهو ما يطلق عليها بالمذاهب المختلطة ومن أبرز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هؤلاء الفقهاء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نجد الفقيه الفرنسي جيني في القرن العشرين حيث مزج جملة من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الآراء الصحيحة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من النظريات السابقة ورأى أن علم القانون علم معقد و أن فكرة تحليل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هذا العلم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يكون على أوجه رئيسية وهي عنصر العلم من جهة وعنصر الصياغة من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جهة أخرى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.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 فعنصر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العلم يقدم الحقائق التي يمكن أن تصبح أساسا لبناء القواعد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القانونية تكون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ملائمة، أما عنصر الصياغة فهو الذي يتيح لنا أن نصيغ هذه القواعد التي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دلنا عليها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العلم. كما نجد أن الصياغة لها شكل معين يجعلها صالحة للتطبيق في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المجتمع و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أن عنصر العلم يتضمن أربعة أنواع من الحقائق وهي الحقائق المستمدة من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أحد المذاهب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المذكورة سابقا وبالتالي أخذ هذه الحقائق من مبادئ و أسس التي هي </a:t>
            </a:r>
            <a:r>
              <a:rPr lang="ar-DZ" sz="23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بمثابة عوامل </a:t>
            </a:r>
            <a:r>
              <a:rPr lang="ar-DZ" sz="2300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التي تؤثر في تكوين القواعد القانونية.</a:t>
            </a:r>
            <a:endParaRPr lang="ar-SA" sz="2300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088209" y="1988840"/>
            <a:ext cx="876280" cy="345638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ar-DZ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المذاهب المختلطة:</a:t>
            </a:r>
            <a:endParaRPr lang="ar-SA" sz="3200" b="1" u="sng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56" y="5733256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80697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13024" y="1520983"/>
            <a:ext cx="5688633" cy="901904"/>
          </a:xfrm>
        </p:spPr>
        <p:txBody>
          <a:bodyPr>
            <a:noAutofit/>
          </a:bodyPr>
          <a:lstStyle/>
          <a:p>
            <a:pPr algn="ctr"/>
            <a:r>
              <a:rPr lang="ar-DZ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المقطع الثالث </a:t>
            </a:r>
            <a:r>
              <a:rPr lang="ar-DZ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DZ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الاتجاهات الحديثة للسياسة التشريعية</a:t>
            </a:r>
            <a:r>
              <a:rPr lang="ar-DZ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DZ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DZ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DZ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br>
              <a:rPr lang="ar-DZ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endParaRPr lang="ar-DZ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خطط انسيابي: محطة طرفية 3"/>
          <p:cNvSpPr/>
          <p:nvPr/>
        </p:nvSpPr>
        <p:spPr>
          <a:xfrm>
            <a:off x="1619672" y="1412776"/>
            <a:ext cx="5184576" cy="576064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أولا: عناصر القاعدة القانونية:</a:t>
            </a:r>
            <a:endParaRPr lang="ar-SA" sz="2800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خطط انسيابي: قرار 5"/>
          <p:cNvSpPr/>
          <p:nvPr/>
        </p:nvSpPr>
        <p:spPr>
          <a:xfrm>
            <a:off x="5292080" y="2276872"/>
            <a:ext cx="3024336" cy="1080120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>
                <a:solidFill>
                  <a:prstClr val="white"/>
                </a:solidFill>
              </a:rPr>
              <a:t>01- العنصر الواقعي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معين 6"/>
          <p:cNvSpPr/>
          <p:nvPr/>
        </p:nvSpPr>
        <p:spPr>
          <a:xfrm>
            <a:off x="5777024" y="4649688"/>
            <a:ext cx="2630512" cy="1296144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dirty="0" smtClean="0">
                <a:solidFill>
                  <a:prstClr val="white"/>
                </a:solidFill>
              </a:rPr>
              <a:t>02- العنصر المثالي: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تخزين بالوصول المباشر 7"/>
          <p:cNvSpPr/>
          <p:nvPr/>
        </p:nvSpPr>
        <p:spPr>
          <a:xfrm>
            <a:off x="467544" y="2420888"/>
            <a:ext cx="4824536" cy="1512168"/>
          </a:xfrm>
          <a:prstGeom prst="flowChartMagneticDrum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Tx/>
              <a:buAutoNum type="arabic1Minus"/>
            </a:pPr>
            <a:r>
              <a:rPr lang="ar-DZ" sz="2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العوامل الطبيعية:</a:t>
            </a:r>
          </a:p>
          <a:p>
            <a:pPr marL="342900" indent="-342900">
              <a:buFontTx/>
              <a:buAutoNum type="arabic1Minus"/>
            </a:pPr>
            <a:r>
              <a:rPr lang="ar-DZ" sz="2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العوامل الاجتماعية:</a:t>
            </a:r>
          </a:p>
          <a:p>
            <a:pPr marL="342900" indent="-342900">
              <a:buFontTx/>
              <a:buAutoNum type="arabic1Minus"/>
            </a:pPr>
            <a:r>
              <a:rPr lang="ar-DZ" sz="2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العوامل الاقتصادي:</a:t>
            </a:r>
            <a:endParaRPr lang="ar-SA" sz="20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خطط انسيابي: تخزين بالوصول المباشر 11"/>
          <p:cNvSpPr/>
          <p:nvPr/>
        </p:nvSpPr>
        <p:spPr>
          <a:xfrm>
            <a:off x="884548" y="4649688"/>
            <a:ext cx="4824536" cy="1512168"/>
          </a:xfrm>
          <a:prstGeom prst="flowChartMagneticDrum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Tx/>
              <a:buAutoNum type="arabic1Minus"/>
            </a:pPr>
            <a:r>
              <a:rPr lang="ar-DZ" sz="2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تعريف العدل:</a:t>
            </a:r>
          </a:p>
          <a:p>
            <a:pPr marL="342900" indent="-342900">
              <a:buFontTx/>
              <a:buAutoNum type="arabic1Minus"/>
            </a:pPr>
            <a:r>
              <a:rPr lang="ar-DZ" sz="2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صدور العدل:</a:t>
            </a:r>
          </a:p>
          <a:p>
            <a:pPr marL="342900" indent="-342900">
              <a:buFontTx/>
              <a:buAutoNum type="arabic1Minus"/>
            </a:pPr>
            <a:r>
              <a:rPr lang="ar-DZ" sz="2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تطور فكرة العدل:</a:t>
            </a:r>
            <a:endParaRPr lang="ar-SA" sz="20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56" y="5733256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9961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961824"/>
            <a:ext cx="5688633" cy="901904"/>
          </a:xfrm>
        </p:spPr>
        <p:txBody>
          <a:bodyPr>
            <a:noAutofit/>
          </a:bodyPr>
          <a:lstStyle/>
          <a:p>
            <a:pPr algn="ctr"/>
            <a:r>
              <a:rPr lang="ar-DZ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المقطع الثالث </a:t>
            </a:r>
            <a:r>
              <a:rPr lang="ar-DZ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الاتجاهات الحديثة للسياسة التشريعية</a:t>
            </a:r>
            <a:r>
              <a:rPr lang="ar-DZ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DZ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DZ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b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خطط انسيابي: محطة طرفية 3"/>
          <p:cNvSpPr/>
          <p:nvPr/>
        </p:nvSpPr>
        <p:spPr>
          <a:xfrm>
            <a:off x="1619672" y="1412776"/>
            <a:ext cx="5184576" cy="576064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ثانيا: أسس قيام الدولة الحديثة:</a:t>
            </a:r>
            <a:endParaRPr lang="ar-SA" sz="2800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خطط انسيابي: قرار 5"/>
          <p:cNvSpPr/>
          <p:nvPr/>
        </p:nvSpPr>
        <p:spPr>
          <a:xfrm>
            <a:off x="1187624" y="2191544"/>
            <a:ext cx="6900585" cy="108012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01- ضرورة وجود دستور:</a:t>
            </a:r>
            <a:endParaRPr lang="ar-SA" sz="28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عين 6"/>
          <p:cNvSpPr/>
          <p:nvPr/>
        </p:nvSpPr>
        <p:spPr>
          <a:xfrm>
            <a:off x="1331640" y="3429000"/>
            <a:ext cx="6787864" cy="1296144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02-مبدأ الفصل بين السلطات:</a:t>
            </a:r>
            <a:endParaRPr lang="ar-SA" sz="28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عين 10"/>
          <p:cNvSpPr/>
          <p:nvPr/>
        </p:nvSpPr>
        <p:spPr>
          <a:xfrm>
            <a:off x="1187624" y="4878288"/>
            <a:ext cx="7084280" cy="1296144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03- التعددية السياسية:</a:t>
            </a:r>
            <a:endParaRPr lang="ar-SA" sz="28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56" y="5733256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43102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smtClean="0"/>
              <a:t> </a:t>
            </a:r>
            <a:endParaRPr lang="ar-SA" dirty="0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xmlns="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9144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:a16="http://schemas.microsoft.com/office/drawing/2014/main" xmlns="" id="{227A7C1C-5634-4DBA-A99E-983B7174271C}"/>
              </a:ext>
            </a:extLst>
          </p:cNvPr>
          <p:cNvSpPr txBox="1"/>
          <p:nvPr/>
        </p:nvSpPr>
        <p:spPr>
          <a:xfrm>
            <a:off x="5440682" y="6431587"/>
            <a:ext cx="325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</a:t>
            </a:r>
            <a:r>
              <a:rPr lang="ar-DZ" sz="1400" b="1" dirty="0" err="1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الوادي.ليسانس</a:t>
            </a:r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</a:t>
            </a:r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حقوق س1 </a:t>
            </a:r>
            <a:endParaRPr lang="ar-SY" sz="1400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:a16="http://schemas.microsoft.com/office/drawing/2014/main" xmlns="" id="{DA6F42DA-6320-4ACD-ACDE-C7A9664EC2C7}"/>
              </a:ext>
            </a:extLst>
          </p:cNvPr>
          <p:cNvSpPr/>
          <p:nvPr/>
        </p:nvSpPr>
        <p:spPr>
          <a:xfrm>
            <a:off x="181194" y="6416199"/>
            <a:ext cx="37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05-11-2024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6304408"/>
            <a:ext cx="6858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"/>
            <a:ext cx="105132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97" y="61952"/>
            <a:ext cx="1279510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63386" y="2058113"/>
            <a:ext cx="807125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dirty="0" smtClean="0">
                <a:solidFill>
                  <a:prstClr val="white"/>
                </a:solidFill>
              </a:rPr>
              <a:t>التفسير الضيق</a:t>
            </a:r>
          </a:p>
          <a:p>
            <a:r>
              <a:rPr lang="ar-DZ" sz="3600" dirty="0" smtClean="0">
                <a:solidFill>
                  <a:prstClr val="white"/>
                </a:solidFill>
              </a:rPr>
              <a:t>التفسير الواسع</a:t>
            </a:r>
            <a:r>
              <a:rPr lang="ar-SA" sz="6000" dirty="0">
                <a:solidFill>
                  <a:prstClr val="black"/>
                </a:solidFill>
              </a:rPr>
              <a:t/>
            </a:r>
            <a:br>
              <a:rPr lang="ar-SA" sz="6000" dirty="0">
                <a:solidFill>
                  <a:prstClr val="black"/>
                </a:solidFill>
              </a:rPr>
            </a:br>
            <a:r>
              <a:rPr lang="ar-SA" sz="4000" dirty="0">
                <a:solidFill>
                  <a:prstClr val="black"/>
                </a:solidFill>
              </a:rPr>
              <a:t/>
            </a:r>
            <a:br>
              <a:rPr lang="ar-SA" sz="4000" dirty="0">
                <a:solidFill>
                  <a:prstClr val="black"/>
                </a:solidFill>
              </a:rPr>
            </a:br>
            <a:endParaRPr lang="ar-SA" sz="5400" dirty="0">
              <a:solidFill>
                <a:prstClr val="white"/>
              </a:solidFill>
              <a:latin typeface="Rod" pitchFamily="49" charset="-79"/>
              <a:cs typeface="Sakkal Majalla" pitchFamily="2" charset="-78"/>
            </a:endParaRPr>
          </a:p>
          <a:p>
            <a:r>
              <a:rPr lang="ar-SA" dirty="0">
                <a:solidFill>
                  <a:prstClr val="black"/>
                </a:solidFill>
              </a:rPr>
              <a:t/>
            </a:r>
            <a:br>
              <a:rPr lang="ar-SA" dirty="0">
                <a:solidFill>
                  <a:prstClr val="black"/>
                </a:solidFill>
              </a:rPr>
            </a:b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915" y="61952"/>
            <a:ext cx="45696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98446"/>
              </p:ext>
            </p:extLst>
          </p:nvPr>
        </p:nvGraphicFramePr>
        <p:xfrm>
          <a:off x="105674" y="1401763"/>
          <a:ext cx="9030232" cy="50144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8779"/>
                <a:gridCol w="1128779"/>
                <a:gridCol w="1128779"/>
                <a:gridCol w="1128779"/>
                <a:gridCol w="1128779"/>
                <a:gridCol w="1128779"/>
                <a:gridCol w="1128779"/>
                <a:gridCol w="1128779"/>
              </a:tblGrid>
              <a:tr h="1330360"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اولا: المقصود بالتفسير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ثانيا: أنواع التفسير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ثالثا: طرق التفسير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330360"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التفسير الضيق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1-التفسير التشريعي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اولا: طرق التفسير الداخلية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1-الاستنتاج بالقياس</a:t>
                      </a:r>
                      <a:endParaRPr lang="ar-SA" sz="2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r>
                        <a:rPr lang="ar-DZ" sz="24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2-الاستنتاج من باب اولى</a:t>
                      </a:r>
                      <a:endParaRPr lang="ar-SA" sz="2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330360">
                <a:tc rowSpan="3"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التفسير الواسع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2-التفسير القضائي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ثانيا: طرق التفسير الخارجية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1-حكمة القانون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2-الاعمال التحضيرية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3-المصادر التاريخية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4-النص الاجنبي للتشريع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5-تقريب النصوص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167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3- التفسير الفقهي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1167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4-التفسير الاداري</a:t>
                      </a:r>
                      <a:endParaRPr lang="ar-SA" sz="2400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شكل بيضاوي 5"/>
          <p:cNvSpPr/>
          <p:nvPr/>
        </p:nvSpPr>
        <p:spPr>
          <a:xfrm>
            <a:off x="4644009" y="154549"/>
            <a:ext cx="2880474" cy="8628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المقطع الرابع:</a:t>
            </a:r>
          </a:p>
          <a:p>
            <a:pPr algn="ctr"/>
            <a:r>
              <a:rPr lang="ar-DZ" sz="28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تفسير </a:t>
            </a:r>
            <a:r>
              <a:rPr lang="ar-DZ" sz="28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القانون</a:t>
            </a:r>
            <a:endParaRPr lang="ar-SA" sz="28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47" y="45506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80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smtClean="0"/>
              <a:t> </a:t>
            </a:r>
            <a:endParaRPr lang="ar-SA" dirty="0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xmlns="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9144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:a16="http://schemas.microsoft.com/office/drawing/2014/main" xmlns="" id="{227A7C1C-5634-4DBA-A99E-983B7174271C}"/>
              </a:ext>
            </a:extLst>
          </p:cNvPr>
          <p:cNvSpPr txBox="1"/>
          <p:nvPr/>
        </p:nvSpPr>
        <p:spPr>
          <a:xfrm>
            <a:off x="5440682" y="6431587"/>
            <a:ext cx="325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</a:t>
            </a:r>
            <a:r>
              <a:rPr lang="ar-DZ" sz="1400" b="1" dirty="0" err="1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الوادي.ليسانس</a:t>
            </a:r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</a:t>
            </a:r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حقوق س1 </a:t>
            </a:r>
            <a:endParaRPr lang="ar-SY" sz="1400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:a16="http://schemas.microsoft.com/office/drawing/2014/main" xmlns="" id="{DA6F42DA-6320-4ACD-ACDE-C7A9664EC2C7}"/>
              </a:ext>
            </a:extLst>
          </p:cNvPr>
          <p:cNvSpPr/>
          <p:nvPr/>
        </p:nvSpPr>
        <p:spPr>
          <a:xfrm>
            <a:off x="181194" y="6416199"/>
            <a:ext cx="37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05-11-2024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6304408"/>
            <a:ext cx="6858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"/>
            <a:ext cx="105132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97" y="61952"/>
            <a:ext cx="1279510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915" y="61952"/>
            <a:ext cx="45696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4644008" y="154549"/>
            <a:ext cx="3024335" cy="8628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sz="2000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DZ" sz="2000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sz="2000" b="1" dirty="0" smtClean="0">
                <a:latin typeface="Sakkal Majalla" pitchFamily="2" charset="-78"/>
                <a:cs typeface="Sakkal Majalla" pitchFamily="2" charset="-78"/>
              </a:rPr>
              <a:t>منهجية </a:t>
            </a:r>
            <a:r>
              <a:rPr lang="ar-DZ" sz="2000" b="1" dirty="0">
                <a:latin typeface="Sakkal Majalla" pitchFamily="2" charset="-78"/>
                <a:cs typeface="Sakkal Majalla" pitchFamily="2" charset="-78"/>
              </a:rPr>
              <a:t>تحليل نص قانوني</a:t>
            </a:r>
            <a:endParaRPr lang="en-US" sz="20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DZ" sz="2800" b="1" dirty="0" smtClean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47" y="45506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وسيلة شرح مع سهم إلى اليسار واليمين 6"/>
          <p:cNvSpPr/>
          <p:nvPr/>
        </p:nvSpPr>
        <p:spPr>
          <a:xfrm>
            <a:off x="4571999" y="1844824"/>
            <a:ext cx="4572001" cy="424847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24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اولا</a:t>
            </a:r>
            <a:r>
              <a:rPr lang="fr-FR" sz="24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24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المرحلة </a:t>
            </a:r>
            <a:r>
              <a:rPr lang="ar-SA" sz="24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التحضيرية</a:t>
            </a:r>
            <a:endParaRPr lang="ar-DZ" sz="2400" b="1" dirty="0" smtClean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4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( </a:t>
            </a:r>
            <a:r>
              <a:rPr lang="ar-SA" sz="24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التعرف إلى النص)</a:t>
            </a:r>
            <a:endParaRPr lang="en-US" sz="24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>
              <a:buAutoNum type="arabic1Minus"/>
            </a:pPr>
            <a:r>
              <a:rPr lang="ar-SA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التحليل الشكلي</a:t>
            </a:r>
            <a:r>
              <a:rPr lang="fr-FR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DZ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1- هوية النص</a:t>
            </a:r>
            <a:r>
              <a:rPr lang="fr-FR" b="1" dirty="0">
                <a:latin typeface="Sakkal Majalla" pitchFamily="2" charset="-78"/>
                <a:cs typeface="Sakkal Majalla" pitchFamily="2" charset="-78"/>
              </a:rPr>
              <a:t>:</a:t>
            </a:r>
            <a:endParaRPr lang="ar-DZ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2- طبيعة النص</a:t>
            </a:r>
            <a:r>
              <a:rPr lang="fr-FR" b="1" dirty="0">
                <a:latin typeface="Sakkal Majalla" pitchFamily="2" charset="-78"/>
                <a:cs typeface="Sakkal Majalla" pitchFamily="2" charset="-78"/>
              </a:rPr>
              <a:t>: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3- البحث في بنية النص</a:t>
            </a:r>
            <a:r>
              <a:rPr lang="fr-FR" b="1" dirty="0">
                <a:latin typeface="Sakkal Majalla" pitchFamily="2" charset="-78"/>
                <a:cs typeface="Sakkal Majalla" pitchFamily="2" charset="-78"/>
              </a:rPr>
              <a:t> :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4- غايات النص</a:t>
            </a:r>
            <a:r>
              <a:rPr lang="fr-FR" b="1" dirty="0">
                <a:latin typeface="Sakkal Majalla" pitchFamily="2" charset="-78"/>
                <a:cs typeface="Sakkal Majalla" pitchFamily="2" charset="-78"/>
              </a:rPr>
              <a:t> )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فائدة النص</a:t>
            </a:r>
            <a:r>
              <a:rPr lang="fr-FR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b="1" dirty="0" smtClean="0"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ب- </a:t>
            </a:r>
            <a:r>
              <a:rPr lang="ar-SA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التحليل الموضوعي )تحليل مضمون النص(:</a:t>
            </a: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1- فهم وتحديد القاعدة القانونية:</a:t>
            </a: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2- تحديد الإشكالية:</a:t>
            </a: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3- خطة المناقشة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:</a:t>
            </a:r>
            <a:endParaRPr lang="ar-SA" b="1" dirty="0"/>
          </a:p>
        </p:txBody>
      </p:sp>
      <p:sp>
        <p:nvSpPr>
          <p:cNvPr id="12" name="وسيلة شرح مع سهم إلى اليسار واليمين 11"/>
          <p:cNvSpPr/>
          <p:nvPr/>
        </p:nvSpPr>
        <p:spPr>
          <a:xfrm>
            <a:off x="1" y="1844824"/>
            <a:ext cx="4571997" cy="424847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ثانيا: مناقشة النص وتقويمه</a:t>
            </a:r>
            <a:endParaRPr lang="en-US" sz="28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1- تقييم النص من الوجهة القانونية</a:t>
            </a:r>
            <a:r>
              <a:rPr lang="fr-FR" sz="2800" b="1" dirty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ctr"/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2- تقييم النص من الوجهات غير القانونية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3- الخاتمة</a:t>
            </a:r>
            <a:r>
              <a:rPr lang="fr-FR" sz="2800" b="1" dirty="0" smtClean="0">
                <a:latin typeface="Sakkal Majalla" pitchFamily="2" charset="-78"/>
                <a:cs typeface="Sakkal Majalla" pitchFamily="2" charset="-78"/>
              </a:rPr>
              <a:t>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3199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smtClean="0"/>
              <a:t> </a:t>
            </a:r>
            <a:endParaRPr lang="ar-SA" dirty="0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xmlns="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9144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:a16="http://schemas.microsoft.com/office/drawing/2014/main" xmlns="" id="{227A7C1C-5634-4DBA-A99E-983B7174271C}"/>
              </a:ext>
            </a:extLst>
          </p:cNvPr>
          <p:cNvSpPr txBox="1"/>
          <p:nvPr/>
        </p:nvSpPr>
        <p:spPr>
          <a:xfrm>
            <a:off x="5440682" y="6431587"/>
            <a:ext cx="325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</a:t>
            </a:r>
            <a:r>
              <a:rPr lang="ar-DZ" sz="1400" b="1" dirty="0" err="1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الوادي.ليسانس</a:t>
            </a:r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</a:t>
            </a:r>
            <a:r>
              <a:rPr lang="ar-DZ" sz="1400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حقوق س1 </a:t>
            </a:r>
            <a:endParaRPr lang="ar-SY" sz="1400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:a16="http://schemas.microsoft.com/office/drawing/2014/main" xmlns="" id="{DA6F42DA-6320-4ACD-ACDE-C7A9664EC2C7}"/>
              </a:ext>
            </a:extLst>
          </p:cNvPr>
          <p:cNvSpPr/>
          <p:nvPr/>
        </p:nvSpPr>
        <p:spPr>
          <a:xfrm>
            <a:off x="181194" y="6416199"/>
            <a:ext cx="37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05-11-2024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6304408"/>
            <a:ext cx="6858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"/>
            <a:ext cx="105132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97" y="61952"/>
            <a:ext cx="1279510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915" y="61952"/>
            <a:ext cx="45696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4644008" y="154549"/>
            <a:ext cx="3024335" cy="8628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sz="2000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DZ" sz="2000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sz="2000" b="1" dirty="0" smtClean="0">
                <a:latin typeface="Sakkal Majalla" pitchFamily="2" charset="-78"/>
                <a:cs typeface="Sakkal Majalla" pitchFamily="2" charset="-78"/>
              </a:rPr>
              <a:t>واجب:</a:t>
            </a:r>
            <a:endParaRPr lang="en-US" sz="20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DZ" sz="2800" b="1" dirty="0" smtClean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47" y="45506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وسيلة شرح مع سهم رباعي 7"/>
          <p:cNvSpPr/>
          <p:nvPr/>
        </p:nvSpPr>
        <p:spPr>
          <a:xfrm>
            <a:off x="1" y="1215092"/>
            <a:ext cx="9135906" cy="4878204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000" dirty="0" smtClean="0">
                <a:latin typeface="Sakkal Majalla" pitchFamily="2" charset="-78"/>
                <a:cs typeface="Sakkal Majalla" pitchFamily="2" charset="-78"/>
              </a:rPr>
              <a:t>طبق المنهجية ب</a:t>
            </a:r>
            <a:r>
              <a:rPr lang="ar-SA" sz="3000" dirty="0" smtClean="0">
                <a:latin typeface="Sakkal Majalla" pitchFamily="2" charset="-78"/>
                <a:cs typeface="Sakkal Majalla" pitchFamily="2" charset="-78"/>
              </a:rPr>
              <a:t>تحليل </a:t>
            </a:r>
            <a:r>
              <a:rPr lang="ar-SA" sz="3000" dirty="0">
                <a:latin typeface="Sakkal Majalla" pitchFamily="2" charset="-78"/>
                <a:cs typeface="Sakkal Majalla" pitchFamily="2" charset="-78"/>
              </a:rPr>
              <a:t>المادة 11 من الأمر : 02/05 المؤرخ في 27/02/2005</a:t>
            </a:r>
            <a:r>
              <a:rPr lang="en-US" sz="3000" dirty="0"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000" dirty="0">
                <a:latin typeface="Sakkal Majalla" pitchFamily="2" charset="-78"/>
                <a:cs typeface="Sakkal Majalla" pitchFamily="2" charset="-78"/>
              </a:rPr>
            </a:br>
            <a:r>
              <a:rPr lang="ar-SA" sz="3000" dirty="0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3000" dirty="0" smtClean="0">
                <a:latin typeface="Sakkal Majalla" pitchFamily="2" charset="-78"/>
                <a:cs typeface="Sakkal Majalla" pitchFamily="2" charset="-78"/>
              </a:rPr>
              <a:t>المعدل والمتمم المتضمن </a:t>
            </a:r>
            <a:r>
              <a:rPr lang="ar-SA" sz="3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dirty="0">
                <a:latin typeface="Sakkal Majalla" pitchFamily="2" charset="-78"/>
                <a:cs typeface="Sakkal Majalla" pitchFamily="2" charset="-78"/>
              </a:rPr>
              <a:t>قانون الأسرة الجزائري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200" dirty="0"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3200" dirty="0">
                <a:latin typeface="Sakkal Majalla" pitchFamily="2" charset="-78"/>
                <a:cs typeface="Sakkal Majalla" pitchFamily="2" charset="-78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49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وسيلة شرح بيضاوية 7"/>
          <p:cNvSpPr/>
          <p:nvPr/>
        </p:nvSpPr>
        <p:spPr>
          <a:xfrm>
            <a:off x="3254595" y="1509151"/>
            <a:ext cx="3528392" cy="3545656"/>
          </a:xfrm>
          <a:prstGeom prst="wedgeEllipseCallout">
            <a:avLst>
              <a:gd name="adj1" fmla="val -140333"/>
              <a:gd name="adj2" fmla="val 9867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8000" b="1" dirty="0" smtClean="0">
                <a:latin typeface="Sakkal Majalla" pitchFamily="2" charset="-78"/>
                <a:cs typeface="Sakkal Majalla" pitchFamily="2" charset="-78"/>
              </a:rPr>
              <a:t>انتهى</a:t>
            </a:r>
            <a:endParaRPr lang="ar-SA" sz="8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49261"/>
            <a:ext cx="2508739" cy="25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3898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3465" y="33211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المراجع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45" y="1550947"/>
            <a:ext cx="9144584" cy="46212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8" name="Picture 4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44" y="5445224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11828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3465" y="33211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الاهداف 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خطط انسيابي: قرص ممغنط 3"/>
          <p:cNvSpPr/>
          <p:nvPr/>
        </p:nvSpPr>
        <p:spPr>
          <a:xfrm>
            <a:off x="6804248" y="1844824"/>
            <a:ext cx="1800200" cy="4248472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DZ" sz="2400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ar-DZ" sz="2400" b="1" dirty="0">
              <a:latin typeface="Sakkal Majalla" pitchFamily="2" charset="-78"/>
              <a:cs typeface="Sakkal Majalla" pitchFamily="2" charset="-78"/>
            </a:endParaRPr>
          </a:p>
          <a:p>
            <a:endParaRPr lang="ar-DZ" sz="2400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ar-DZ" sz="2400" b="1" dirty="0">
              <a:latin typeface="Sakkal Majalla" pitchFamily="2" charset="-78"/>
              <a:cs typeface="Sakkal Majalla" pitchFamily="2" charset="-78"/>
            </a:endParaRPr>
          </a:p>
          <a:p>
            <a:endParaRPr lang="ar-DZ" sz="2400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ar-DZ" sz="2400" b="1" dirty="0">
              <a:latin typeface="Sakkal Majalla" pitchFamily="2" charset="-78"/>
              <a:cs typeface="Sakkal Majalla" pitchFamily="2" charset="-78"/>
            </a:endParaRPr>
          </a:p>
          <a:p>
            <a:endParaRPr lang="ar-DZ" sz="2400" b="1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المقطع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الاول : </a:t>
            </a:r>
            <a:endParaRPr lang="ar-DZ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أصول 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القانون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مقاصده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 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معرفة اصل القانون.</a:t>
            </a:r>
            <a:endParaRPr lang="ar-SA" sz="2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 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الغرض من وجوده.</a:t>
            </a:r>
            <a:r>
              <a:rPr lang="ar-SA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 </a:t>
            </a:r>
            <a:r>
              <a:rPr lang="ar-SA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علاقته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بالعلوم</a:t>
            </a:r>
            <a:r>
              <a:rPr lang="ar-DZ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الاخرى.</a:t>
            </a:r>
            <a:endParaRPr lang="ar-DZ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DZ" sz="2800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 smtClean="0">
              <a:latin typeface="Sakkal Majalla" pitchFamily="2" charset="-78"/>
              <a:cs typeface="Sakkal Majalla" pitchFamily="2" charset="-78"/>
            </a:endParaRPr>
          </a:p>
          <a:p>
            <a:endParaRPr lang="ar-DZ" b="1" dirty="0">
              <a:latin typeface="Sakkal Majalla" pitchFamily="2" charset="-78"/>
              <a:cs typeface="Sakkal Majalla" pitchFamily="2" charset="-78"/>
            </a:endParaRPr>
          </a:p>
          <a:p>
            <a:endParaRPr lang="ar-SA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SA" dirty="0"/>
          </a:p>
        </p:txBody>
      </p:sp>
      <p:sp>
        <p:nvSpPr>
          <p:cNvPr id="8" name="مخطط انسيابي: قرص ممغنط 7"/>
          <p:cNvSpPr/>
          <p:nvPr/>
        </p:nvSpPr>
        <p:spPr>
          <a:xfrm>
            <a:off x="4644008" y="1844824"/>
            <a:ext cx="1728192" cy="4248472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</a:t>
            </a:r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قطع </a:t>
            </a:r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الثاني : المذاهب الشكلية والموضوعية والمختلطة</a:t>
            </a:r>
          </a:p>
          <a:p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التمييز بين المذاهب لمعرفة أصل وجود القانون.</a:t>
            </a:r>
          </a:p>
          <a:p>
            <a:r>
              <a:rPr lang="ar-SA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التعرف على المذاهب الأقرب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للواقع</a:t>
            </a:r>
            <a:endParaRPr lang="ar-SA" sz="2400" dirty="0"/>
          </a:p>
        </p:txBody>
      </p:sp>
      <p:sp>
        <p:nvSpPr>
          <p:cNvPr id="9" name="مخطط انسيابي: قرص ممغنط 8"/>
          <p:cNvSpPr/>
          <p:nvPr/>
        </p:nvSpPr>
        <p:spPr>
          <a:xfrm>
            <a:off x="2483768" y="1916832"/>
            <a:ext cx="1656184" cy="4248472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المقطع الثالث : الاتجاهات الحديثة للسياسات التشريعية</a:t>
            </a:r>
          </a:p>
          <a:p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معرفة عناصر المكونة للقاعدة القانونية والعوامل المحاطة بها.</a:t>
            </a:r>
          </a:p>
          <a:p>
            <a:pPr marL="342900" indent="-342900">
              <a:buFontTx/>
              <a:buChar char="-"/>
            </a:pPr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أسس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قيام الدولة الحديثة</a:t>
            </a:r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DZ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>
              <a:buFontTx/>
              <a:buChar char="-"/>
            </a:pPr>
            <a:endParaRPr lang="ar-DZ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>
              <a:buFontTx/>
              <a:buChar char="-"/>
            </a:pPr>
            <a:endParaRPr lang="ar-DZ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>
              <a:buFontTx/>
              <a:buChar char="-"/>
            </a:pP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0" name="مخطط انسيابي: قرص ممغنط 9"/>
          <p:cNvSpPr/>
          <p:nvPr/>
        </p:nvSpPr>
        <p:spPr>
          <a:xfrm>
            <a:off x="539552" y="1841128"/>
            <a:ext cx="1584176" cy="424847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المقطع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الرابع : تفسير القانون</a:t>
            </a:r>
          </a:p>
          <a:p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المقصود بتفسير القانون.</a:t>
            </a:r>
          </a:p>
          <a:p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أنواع التفسير، تشريعي، قضائي، فقهي.</a:t>
            </a:r>
          </a:p>
          <a:p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طرق 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أو كيفيات تفسير النصوص </a:t>
            </a:r>
            <a:r>
              <a:rPr lang="ar-SA" sz="2000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القانونية.الحديثة</a:t>
            </a:r>
            <a:endParaRPr lang="ar-DZ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09" y="5831610"/>
            <a:ext cx="1026389" cy="10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66865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منهجية البحث القانوني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652693677"/>
              </p:ext>
            </p:extLst>
          </p:nvPr>
        </p:nvGraphicFramePr>
        <p:xfrm>
          <a:off x="539552" y="2132856"/>
          <a:ext cx="81033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122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76552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06207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350788088"/>
              </p:ext>
            </p:extLst>
          </p:nvPr>
        </p:nvGraphicFramePr>
        <p:xfrm>
          <a:off x="169168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6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249664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81072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المقطع 01 : </a:t>
            </a:r>
            <a:endParaRPr lang="ar-DZ" sz="4000" b="1" dirty="0" smtClean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sz="4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أصول </a:t>
            </a:r>
            <a:r>
              <a:rPr lang="ar-DZ" sz="40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القانون ومقاصده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701824" y="2492896"/>
            <a:ext cx="7182544" cy="3384376"/>
          </a:xfrm>
          <a:prstGeom prst="cloudCallout">
            <a:avLst>
              <a:gd name="adj1" fmla="val -25961"/>
              <a:gd name="adj2" fmla="val 60999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3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3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معرفة اصل القانون</a:t>
            </a:r>
          </a:p>
          <a:p>
            <a:r>
              <a:rPr lang="ar-SA" sz="33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3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الغرض من وجوده.</a:t>
            </a:r>
          </a:p>
          <a:p>
            <a:r>
              <a:rPr lang="ar-SA" sz="33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3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علاقته بالعلوم الاخرى</a:t>
            </a:r>
          </a:p>
        </p:txBody>
      </p:sp>
      <p:pic>
        <p:nvPicPr>
          <p:cNvPr id="7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76552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15308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مفهوم القانون</a:t>
            </a: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227437819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52766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768204"/>
            <a:ext cx="5256584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خصائص القانون</a:t>
            </a:r>
            <a:endParaRPr lang="ar-DZ" sz="4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وسيلة شرح مستطيلة 5"/>
          <p:cNvSpPr/>
          <p:nvPr/>
        </p:nvSpPr>
        <p:spPr>
          <a:xfrm>
            <a:off x="701824" y="2348880"/>
            <a:ext cx="7254552" cy="3672408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60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إنها قاعدة </a:t>
            </a:r>
            <a:r>
              <a:rPr lang="ar-SA" sz="6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سلوك</a:t>
            </a:r>
            <a:endParaRPr lang="ar-DZ" sz="6000" b="1" dirty="0" smtClean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6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إنها </a:t>
            </a:r>
            <a:r>
              <a:rPr lang="ar-SA" sz="60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قاعدة عامة </a:t>
            </a:r>
            <a:r>
              <a:rPr lang="ar-SA" sz="6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ومجردة</a:t>
            </a:r>
            <a:endParaRPr lang="ar-DZ" sz="6000" b="1" dirty="0" smtClean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6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إنها </a:t>
            </a:r>
            <a:r>
              <a:rPr lang="ar-SA" sz="6000" b="1" dirty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قاعدة اجتماعيه</a:t>
            </a:r>
          </a:p>
        </p:txBody>
      </p:sp>
      <p:pic>
        <p:nvPicPr>
          <p:cNvPr id="7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0568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97491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4060</TotalTime>
  <Words>1064</Words>
  <Application>Microsoft Office PowerPoint</Application>
  <PresentationFormat>عرض على الشاشة (3:4)‏</PresentationFormat>
  <Paragraphs>198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27</vt:i4>
      </vt:variant>
    </vt:vector>
  </HeadingPairs>
  <TitlesOfParts>
    <vt:vector size="29" baseType="lpstr">
      <vt:lpstr>أوستن</vt:lpstr>
      <vt:lpstr>نسق Office</vt:lpstr>
      <vt:lpstr>                                                                                                      الجمهورية الجزائرية الديمقراطية الشعبية وزارة التعليم العالي والبحث العلمي    جامعة التكوين المتواصل فرع الوادي</vt:lpstr>
      <vt:lpstr>د. فؤاد العربي قدوري Dr.FOUAD LARBI GUEDDOURI.</vt:lpstr>
      <vt:lpstr>المراجع</vt:lpstr>
      <vt:lpstr>الاهداف </vt:lpstr>
      <vt:lpstr>منهجية البحث القانوني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المقطع الثالث : الاتجاهات الحديثة للسياسة التشريعية   : </vt:lpstr>
      <vt:lpstr>   المقطع الثالث : الاتجاهات الحديثة للسياسة التشريعية   : </vt:lpstr>
      <vt:lpstr> </vt:lpstr>
      <vt:lpstr> </vt:lpstr>
      <vt:lpstr> 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 soft</dc:creator>
  <cp:lastModifiedBy>h soft</cp:lastModifiedBy>
  <cp:revision>149</cp:revision>
  <dcterms:created xsi:type="dcterms:W3CDTF">2020-12-17T17:56:51Z</dcterms:created>
  <dcterms:modified xsi:type="dcterms:W3CDTF">2024-11-04T20:47:41Z</dcterms:modified>
</cp:coreProperties>
</file>