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282" r:id="rId3"/>
    <p:sldId id="264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16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25D"/>
    <a:srgbClr val="264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41" autoAdjust="0"/>
    <p:restoredTop sz="86323" autoAdjust="0"/>
  </p:normalViewPr>
  <p:slideViewPr>
    <p:cSldViewPr snapToGrid="0">
      <p:cViewPr>
        <p:scale>
          <a:sx n="73" d="100"/>
          <a:sy n="73" d="100"/>
        </p:scale>
        <p:origin x="-126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6A2118-A294-4113-8549-6A8C7A6536BE}" type="datetimeFigureOut">
              <a:rPr lang="ar-SA" smtClean="0"/>
              <a:t>10/04/1446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B42864-E530-4B1D-BFE8-574DBBEC80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35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2864-E530-4B1D-BFE8-574DBBEC8072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61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2864-E530-4B1D-BFE8-574DBBEC807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6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2C4D71-3E7B-41F1-9C49-B5708944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F4FD2FD7-6B75-4933-A5BB-4940B479D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C9630DE3-777A-44F1-BB6E-D5FD15DC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64748BF8-EBE5-46B9-B673-2F877361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D3DB6603-AC84-4F79-821A-F394F6BC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3018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657BE62-B1D4-47B1-905D-3068FFCC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A59151F8-D11E-4C71-B802-48A8E442E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CAFC759-A40E-4438-A58B-59D98288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EB6860E-3D46-4691-8893-B0AED7D7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A6C1C02-FE41-484A-BC14-92712835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706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A9351942-00A4-4AA9-90A1-F340A7D38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D1B5AA56-71F2-459C-8C62-35FD06870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DFD3379-7F16-455E-AEB8-7897D7CF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47F2676D-B3CD-4C86-AE75-A71A920E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458737D-59F7-422E-8732-236C4BB8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4436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97FABEF-AD11-4568-BB35-BAC01AE5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F4CBD1D-0BF9-426C-8558-AE828DDC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B23256A-A74F-41FC-8787-3E4C8FF9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2C948A-77E2-40CD-9F95-7ABDF9DC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3EE65D5D-9D54-4306-A5D6-EEECFF2F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5470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D044B4F-1A90-4938-8D37-84568ADE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79D7F846-A296-42F2-A570-D7F46111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EA87B82-3009-4C45-B372-0D32CE6F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28870A0-01AE-43AB-96D7-A7B9AD08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BF6E5D6-27A7-44F4-95D8-0712C4DF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4288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F6B520BD-8CDD-4CED-84CA-9529F01F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17C1492D-085F-4DA1-8673-96C16E24A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8F4A4306-89FF-49C5-96D7-E2656854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966945AF-67BE-49FD-A372-0B42DF24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4598467D-D360-480C-8175-B3A9F1CB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73FE1159-0F4C-43AD-B90C-AF8DB167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5008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00F3BF8-26D2-4C24-AFE7-590B9FAD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4257533-525A-40CA-9E3D-B89F29F2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A042A743-B856-4BF4-8FE3-279695A5D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958B3984-2F51-44F2-8A6E-5D8009790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5DEE3D7A-4695-486A-9B8A-B6F2F80A0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F005BDFF-78EF-447B-9767-54E01B27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FD0F7E62-BE49-4C18-B5FF-1289C72B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BCF5259A-BE18-4D96-B782-2738C781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7315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E7031BF-9672-4F04-99EB-F05C5942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4839252C-2943-48E0-9254-7BC9FE3E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5AB914CA-A523-4CCC-A539-E92E1E7B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E7FC2C28-9C45-4B4F-83A1-8043BC4D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080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F27F7198-BFAF-4913-BEB8-CD4F7639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CB895BA1-4180-4ED8-97A8-3604A76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7F2445EF-0E96-42DA-B7C3-A2B4C1B4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95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05BB59F-D3A5-4F9B-B48F-2EA80205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036BEF21-3DB7-4C0C-9D3B-BEA5E49B0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2576704A-32B1-43EC-9C56-9E1E6CB44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BEF121EE-6076-4150-BF07-5D8DB336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18050E4C-9A88-4C8D-8BFA-F99BF703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3B81329E-587F-462E-A37E-0F3B8A5A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4661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C13E00A-79F8-411F-BE89-7722067F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CF3BBD6C-DA8D-4DFA-87E3-73F32DBD2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ED011698-103B-493B-B809-8E805C37D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0B1EF458-BEB0-4EE3-AD82-DAF53B7B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73911048-EDDD-4B76-842A-69288AF4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A806595F-7244-421B-866D-8DCF9AC1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3889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74EA11A-4CDF-44D4-B278-54DC37DA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E258E95-12B9-4E02-B039-495264BA8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03A7D13F-39DB-40D2-B479-518DC2A66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9554-6A65-4E3E-B0C1-A6559C473139}" type="datetimeFigureOut">
              <a:rPr lang="ar-SY" smtClean="0"/>
              <a:t>10/04/1446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3107E53-0F12-47D6-B558-DDDDACFA0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2B868A59-D9C0-4E32-81CE-1E6BFA505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6C9B-4BAF-4495-B949-F5C41C23575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5263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E6B6689D-D419-4AB6-998C-CB0064056EE9}"/>
              </a:ext>
            </a:extLst>
          </p:cNvPr>
          <p:cNvSpPr/>
          <p:nvPr/>
        </p:nvSpPr>
        <p:spPr>
          <a:xfrm>
            <a:off x="0" y="2221723"/>
            <a:ext cx="12192000" cy="2780522"/>
          </a:xfrm>
          <a:prstGeom prst="rect">
            <a:avLst/>
          </a:prstGeom>
          <a:solidFill>
            <a:srgbClr val="26415E"/>
          </a:solidFill>
          <a:ln>
            <a:solidFill>
              <a:srgbClr val="264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A1711452-7ED8-4E4D-9282-B6D060A0B821}"/>
              </a:ext>
            </a:extLst>
          </p:cNvPr>
          <p:cNvSpPr/>
          <p:nvPr/>
        </p:nvSpPr>
        <p:spPr>
          <a:xfrm>
            <a:off x="8313576" y="703205"/>
            <a:ext cx="387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b="1" cap="all" dirty="0" smtClean="0"/>
              <a:t>جامعة التكوين المتواصل الوادي</a:t>
            </a:r>
            <a:endParaRPr lang="en-MY" cap="all" dirty="0"/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E3C3FC93-5DC7-4998-BA2C-2CBB071805F5}"/>
              </a:ext>
            </a:extLst>
          </p:cNvPr>
          <p:cNvSpPr/>
          <p:nvPr/>
        </p:nvSpPr>
        <p:spPr>
          <a:xfrm>
            <a:off x="494521" y="380040"/>
            <a:ext cx="2827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15اكتوبر 2024</a:t>
            </a:r>
            <a:endParaRPr lang="en-CA" dirty="0"/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078D9352-4722-4C49-A2A4-3DC5D07E0677}"/>
              </a:ext>
            </a:extLst>
          </p:cNvPr>
          <p:cNvSpPr txBox="1"/>
          <p:nvPr/>
        </p:nvSpPr>
        <p:spPr>
          <a:xfrm>
            <a:off x="2085862" y="5275590"/>
            <a:ext cx="510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فؤاد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العربي 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قدوري </a:t>
            </a:r>
            <a:endParaRPr lang="ar-DZ" sz="3200" b="1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دكتور في القانون الخاص</a:t>
            </a:r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    </a:t>
            </a:r>
            <a:endParaRPr lang="en-CA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34991B89-B217-4788-878D-692D7AE784D2}"/>
              </a:ext>
            </a:extLst>
          </p:cNvPr>
          <p:cNvSpPr txBox="1"/>
          <p:nvPr/>
        </p:nvSpPr>
        <p:spPr>
          <a:xfrm>
            <a:off x="133348" y="2457822"/>
            <a:ext cx="116123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138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تاريخ النظم القانونية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="" xmlns:a16="http://schemas.microsoft.com/office/drawing/2014/main" id="{06C941D3-F610-4E80-9793-418E878B692D}"/>
              </a:ext>
            </a:extLst>
          </p:cNvPr>
          <p:cNvCxnSpPr/>
          <p:nvPr/>
        </p:nvCxnSpPr>
        <p:spPr>
          <a:xfrm flipH="1">
            <a:off x="8797213" y="1222317"/>
            <a:ext cx="2948474" cy="0"/>
          </a:xfrm>
          <a:prstGeom prst="line">
            <a:avLst/>
          </a:prstGeom>
          <a:ln w="19050">
            <a:solidFill>
              <a:srgbClr val="264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="" xmlns:a16="http://schemas.microsoft.com/office/drawing/2014/main" id="{609F185C-377A-4D24-8D0C-D59869A5B25B}"/>
              </a:ext>
            </a:extLst>
          </p:cNvPr>
          <p:cNvCxnSpPr/>
          <p:nvPr/>
        </p:nvCxnSpPr>
        <p:spPr>
          <a:xfrm flipH="1">
            <a:off x="477427" y="1222317"/>
            <a:ext cx="2948474" cy="0"/>
          </a:xfrm>
          <a:prstGeom prst="line">
            <a:avLst/>
          </a:prstGeom>
          <a:ln w="19050">
            <a:solidFill>
              <a:srgbClr val="264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0824" y="196244"/>
            <a:ext cx="2243542" cy="14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07156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اللوحة </a:t>
            </a:r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1" y="1514830"/>
            <a:ext cx="114757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اللوحة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الثالثة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: -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11 مادة قانونية. بعض أحكام البيع المتعلقة بالإنسان أو الحيوان وسداد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الدـين ،الدائن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المدين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،</a:t>
            </a: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اللوحة الرابعة: فيما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يخص العقوبات جلها غير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واضح 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4 مواد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قانونية.</a:t>
            </a: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اللوحة الخامسة: 2 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مادتين حول سرقة الغنم والخيل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اللوحة السادسة: 3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مواد قانونية غير واضحة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اللوحة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السابعة:5 مواد قانونية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تعالج عقوبة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الرشوة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تتسم بعدم الوضوح.</a:t>
            </a: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اللوحة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الثامنة:3 مواد قانونية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تتعلق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بالمراكب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اللوحة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التاسعة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: غامضة.</a:t>
            </a: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.اللوحة العاشرة: 7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مواد قانونية تتعلق بالسعي والآبار وتقسيم المياه.</a:t>
            </a:r>
            <a:endParaRPr lang="ar-LY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99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خلاصة :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3" y="2089596"/>
            <a:ext cx="1147579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ar-DZ" sz="5400" b="1" dirty="0" smtClean="0">
                <a:latin typeface="Sakkal Majalla" pitchFamily="2" charset="-78"/>
                <a:cs typeface="Sakkal Majalla" pitchFamily="2" charset="-78"/>
              </a:rPr>
              <a:t>الغموض وعدم الوضوح.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DZ" sz="5400" b="1" dirty="0" err="1" smtClean="0">
                <a:latin typeface="Sakkal Majalla" pitchFamily="2" charset="-78"/>
                <a:cs typeface="Sakkal Majalla" pitchFamily="2" charset="-78"/>
              </a:rPr>
              <a:t>ناقصى</a:t>
            </a:r>
            <a:r>
              <a:rPr lang="ar-DZ" sz="5400" b="1" dirty="0" err="1" smtClean="0"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DZ" sz="5400" b="1" dirty="0" smtClean="0"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DZ" sz="5400" b="1" dirty="0" smtClean="0">
                <a:latin typeface="Sakkal Majalla" pitchFamily="2" charset="-78"/>
                <a:cs typeface="Sakkal Majalla" pitchFamily="2" charset="-78"/>
              </a:rPr>
              <a:t>غير مكتملة.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ar-DZ" sz="5400" b="1" dirty="0" smtClean="0">
                <a:latin typeface="Sakkal Majalla" pitchFamily="2" charset="-78"/>
                <a:cs typeface="Sakkal Majalla" pitchFamily="2" charset="-78"/>
              </a:rPr>
              <a:t>تفتقر </a:t>
            </a:r>
            <a:r>
              <a:rPr lang="ar-DZ" sz="5400" b="1" dirty="0" err="1" smtClean="0">
                <a:latin typeface="Sakkal Majalla" pitchFamily="2" charset="-78"/>
                <a:cs typeface="Sakkal Majalla" pitchFamily="2" charset="-78"/>
              </a:rPr>
              <a:t>للبدأ</a:t>
            </a:r>
            <a:r>
              <a:rPr lang="ar-DZ" sz="5400" b="1" dirty="0" smtClean="0">
                <a:latin typeface="Sakkal Majalla" pitchFamily="2" charset="-78"/>
                <a:cs typeface="Sakkal Majalla" pitchFamily="2" charset="-78"/>
              </a:rPr>
              <a:t> والختام(مقدمة-خاتمة).</a:t>
            </a:r>
            <a:endParaRPr lang="ar-LY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86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 البابلية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3" y="2089596"/>
            <a:ext cx="114757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4400" b="1" dirty="0">
                <a:latin typeface="Sakkal Majalla" pitchFamily="2" charset="-78"/>
                <a:cs typeface="Sakkal Majalla" pitchFamily="2" charset="-78"/>
              </a:rPr>
              <a:t>تعد القوانين التي وجدت في أطلال المدن العراقية القديمة أقدم ما وصل إلينا من </a:t>
            </a:r>
            <a:r>
              <a:rPr lang="ar-DZ" sz="4400" b="1" dirty="0" err="1">
                <a:latin typeface="Sakkal Majalla" pitchFamily="2" charset="-78"/>
                <a:cs typeface="Sakkal Majalla" pitchFamily="2" charset="-78"/>
              </a:rPr>
              <a:t>القواعدالقانونية</a:t>
            </a:r>
            <a:r>
              <a:rPr lang="ar-DZ" sz="4400" b="1" dirty="0">
                <a:latin typeface="Sakkal Majalla" pitchFamily="2" charset="-78"/>
                <a:cs typeface="Sakkal Majalla" pitchFamily="2" charset="-78"/>
              </a:rPr>
              <a:t> المدونة، وأهم هذه التقنيات هي </a:t>
            </a:r>
            <a:r>
              <a:rPr lang="ar-DZ" sz="4400" b="1" dirty="0" smtClean="0"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DZ" sz="4400" b="1" dirty="0">
                <a:latin typeface="Sakkal Majalla" pitchFamily="2" charset="-78"/>
                <a:cs typeface="Sakkal Majalla" pitchFamily="2" charset="-78"/>
              </a:rPr>
              <a:t>:أصدرت هدت التقنيين الملك " </a:t>
            </a:r>
            <a:r>
              <a:rPr lang="ar-DZ" sz="4400" b="1" dirty="0" err="1">
                <a:latin typeface="Sakkal Majalla" pitchFamily="2" charset="-78"/>
                <a:cs typeface="Sakkal Majalla" pitchFamily="2" charset="-78"/>
              </a:rPr>
              <a:t>أرنمو</a:t>
            </a:r>
            <a:r>
              <a:rPr lang="ar-DZ" sz="4400" b="1" dirty="0">
                <a:latin typeface="Sakkal Majalla" pitchFamily="2" charset="-78"/>
                <a:cs typeface="Sakkal Majalla" pitchFamily="2" charset="-78"/>
              </a:rPr>
              <a:t> " الذي بدأ حكمه في عام 2111 ق . م ، </a:t>
            </a:r>
            <a:r>
              <a:rPr lang="ar-DZ" sz="4400" b="1" dirty="0" err="1">
                <a:latin typeface="Sakkal Majalla" pitchFamily="2" charset="-78"/>
                <a:cs typeface="Sakkal Majalla" pitchFamily="2" charset="-78"/>
              </a:rPr>
              <a:t>ويعتبرأقدم</a:t>
            </a:r>
            <a:r>
              <a:rPr lang="ar-DZ" sz="4400" b="1" dirty="0">
                <a:latin typeface="Sakkal Majalla" pitchFamily="2" charset="-78"/>
                <a:cs typeface="Sakkal Majalla" pitchFamily="2" charset="-78"/>
              </a:rPr>
              <a:t> تقنين مدون عرفه الإنسان ويشتمل هذا التقنين على مقدمة واحد وثلاثين مادة.</a:t>
            </a:r>
            <a:endParaRPr lang="ar-LY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59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(1) قانون " أرنموا "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3" y="2089596"/>
            <a:ext cx="1147579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أصدره 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الملك " </a:t>
            </a:r>
            <a:r>
              <a:rPr lang="ar-DZ" sz="3600" b="1" dirty="0" err="1">
                <a:latin typeface="Sakkal Majalla" pitchFamily="2" charset="-78"/>
                <a:cs typeface="Sakkal Majalla" pitchFamily="2" charset="-78"/>
              </a:rPr>
              <a:t>أرنمو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 " الذي بدأ حكمه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في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 العراق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عام 2111 ق . م ،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ويعتبر أقدم 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تقنين مدون عرفه الإنسان ويشتمل هذا التقنين على مقدمة واحد وثلاثين مادة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في،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إذ أقر هذا القانون حقوق الانسان فقد جاء في مقدمته:</a:t>
            </a:r>
            <a:endParaRPr lang="ar-DZ" sz="36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 أن الهدف من الشريعة توطيد العدالة وإزالة البغضاء والظلم والعداوة وتوفير الحرية في البلاد. 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وتضمن القانون نصوصا عديدة من مبادئ حقوق الانسان التي أقرها الإعلان العالمي لحقوق الانسان، بل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أنه أورد مبادئ إنسانية، ومن ذلك: العقاب على الاتهام الكاذب، ومنع المساس بجسم الانسان، وتحريم شهادة الزور، وحماية الملكية وأموال غير 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  <a:p>
            <a:endParaRPr lang="ar-LY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65" y="800523"/>
            <a:ext cx="1511300" cy="11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10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2- قانون  </a:t>
            </a:r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لبت عشتار </a:t>
            </a:r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3" y="2089596"/>
            <a:ext cx="114757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واقر القانون في عهد الملك لبت عشتار من اسرة ايسين وهو من قوانين العهد البابلي القديم العديد من مبادئ حقوق الانسان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.(مقدمة+39مادة+خاتمة) ومن </a:t>
            </a:r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الحقوق التي أكدها هذا القانون 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حماية </a:t>
            </a: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طبقة العبيد ومنع الإساءة إليهم وواجب إنصافهم. ومنع تعذيب الانسان للإنسان.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وضمن حقوق الطفولة.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ar-DZ" sz="3600" b="1" dirty="0">
                <a:latin typeface="Sakkal Majalla" pitchFamily="2" charset="-78"/>
                <a:cs typeface="Sakkal Majalla" pitchFamily="2" charset="-78"/>
              </a:rPr>
              <a:t> ومنع المساس بجسم الحيوان 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تعالج هذه المواد الزواج-المواريث-الملكية-الايجار.</a:t>
            </a:r>
            <a:endParaRPr lang="ar-DZ" sz="3600" b="1" dirty="0">
              <a:latin typeface="Sakkal Majalla" pitchFamily="2" charset="-78"/>
              <a:cs typeface="Sakkal Majalla" pitchFamily="2" charset="-78"/>
            </a:endParaRPr>
          </a:p>
          <a:p>
            <a:endParaRPr lang="ar-LY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54" y="560892"/>
            <a:ext cx="1652588" cy="12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3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3- </a:t>
            </a:r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قانون </a:t>
            </a:r>
            <a:r>
              <a:rPr lang="ar-DZ" sz="3600" b="1" dirty="0" err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اشنونا</a:t>
            </a:r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 </a:t>
            </a:r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: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3" y="2089596"/>
            <a:ext cx="1147579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DZ" sz="4000" b="1" dirty="0">
                <a:latin typeface="Sakkal Majalla" pitchFamily="2" charset="-78"/>
                <a:cs typeface="Sakkal Majalla" pitchFamily="2" charset="-78"/>
              </a:rPr>
              <a:t>ومن القوانين التي صنفت حقوق الانسان في المجتمعات القديمة قانون مملكة </a:t>
            </a:r>
            <a:r>
              <a:rPr lang="ar-DZ" sz="4000" b="1" dirty="0" err="1">
                <a:latin typeface="Sakkal Majalla" pitchFamily="2" charset="-78"/>
                <a:cs typeface="Sakkal Majalla" pitchFamily="2" charset="-78"/>
              </a:rPr>
              <a:t>أشنونا</a:t>
            </a:r>
            <a:r>
              <a:rPr lang="ar-DZ" sz="4000" b="1" dirty="0">
                <a:latin typeface="Sakkal Majalla" pitchFamily="2" charset="-78"/>
                <a:cs typeface="Sakkal Majalla" pitchFamily="2" charset="-78"/>
              </a:rPr>
              <a:t>، ونظر هذا القانون إلى حقوق الانسان من زاوية الاستغلال الاقتصادي ووجد أن رفع المعاناة الاقتصادية هو الضمان لحقوق الانسان </a:t>
            </a:r>
            <a:r>
              <a:rPr lang="ar-DZ" sz="4000" b="1" dirty="0" smtClean="0">
                <a:latin typeface="Sakkal Majalla" pitchFamily="2" charset="-78"/>
                <a:cs typeface="Sakkal Majalla" pitchFamily="2" charset="-78"/>
              </a:rPr>
              <a:t>.يشمل مقدمة و61 مادة ، عالج فيها نظام الزواج، البيع، الودائع، العقوبات، ايجار الاراضي.. </a:t>
            </a:r>
          </a:p>
          <a:p>
            <a:pPr algn="ctr"/>
            <a:r>
              <a:rPr lang="ar-DZ" sz="4000" b="1" dirty="0" smtClean="0">
                <a:latin typeface="Sakkal Majalla" pitchFamily="2" charset="-78"/>
                <a:cs typeface="Sakkal Majalla" pitchFamily="2" charset="-78"/>
              </a:rPr>
              <a:t>يعتبر هذا القانون اقدم تقنين قسم المجتمع الى ثلاث 3 طبقات: الاحرار والمساكين والفقراء.</a:t>
            </a:r>
            <a:endParaRPr lang="ar-DZ" sz="4000" b="1" dirty="0">
              <a:latin typeface="Sakkal Majalla" pitchFamily="2" charset="-78"/>
              <a:cs typeface="Sakkal Majalla" pitchFamily="2" charset="-78"/>
            </a:endParaRPr>
          </a:p>
          <a:p>
            <a:endParaRPr lang="ar-LY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 soft\Desktop\Law_code_of_Eshnun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23" y="452692"/>
            <a:ext cx="1767840" cy="14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44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4- قانون حمورابي: 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91441" y="2089596"/>
            <a:ext cx="1174245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وضع هذا القانون الملك " حمورابي " سنة 1694ق.م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وهو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سادس ملوك مملكة " بابل " التي نشأت في العراق وأشهر ملوكها على الإطلاق، ويعتبر هذا القانون أهم القوانين القديمة التي وصلت إلينا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قبل روما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. يشمل مقدمة و282خاتمة ومئتين واثنين وثمانين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مادة عالج فيها نظام التقاضي والشهود والسرقة ونظام الزواج والطلاق والاجور والعبيد وغيرها وأهميته </a:t>
            </a:r>
            <a:r>
              <a:rPr lang="ar-DZ" sz="3200" b="1" dirty="0">
                <a:latin typeface="Sakkal Majalla" pitchFamily="2" charset="-78"/>
                <a:cs typeface="Sakkal Majalla" pitchFamily="2" charset="-78"/>
              </a:rPr>
              <a:t>تكمن في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كثرة النصوص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يعد </a:t>
            </a:r>
            <a:r>
              <a:rPr lang="ar-DZ" sz="4800" b="1" dirty="0">
                <a:latin typeface="Sakkal Majalla" pitchFamily="2" charset="-78"/>
                <a:cs typeface="Sakkal Majalla" pitchFamily="2" charset="-78"/>
              </a:rPr>
              <a:t>أهم القوانين القديمة التي وصلت إلينا </a:t>
            </a: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كاملة.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تأثيره </a:t>
            </a:r>
            <a:r>
              <a:rPr lang="ar-DZ" sz="4800" b="1" dirty="0">
                <a:latin typeface="Sakkal Majalla" pitchFamily="2" charset="-78"/>
                <a:cs typeface="Sakkal Majalla" pitchFamily="2" charset="-78"/>
              </a:rPr>
              <a:t>العميق على جميع شعوب المنطقة لمئات السنين. </a:t>
            </a:r>
            <a:endParaRPr lang="ar-DZ" sz="48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 soft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95" y="476757"/>
            <a:ext cx="1905000" cy="16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04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خصائص قانون حمورابي: 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91441" y="2089596"/>
            <a:ext cx="117424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تشريع علماني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تقنين محدث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توحيد بلاد الرافدين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المنهج الافتراضي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تمدن المجتمع البابلي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 soft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37" y="476757"/>
            <a:ext cx="1905000" cy="16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8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مظاهر تأثر قانون حمورابي بما سبقه: 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91441" y="2089596"/>
            <a:ext cx="117424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مقدمة مضمون خاتمة  (تقسيم سابق) </a:t>
            </a:r>
          </a:p>
          <a:p>
            <a:pPr marL="914400" indent="-914400">
              <a:buFont typeface="+mj-lt"/>
              <a:buAutoNum type="arabicPeriod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الاستهلال ب(اذا) في كل المواد</a:t>
            </a:r>
          </a:p>
          <a:p>
            <a:pPr marL="914400" indent="-914400">
              <a:buFont typeface="+mj-lt"/>
              <a:buAutoNum type="arabicPeriod"/>
            </a:pPr>
            <a:r>
              <a:rPr lang="ar-DZ" sz="4800" b="1" dirty="0" smtClean="0">
                <a:latin typeface="Sakkal Majalla" pitchFamily="2" charset="-78"/>
                <a:cs typeface="Sakkal Majalla" pitchFamily="2" charset="-78"/>
              </a:rPr>
              <a:t>المضمون مستمد من الشرائع السابقة كالزواج مثلا</a:t>
            </a: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 soft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50" y="476757"/>
            <a:ext cx="1905000" cy="16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75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01- نظام الحكم: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الجانب السياسي:</a:t>
            </a:r>
            <a:endParaRPr lang="ar-SA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1" y="2821577"/>
            <a:ext cx="12043955" cy="3108960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500" dirty="0">
                <a:latin typeface="Sakkal Majalla" pitchFamily="2" charset="-78"/>
                <a:cs typeface="Sakkal Majalla" pitchFamily="2" charset="-78"/>
              </a:rPr>
              <a:t>السلطة الحقيقية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يد </a:t>
            </a:r>
            <a:r>
              <a:rPr lang="ar-SA" sz="2500" dirty="0">
                <a:latin typeface="Sakkal Majalla" pitchFamily="2" charset="-78"/>
                <a:cs typeface="Sakkal Majalla" pitchFamily="2" charset="-78"/>
              </a:rPr>
              <a:t>إله المدينة "</a:t>
            </a:r>
            <a:r>
              <a:rPr lang="ar-SA" sz="2500" dirty="0" err="1">
                <a:latin typeface="Sakkal Majalla" pitchFamily="2" charset="-78"/>
                <a:cs typeface="Sakkal Majalla" pitchFamily="2" charset="-78"/>
              </a:rPr>
              <a:t>مردوك".وقد</a:t>
            </a:r>
            <a:r>
              <a:rPr lang="ar-SA" sz="2500" dirty="0">
                <a:latin typeface="Sakkal Majalla" pitchFamily="2" charset="-78"/>
                <a:cs typeface="Sakkal Majalla" pitchFamily="2" charset="-78"/>
              </a:rPr>
              <a:t> تقاسم الحكم الملك والكهان والأسياد، </a:t>
            </a:r>
            <a:endParaRPr lang="ar-DZ" sz="2500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تعيين </a:t>
            </a:r>
            <a:r>
              <a:rPr lang="ar-SA" sz="2500" dirty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25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لملك </a:t>
            </a:r>
            <a:r>
              <a:rPr lang="ar-SA" sz="2500" dirty="0">
                <a:latin typeface="Sakkal Majalla" pitchFamily="2" charset="-78"/>
                <a:cs typeface="Sakkal Majalla" pitchFamily="2" charset="-78"/>
              </a:rPr>
              <a:t>كان الكهان يقدمون للإله طلبا متعلقا بشرعية الملك </a:t>
            </a:r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وبواسطتهم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تجيب </a:t>
            </a:r>
            <a:r>
              <a:rPr lang="ar-SA" sz="2500" dirty="0">
                <a:latin typeface="Sakkal Majalla" pitchFamily="2" charset="-78"/>
                <a:cs typeface="Sakkal Majalla" pitchFamily="2" charset="-78"/>
              </a:rPr>
              <a:t>الآلهة </a:t>
            </a:r>
            <a:endParaRPr lang="ar-DZ" sz="2500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كان </a:t>
            </a:r>
            <a:r>
              <a:rPr lang="ar-SA" sz="25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للكهان</a:t>
            </a:r>
            <a:r>
              <a:rPr lang="ar-SA" sz="2500" dirty="0">
                <a:latin typeface="Sakkal Majalla" pitchFamily="2" charset="-78"/>
                <a:cs typeface="Sakkal Majalla" pitchFamily="2" charset="-78"/>
              </a:rPr>
              <a:t> سلطة كبيرة في إدارة الأملاك والمعابد وكانت هناك الأملاك </a:t>
            </a:r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الخاصة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والأملاك </a:t>
            </a:r>
            <a:r>
              <a:rPr lang="ar-SA" sz="2500" dirty="0">
                <a:latin typeface="Sakkal Majalla" pitchFamily="2" charset="-78"/>
                <a:cs typeface="Sakkal Majalla" pitchFamily="2" charset="-78"/>
              </a:rPr>
              <a:t>العامة </a:t>
            </a:r>
            <a:r>
              <a:rPr lang="ar-SA" sz="2500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DZ" sz="2500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ال</a:t>
            </a:r>
            <a:r>
              <a:rPr lang="ar-DZ" sz="25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اسياد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يتمتعون بسلطات في المجال الاداري والقضائي</a:t>
            </a:r>
            <a:endParaRPr lang="ar-SA" sz="25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6940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E6B6689D-D419-4AB6-998C-CB0064056EE9}"/>
              </a:ext>
            </a:extLst>
          </p:cNvPr>
          <p:cNvSpPr/>
          <p:nvPr/>
        </p:nvSpPr>
        <p:spPr>
          <a:xfrm>
            <a:off x="0" y="2221723"/>
            <a:ext cx="12192000" cy="2780522"/>
          </a:xfrm>
          <a:prstGeom prst="rect">
            <a:avLst/>
          </a:prstGeom>
          <a:solidFill>
            <a:srgbClr val="26415E"/>
          </a:solidFill>
          <a:ln>
            <a:solidFill>
              <a:srgbClr val="264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A1711452-7ED8-4E4D-9282-B6D060A0B821}"/>
              </a:ext>
            </a:extLst>
          </p:cNvPr>
          <p:cNvSpPr/>
          <p:nvPr/>
        </p:nvSpPr>
        <p:spPr>
          <a:xfrm>
            <a:off x="8313576" y="703205"/>
            <a:ext cx="387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b="1" cap="all" dirty="0" smtClean="0"/>
              <a:t>جامعة التكوين المتواصل الوادي</a:t>
            </a:r>
            <a:endParaRPr lang="en-MY" cap="all" dirty="0"/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E3C3FC93-5DC7-4998-BA2C-2CBB071805F5}"/>
              </a:ext>
            </a:extLst>
          </p:cNvPr>
          <p:cNvSpPr/>
          <p:nvPr/>
        </p:nvSpPr>
        <p:spPr>
          <a:xfrm>
            <a:off x="494521" y="380040"/>
            <a:ext cx="2827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dirty="0" smtClean="0"/>
              <a:t>08 اكتوبر 2024</a:t>
            </a:r>
            <a:endParaRPr lang="en-CA" dirty="0"/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078D9352-4722-4C49-A2A4-3DC5D07E0677}"/>
              </a:ext>
            </a:extLst>
          </p:cNvPr>
          <p:cNvSpPr txBox="1"/>
          <p:nvPr/>
        </p:nvSpPr>
        <p:spPr>
          <a:xfrm>
            <a:off x="2085862" y="5275590"/>
            <a:ext cx="510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فؤاد </a:t>
            </a:r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العربي </a:t>
            </a:r>
            <a:r>
              <a:rPr lang="ar-IQ" sz="3200" b="1" dirty="0" smtClean="0">
                <a:latin typeface="Sakkal Majalla" pitchFamily="2" charset="-78"/>
                <a:cs typeface="Sakkal Majalla" pitchFamily="2" charset="-78"/>
              </a:rPr>
              <a:t>قدوري </a:t>
            </a:r>
            <a:endParaRPr lang="ar-DZ" sz="3200" b="1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دكتور في القانون الخاص</a:t>
            </a:r>
            <a:endParaRPr lang="ar-IQ" sz="32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3200" b="1" dirty="0" smtClean="0">
                <a:latin typeface="Sakkal Majalla" pitchFamily="2" charset="-78"/>
                <a:cs typeface="Sakkal Majalla" pitchFamily="2" charset="-78"/>
              </a:rPr>
              <a:t>    </a:t>
            </a:r>
            <a:endParaRPr lang="en-CA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34991B89-B217-4788-878D-692D7AE784D2}"/>
              </a:ext>
            </a:extLst>
          </p:cNvPr>
          <p:cNvSpPr txBox="1"/>
          <p:nvPr/>
        </p:nvSpPr>
        <p:spPr>
          <a:xfrm>
            <a:off x="133348" y="2457822"/>
            <a:ext cx="116123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138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تاريخ النظم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="" xmlns:a16="http://schemas.microsoft.com/office/drawing/2014/main" id="{06C941D3-F610-4E80-9793-418E878B692D}"/>
              </a:ext>
            </a:extLst>
          </p:cNvPr>
          <p:cNvCxnSpPr/>
          <p:nvPr/>
        </p:nvCxnSpPr>
        <p:spPr>
          <a:xfrm flipH="1">
            <a:off x="8797213" y="1222317"/>
            <a:ext cx="2948474" cy="0"/>
          </a:xfrm>
          <a:prstGeom prst="line">
            <a:avLst/>
          </a:prstGeom>
          <a:ln w="19050">
            <a:solidFill>
              <a:srgbClr val="264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="" xmlns:a16="http://schemas.microsoft.com/office/drawing/2014/main" id="{609F185C-377A-4D24-8D0C-D59869A5B25B}"/>
              </a:ext>
            </a:extLst>
          </p:cNvPr>
          <p:cNvCxnSpPr/>
          <p:nvPr/>
        </p:nvCxnSpPr>
        <p:spPr>
          <a:xfrm flipH="1">
            <a:off x="477427" y="1222317"/>
            <a:ext cx="2948474" cy="0"/>
          </a:xfrm>
          <a:prstGeom prst="line">
            <a:avLst/>
          </a:prstGeom>
          <a:ln w="19050">
            <a:solidFill>
              <a:srgbClr val="264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0824" y="196244"/>
            <a:ext cx="2243542" cy="14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07156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8112034" y="365125"/>
            <a:ext cx="3801292" cy="1325563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0"/>
            <a:ext cx="12192000" cy="66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5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01- نظام الحكم: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النظام السياسي والاجتماعي:</a:t>
            </a:r>
            <a:endParaRPr lang="ar-SA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1" y="2821577"/>
            <a:ext cx="12043955" cy="3108960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2500" dirty="0" err="1" smtClean="0">
                <a:latin typeface="Sakkal Majalla" pitchFamily="2" charset="-78"/>
                <a:cs typeface="Sakkal Majalla" pitchFamily="2" charset="-78"/>
              </a:rPr>
              <a:t>نشات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متفرقة ووحدها حمورابي، الملك هو الوسيط بين الالها والبشر، الملك هو الكاهن الاكبر، تشارك الملكة في ادرة البلاد ويساعدها </a:t>
            </a:r>
            <a:r>
              <a:rPr lang="ar-DZ" sz="2500" dirty="0" err="1" smtClean="0">
                <a:latin typeface="Sakkal Majalla" pitchFamily="2" charset="-78"/>
                <a:cs typeface="Sakkal Majalla" pitchFamily="2" charset="-78"/>
              </a:rPr>
              <a:t>النويندا</a:t>
            </a:r>
            <a:endParaRPr lang="ar-DZ" sz="2500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25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طبقات المجتمع البابلي: 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طبقة </a:t>
            </a:r>
            <a:r>
              <a:rPr lang="ar-DZ" sz="2500" dirty="0" err="1" smtClean="0">
                <a:latin typeface="Sakkal Majalla" pitchFamily="2" charset="-78"/>
                <a:cs typeface="Sakkal Majalla" pitchFamily="2" charset="-78"/>
              </a:rPr>
              <a:t>الاحرار:الملاك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–التجار-اصحاب الحرف.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طبقة </a:t>
            </a:r>
            <a:r>
              <a:rPr lang="ar-DZ" sz="2500" dirty="0" err="1" smtClean="0">
                <a:latin typeface="Sakkal Majalla" pitchFamily="2" charset="-78"/>
                <a:cs typeface="Sakkal Majalla" pitchFamily="2" charset="-78"/>
              </a:rPr>
              <a:t>الموشكونو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او </a:t>
            </a:r>
            <a:r>
              <a:rPr lang="ar-DZ" sz="2500" dirty="0" err="1" smtClean="0">
                <a:latin typeface="Sakkal Majalla" pitchFamily="2" charset="-78"/>
                <a:cs typeface="Sakkal Majalla" pitchFamily="2" charset="-78"/>
              </a:rPr>
              <a:t>الموسكينو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الشحات له بعض المال </a:t>
            </a:r>
            <a:r>
              <a:rPr lang="ar-DZ" sz="2500" dirty="0" err="1" smtClean="0">
                <a:latin typeface="Sakkal Majalla" pitchFamily="2" charset="-78"/>
                <a:cs typeface="Sakkal Majalla" pitchFamily="2" charset="-78"/>
              </a:rPr>
              <a:t>لايملك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ارض.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طبقة العبيد</a:t>
            </a:r>
            <a:endParaRPr lang="ar-SA" sz="25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9027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01- نظام الحكم: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الجانب الاداري:</a:t>
            </a:r>
            <a:endParaRPr lang="ar-SA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1" y="2821576"/>
            <a:ext cx="12043955" cy="3304903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كان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يساعد </a:t>
            </a:r>
            <a:r>
              <a:rPr lang="ar-SA" sz="2800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الملك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عدد من الموظفين يرأسهم </a:t>
            </a:r>
            <a:r>
              <a:rPr lang="ar-SA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الوزير الأول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على المستوى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المركزي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وعلى المستوى المحلي يرأسهم </a:t>
            </a:r>
            <a:r>
              <a:rPr lang="ar-SA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حاكم الإقليم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، وكانت مهمتهم خاصة في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تطبيق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التعليمات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وجمع الضرائب كما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وجد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مفتشون يمنعون الحكام من التعسف، ويتحققون من الشكاوي. أما الأملاك فكان إله المدينة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هو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المالك الوحيد لها ويقوم الكهان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بتسييرها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حسب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احتياجات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المجتمع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وهي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أملاك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عامة لا يمكن التصرف فيها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وأملاك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خاصة يمكن التصرف </a:t>
            </a:r>
          </a:p>
        </p:txBody>
      </p:sp>
    </p:spTree>
    <p:extLst>
      <p:ext uri="{BB962C8B-B14F-4D97-AF65-F5344CB8AC3E}">
        <p14:creationId xmlns:p14="http://schemas.microsoft.com/office/powerpoint/2010/main" val="368717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01- نظام الحكم: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الجانب القضائي:</a:t>
            </a:r>
            <a:endParaRPr lang="ar-SA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1" y="2821576"/>
            <a:ext cx="12192001" cy="348282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كان </a:t>
            </a:r>
            <a:r>
              <a:rPr lang="ar-SA" sz="2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للكهان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سلطة 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واسعة وقلل الملك" حمورابي " من </a:t>
            </a:r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سلطتهم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فانتشر </a:t>
            </a:r>
            <a:r>
              <a:rPr lang="ar-SA" sz="2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القضاة المدنيون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 وأصبح قضاءهم هو الأصل وقضاء الكهان هو الاستثناء. وكانت السلطات القضائية موزعة على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والي </a:t>
            </a:r>
            <a:r>
              <a:rPr lang="ar-SA" sz="2400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وحاكم المدينة والمجالس القضائية </a:t>
            </a:r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وقضاة</a:t>
            </a:r>
            <a:r>
              <a:rPr lang="ar-DZ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المقاطعات.</a:t>
            </a:r>
            <a:endParaRPr lang="ar-DZ" sz="2400" u="sng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فالوالي</a:t>
            </a:r>
            <a:r>
              <a:rPr lang="ar-DZ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هو الموظف الأساسي للمدينة ويحكم في المسائل المتعلقة بالنظام العام</a:t>
            </a:r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حاكم المدينة</a:t>
            </a:r>
            <a:r>
              <a:rPr lang="ar-DZ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فكان مسؤولا عن الجرائم المرتكبة في المدينة، </a:t>
            </a:r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المجالس </a:t>
            </a:r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القضائية</a:t>
            </a:r>
            <a:r>
              <a:rPr lang="ar-DZ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فهي تابعة للملك يترأسها الوالي أو حاكم المدينة. </a:t>
            </a:r>
            <a:endParaRPr lang="ar-DZ" sz="2400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2400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2400" u="sng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ضاة</a:t>
            </a:r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المقاطعات</a:t>
            </a:r>
            <a:r>
              <a:rPr lang="ar-DZ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sz="24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400" dirty="0">
                <a:latin typeface="Sakkal Majalla" pitchFamily="2" charset="-78"/>
                <a:cs typeface="Sakkal Majalla" pitchFamily="2" charset="-78"/>
              </a:rPr>
              <a:t>فهم الذين يشكلون المحاكم في المدن الهامة لإقليم معين ولهم صلاحيات إدارية </a:t>
            </a:r>
            <a:r>
              <a:rPr lang="ar-SA" sz="2400" dirty="0" smtClean="0">
                <a:latin typeface="Sakkal Majalla" pitchFamily="2" charset="-78"/>
                <a:cs typeface="Sakkal Majalla" pitchFamily="2" charset="-78"/>
              </a:rPr>
              <a:t>وقضائية</a:t>
            </a:r>
            <a:endParaRPr lang="ar-SA" sz="24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7803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 نظام الاسرة: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02-01: الزواج:</a:t>
            </a:r>
            <a:endParaRPr lang="ar-SA" sz="2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374990" cy="348282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u="sng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الكتابة: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يجب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أن يدون عقد الزواج على وثيقة مكتوبة وموقع عليها من أطراف العقد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والشهود.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وهي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شرط إثبات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وصحة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لزواج </a:t>
            </a:r>
            <a:r>
              <a:rPr lang="ar-DZ" sz="1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sz="1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فالمادة </a:t>
            </a:r>
            <a:r>
              <a:rPr lang="ar-SA" sz="1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138 من تقنين </a:t>
            </a:r>
            <a:r>
              <a:rPr lang="ar-SA" sz="1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حمورابي</a:t>
            </a:r>
            <a:r>
              <a:rPr lang="ar-DZ" sz="1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)</a:t>
            </a:r>
            <a:endParaRPr lang="ar-DZ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التراضي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بين الزوج وأب الزوجة.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(منع التعدد مع الاستثناء )</a:t>
            </a:r>
          </a:p>
          <a:p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المهر: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تحدد مدفوعات الزواج والعقوبات عند </a:t>
            </a:r>
            <a:r>
              <a:rPr lang="ar-SA" sz="2800" dirty="0" err="1">
                <a:latin typeface="Sakkal Majalla" pitchFamily="2" charset="-78"/>
                <a:cs typeface="Sakkal Majalla" pitchFamily="2" charset="-78"/>
              </a:rPr>
              <a:t>خيانةأحد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الزوجين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و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تقع </a:t>
            </a:r>
            <a:r>
              <a:rPr lang="ar-SA" sz="2800" dirty="0">
                <a:latin typeface="Sakkal Majalla" pitchFamily="2" charset="-78"/>
                <a:cs typeface="Sakkal Majalla" pitchFamily="2" charset="-78"/>
              </a:rPr>
              <a:t>على عاتق الزوج أو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أسرته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 ونادرا على الزوجة.</a:t>
            </a:r>
            <a:endParaRPr lang="ar-SA" sz="32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9073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 نظام الزواج: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مدفوعات الزواج:</a:t>
            </a:r>
            <a:endParaRPr lang="ar-SA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374990" cy="348282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وهو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هبة مالية بسيطة يدفعها الزوج بمثابة دليل على انعقاد </a:t>
            </a:r>
            <a:r>
              <a:rPr lang="ar-DZ" sz="3600" dirty="0" err="1" smtClean="0">
                <a:latin typeface="Sakkal Majalla" pitchFamily="2" charset="-78"/>
                <a:cs typeface="Sakkal Majalla" pitchFamily="2" charset="-78"/>
              </a:rPr>
              <a:t>الزواج،ولا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يحق للزوجة التصرف فيها إلا بعد الإنجاب أو بعد 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طلاق الزوج فيجب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عليها إرجاع </a:t>
            </a:r>
            <a:r>
              <a:rPr lang="ar-DZ" sz="3600" dirty="0" err="1">
                <a:latin typeface="Sakkal Majalla" pitchFamily="2" charset="-78"/>
                <a:cs typeface="Sakkal Majalla" pitchFamily="2" charset="-78"/>
              </a:rPr>
              <a:t>الترهاتوم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وسيلة شرح مع سهم إلى اليسار 11"/>
          <p:cNvSpPr/>
          <p:nvPr/>
        </p:nvSpPr>
        <p:spPr>
          <a:xfrm>
            <a:off x="9627327" y="3226525"/>
            <a:ext cx="2246810" cy="1789612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01- </a:t>
            </a:r>
            <a:r>
              <a:rPr lang="ar-DZ" sz="2800" b="1" dirty="0" err="1">
                <a:latin typeface="Sakkal Majalla" pitchFamily="2" charset="-78"/>
                <a:cs typeface="Sakkal Majalla" pitchFamily="2" charset="-78"/>
              </a:rPr>
              <a:t>الترهاتوم</a:t>
            </a:r>
            <a:endParaRPr lang="ar-DZ" sz="28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sz="2800" b="1" dirty="0">
                <a:latin typeface="Sakkal Majalla" pitchFamily="2" charset="-78"/>
                <a:cs typeface="Sakkal Majalla" pitchFamily="2" charset="-78"/>
              </a:rPr>
              <a:t> أو 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الصداق:</a:t>
            </a:r>
            <a:endParaRPr lang="ar-SA" sz="2800" b="1" dirty="0"/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44828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 نظام الاسرة: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مدفوعات الزواج:</a:t>
            </a:r>
            <a:endParaRPr lang="ar-SA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374990" cy="348282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وهي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الأموال التي تتلقاها الزوجة من أبيها وتحملها معها إلى منزل الزوجية للمساهمة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في مواجهة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أعباء الحياة الزوجية الجديدة </a:t>
            </a:r>
            <a:r>
              <a:rPr lang="ar-DZ" sz="1400" dirty="0" smtClean="0">
                <a:latin typeface="Sakkal Majalla" pitchFamily="2" charset="-78"/>
                <a:cs typeface="Sakkal Majalla" pitchFamily="2" charset="-78"/>
              </a:rPr>
              <a:t>(المادة </a:t>
            </a:r>
            <a:r>
              <a:rPr lang="ar-DZ" sz="1400" dirty="0">
                <a:latin typeface="Sakkal Majalla" pitchFamily="2" charset="-78"/>
                <a:cs typeface="Sakkal Majalla" pitchFamily="2" charset="-78"/>
              </a:rPr>
              <a:t>162 من قانون </a:t>
            </a:r>
            <a:r>
              <a:rPr lang="ar-DZ" sz="1400" dirty="0" smtClean="0">
                <a:latin typeface="Sakkal Majalla" pitchFamily="2" charset="-78"/>
                <a:cs typeface="Sakkal Majalla" pitchFamily="2" charset="-78"/>
              </a:rPr>
              <a:t>حمورابي)</a:t>
            </a:r>
          </a:p>
          <a:p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وهو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ليس شرط لصحة عقد الزواج وليس هناك التزام قانوني على عاتق الأب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يفرض عليه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دفع </a:t>
            </a:r>
            <a:r>
              <a:rPr lang="ar-DZ" sz="2800" dirty="0" err="1">
                <a:latin typeface="Sakkal Majalla" pitchFamily="2" charset="-78"/>
                <a:cs typeface="Sakkal Majalla" pitchFamily="2" charset="-78"/>
              </a:rPr>
              <a:t>الدوطة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 err="1">
                <a:latin typeface="Sakkal Majalla" pitchFamily="2" charset="-78"/>
                <a:cs typeface="Sakkal Majalla" pitchFamily="2" charset="-78"/>
              </a:rPr>
              <a:t>لأبنته.وتعتبر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هذه الأموال ملكا للزوجة لكنها لا تتصرف فيها لكن يمكنها استغلال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دخلها في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مواجهة نفقات الحياة الزوجية فإن ماتت الزوجة عادت </a:t>
            </a:r>
            <a:r>
              <a:rPr lang="ar-DZ" sz="2800" dirty="0" err="1">
                <a:latin typeface="Sakkal Majalla" pitchFamily="2" charset="-78"/>
                <a:cs typeface="Sakkal Majalla" pitchFamily="2" charset="-78"/>
              </a:rPr>
              <a:t>الدوطة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إلى الأولاد أو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أسرتها.</a:t>
            </a:r>
            <a:endParaRPr lang="ar-SA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وسيلة شرح مع سهم إلى اليسار 11"/>
          <p:cNvSpPr/>
          <p:nvPr/>
        </p:nvSpPr>
        <p:spPr>
          <a:xfrm>
            <a:off x="9627327" y="3226525"/>
            <a:ext cx="2246810" cy="1789612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02- </a:t>
            </a:r>
            <a:r>
              <a:rPr lang="ar-DZ" sz="2800" dirty="0" err="1">
                <a:latin typeface="Sakkal Majalla" pitchFamily="2" charset="-78"/>
                <a:cs typeface="Sakkal Majalla" pitchFamily="2" charset="-78"/>
              </a:rPr>
              <a:t>الشريقتو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أو </a:t>
            </a:r>
            <a:r>
              <a:rPr lang="ar-DZ" sz="2800" dirty="0" err="1">
                <a:latin typeface="Sakkal Majalla" pitchFamily="2" charset="-78"/>
                <a:cs typeface="Sakkal Majalla" pitchFamily="2" charset="-78"/>
              </a:rPr>
              <a:t>الدوطة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9317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 نظام الاسرة: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مدفوعات الزواج:</a:t>
            </a:r>
            <a:endParaRPr lang="ar-SA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374990" cy="348282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وهي هدية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يقدمها الخاطب لخطيبته قبل الزواج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3500" dirty="0" smtClean="0">
                <a:latin typeface="Sakkal Majalla" pitchFamily="2" charset="-78"/>
                <a:cs typeface="Sakkal Majalla" pitchFamily="2" charset="-78"/>
              </a:rPr>
              <a:t>إذا  كان العدول من الزوج يصبح حق للمخطوبة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، وأما إذا 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كان العدول من  الزوجة فتلتزم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برد ضعف ما 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قبضته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الخطيب.</a:t>
            </a:r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( </a:t>
            </a:r>
            <a:r>
              <a:rPr lang="ar-DZ" sz="2000" dirty="0">
                <a:latin typeface="Sakkal Majalla" pitchFamily="2" charset="-78"/>
                <a:cs typeface="Sakkal Majalla" pitchFamily="2" charset="-78"/>
              </a:rPr>
              <a:t>المادتين 152 و 161 من قانون حمورابي </a:t>
            </a:r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.)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وسيلة شرح مع سهم إلى اليسار 11"/>
          <p:cNvSpPr/>
          <p:nvPr/>
        </p:nvSpPr>
        <p:spPr>
          <a:xfrm>
            <a:off x="9627327" y="3226525"/>
            <a:ext cx="2246810" cy="1789612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03- </a:t>
            </a:r>
            <a:r>
              <a:rPr lang="ar-DZ" sz="2800" dirty="0" err="1">
                <a:latin typeface="Sakkal Majalla" pitchFamily="2" charset="-78"/>
                <a:cs typeface="Sakkal Majalla" pitchFamily="2" charset="-78"/>
              </a:rPr>
              <a:t>البيبلو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45709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 نظام الاسرة: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مدفوعات الزواج:</a:t>
            </a:r>
            <a:endParaRPr lang="ar-SA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374990" cy="348282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هبة يقدمها الزوج لزوجته لتأمين 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حياتها واولادها عند حالة الوفاة وهو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ليس شرط صحة عقد 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الزواج.</a:t>
            </a:r>
          </a:p>
          <a:p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وتتم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المتعة بواسطة عقد مكتوب </a:t>
            </a:r>
            <a:r>
              <a:rPr lang="ar-DZ" sz="2000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المادة </a:t>
            </a:r>
            <a:r>
              <a:rPr lang="ar-DZ" sz="2000" dirty="0">
                <a:latin typeface="Sakkal Majalla" pitchFamily="2" charset="-78"/>
                <a:cs typeface="Sakkal Majalla" pitchFamily="2" charset="-78"/>
              </a:rPr>
              <a:t>172 من قانون حمورابي</a:t>
            </a:r>
            <a:r>
              <a:rPr lang="ar-DZ" sz="2000" dirty="0" smtClean="0">
                <a:latin typeface="Sakkal Majalla" pitchFamily="2" charset="-78"/>
                <a:cs typeface="Sakkal Majalla" pitchFamily="2" charset="-78"/>
              </a:rPr>
              <a:t>.)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وسيلة شرح مع سهم إلى اليسار 11"/>
          <p:cNvSpPr/>
          <p:nvPr/>
        </p:nvSpPr>
        <p:spPr>
          <a:xfrm>
            <a:off x="9627327" y="3226525"/>
            <a:ext cx="2246810" cy="1789612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04- </a:t>
            </a:r>
            <a:r>
              <a:rPr lang="ar-DZ" sz="2800" dirty="0" err="1">
                <a:latin typeface="Sakkal Majalla" pitchFamily="2" charset="-78"/>
                <a:cs typeface="Sakkal Majalla" pitchFamily="2" charset="-78"/>
              </a:rPr>
              <a:t>النودونو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أو المتعة 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34571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02-02: 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انحلال الزواج 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481943"/>
            <a:ext cx="11374990" cy="3822461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4000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ينحل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الزواج في قوانين بلاد ما بين النهرين لعدة أسباب وهي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 marL="742950" indent="-742950">
              <a:buFont typeface="+mj-lt"/>
              <a:buAutoNum type="arabicParenR"/>
            </a:pP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وفاة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أحد 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الزوجين.</a:t>
            </a:r>
          </a:p>
          <a:p>
            <a:pPr marL="742950" indent="-742950">
              <a:buFont typeface="+mj-lt"/>
              <a:buAutoNum type="arabicParenR"/>
            </a:pP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غياب </a:t>
            </a: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الزوج</a:t>
            </a:r>
          </a:p>
          <a:p>
            <a:pPr marL="742950" indent="-742950">
              <a:buFont typeface="+mj-lt"/>
              <a:buAutoNum type="arabicParenR"/>
            </a:pPr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الطلاق. 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4307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02-02: 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انحلال الزواج 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dirty="0" smtClean="0">
                <a:latin typeface="Sakkal Majalla" pitchFamily="2" charset="-78"/>
                <a:cs typeface="Sakkal Majalla" pitchFamily="2" charset="-78"/>
              </a:rPr>
              <a:t>01- الوفاة: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374990" cy="348282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عند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وفاة الزوج يجب على المرأة أن 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تعتد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قبل الزواج الجديد حرصا على 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عدم اختلاط الانساب </a:t>
            </a:r>
          </a:p>
          <a:p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وإذا كان لها أولاد فلا بد من إذن من المحكمة لإبرام عقد زواج جديد، فإذا أذنت لها المحكمة يتم حصر أموال الزوج المتوفي</a:t>
            </a:r>
          </a:p>
          <a:p>
            <a:r>
              <a:rPr lang="ar-SA" sz="2800" dirty="0" smtClean="0"/>
              <a:t>أعطى</a:t>
            </a:r>
            <a:r>
              <a:rPr lang="ar-DZ" sz="2800" dirty="0" smtClean="0"/>
              <a:t> </a:t>
            </a:r>
            <a:r>
              <a:rPr lang="ar-SA" sz="2800" dirty="0" smtClean="0"/>
              <a:t>حمورابي للأرملة </a:t>
            </a:r>
            <a:r>
              <a:rPr lang="ar-SA" sz="2800" dirty="0"/>
              <a:t>حق الزواج ثانية ولكنه في نفس الوقت حافظ على حقوق الايتام والقاصرين</a:t>
            </a:r>
            <a:r>
              <a:rPr lang="ar-SA" sz="2400" dirty="0"/>
              <a:t> </a:t>
            </a:r>
            <a:r>
              <a:rPr lang="ar-DZ" dirty="0" smtClean="0"/>
              <a:t>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 المادة 177 من قانون حمورابي)</a:t>
            </a:r>
            <a:endParaRPr lang="ar-SA" sz="32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4274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1039256"/>
            <a:ext cx="8166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المقطع الاول: </a:t>
            </a:r>
          </a:p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في الحضارات القديمة (الحضارة البابلية)</a:t>
            </a:r>
            <a:endParaRPr lang="ar-LY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241590" y="2926080"/>
            <a:ext cx="1147579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DZ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LY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أهداف </a:t>
            </a:r>
            <a:r>
              <a:rPr lang="ar-LY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المادة :</a:t>
            </a:r>
          </a:p>
          <a:p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 : في نهاية هذا المقطع يكون بإمكان الطالب</a:t>
            </a:r>
          </a:p>
          <a:p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- التعرف على القوانين البابلية وأهميتها وأثارها على </a:t>
            </a:r>
            <a:r>
              <a:rPr lang="ar-SA" sz="3600" dirty="0" err="1">
                <a:latin typeface="Sakkal Majalla" pitchFamily="2" charset="-78"/>
                <a:cs typeface="Sakkal Majalla" pitchFamily="2" charset="-78"/>
              </a:rPr>
              <a:t>المجتمات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 المجاورة.</a:t>
            </a:r>
          </a:p>
          <a:p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- توصل إلى معرفة مدى </a:t>
            </a:r>
            <a:r>
              <a:rPr lang="ar-SA" sz="3600" dirty="0" err="1">
                <a:latin typeface="Sakkal Majalla" pitchFamily="2" charset="-78"/>
                <a:cs typeface="Sakkal Majalla" pitchFamily="2" charset="-78"/>
              </a:rPr>
              <a:t>تأثرالقوانين</a:t>
            </a:r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 البشرية في مختلف العصور بهذه النظم</a:t>
            </a:r>
            <a:br>
              <a:rPr lang="ar-SA" sz="3600" dirty="0">
                <a:latin typeface="Sakkal Majalla" pitchFamily="2" charset="-78"/>
                <a:cs typeface="Sakkal Majalla" pitchFamily="2" charset="-78"/>
              </a:rPr>
            </a:br>
            <a:endParaRPr lang="ar-SA" sz="3600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2400" dirty="0"/>
              <a:t> </a:t>
            </a:r>
          </a:p>
          <a:p>
            <a:r>
              <a:rPr lang="ar-SA" sz="2400" dirty="0"/>
              <a:t/>
            </a:r>
            <a:br>
              <a:rPr lang="ar-SA" sz="2400" dirty="0"/>
            </a:b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17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انحلال الزواج 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dirty="0" smtClean="0">
                <a:latin typeface="Sakkal Majalla" pitchFamily="2" charset="-78"/>
                <a:cs typeface="Sakkal Majalla" pitchFamily="2" charset="-78"/>
              </a:rPr>
              <a:t>02- </a:t>
            </a:r>
            <a:r>
              <a:rPr lang="ar-DZ" sz="4000" dirty="0">
                <a:latin typeface="Sakkal Majalla" pitchFamily="2" charset="-78"/>
                <a:cs typeface="Sakkal Majalla" pitchFamily="2" charset="-78"/>
              </a:rPr>
              <a:t>الغياب : 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374990" cy="348282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لا </a:t>
            </a:r>
            <a:r>
              <a:rPr lang="ar-DZ" sz="4400" dirty="0">
                <a:latin typeface="Sakkal Majalla" pitchFamily="2" charset="-78"/>
                <a:cs typeface="Sakkal Majalla" pitchFamily="2" charset="-78"/>
              </a:rPr>
              <a:t>يعتبر الغياب سببا كافيا للطلاق إلا إذا كان الغياب </a:t>
            </a:r>
            <a:r>
              <a:rPr lang="ar-DZ" sz="4400" u="sng" dirty="0">
                <a:latin typeface="Sakkal Majalla" pitchFamily="2" charset="-78"/>
                <a:cs typeface="Sakkal Majalla" pitchFamily="2" charset="-78"/>
              </a:rPr>
              <a:t>بإرادة</a:t>
            </a:r>
            <a:r>
              <a:rPr lang="ar-DZ" sz="4400" dirty="0">
                <a:latin typeface="Sakkal Majalla" pitchFamily="2" charset="-78"/>
                <a:cs typeface="Sakkal Majalla" pitchFamily="2" charset="-78"/>
              </a:rPr>
              <a:t> الزوج وأن يترك </a:t>
            </a:r>
            <a:r>
              <a:rPr lang="ar-DZ" sz="4400" dirty="0" smtClean="0">
                <a:latin typeface="Sakkal Majalla" pitchFamily="2" charset="-78"/>
                <a:cs typeface="Sakkal Majalla" pitchFamily="2" charset="-78"/>
              </a:rPr>
              <a:t>زوجته </a:t>
            </a:r>
            <a:r>
              <a:rPr lang="ar-DZ" sz="4400" u="sng" dirty="0" smtClean="0">
                <a:latin typeface="Sakkal Majalla" pitchFamily="2" charset="-78"/>
                <a:cs typeface="Sakkal Majalla" pitchFamily="2" charset="-78"/>
              </a:rPr>
              <a:t>بدون </a:t>
            </a:r>
            <a:r>
              <a:rPr lang="ar-DZ" sz="4400" u="sng" dirty="0">
                <a:latin typeface="Sakkal Majalla" pitchFamily="2" charset="-78"/>
                <a:cs typeface="Sakkal Majalla" pitchFamily="2" charset="-78"/>
              </a:rPr>
              <a:t>نفقة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المادتين 135 و 136 من قانون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حمورابي)</a:t>
            </a:r>
            <a:endParaRPr lang="ar-DZ" sz="3200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834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02-02: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انحلال الزواج 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dirty="0" smtClean="0">
                <a:latin typeface="Sakkal Majalla" pitchFamily="2" charset="-78"/>
                <a:cs typeface="Sakkal Majalla" pitchFamily="2" charset="-78"/>
              </a:rPr>
              <a:t>03- الطلاق </a:t>
            </a:r>
            <a:r>
              <a:rPr lang="ar-DZ" sz="4000" dirty="0">
                <a:latin typeface="Sakkal Majalla" pitchFamily="2" charset="-78"/>
                <a:cs typeface="Sakkal Majalla" pitchFamily="2" charset="-78"/>
              </a:rPr>
              <a:t>: 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831756" cy="3594623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ل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يتم الطلاق بمجرد تسليم الزوج رسالة يضع عليها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ختمه.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فطلاق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الزوجة العاقر والخائنة والمهملة لبيتها فقط وفي هذه الحالة الأخيرة يمكن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للزوج إنزال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الزوجة منزلة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العبيد.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(المادة 141 من قانون حمورابي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كما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تمنع المادتين 148 و 149 طرد أو طلاق الزوجة المريضة لكنه يبيح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له الزواج </a:t>
            </a:r>
            <a:r>
              <a:rPr lang="ar-DZ" sz="2500" dirty="0" err="1" smtClean="0">
                <a:latin typeface="Sakkal Majalla" pitchFamily="2" charset="-78"/>
                <a:cs typeface="Sakkal Majalla" pitchFamily="2" charset="-78"/>
              </a:rPr>
              <a:t>باخرى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. يسمح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للزوجة أن تطلب الطلاق إذا كان الزوج يسيء معاملتها.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(المادة 142)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فلا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يحق لها ترك زوجها دون سبب جدي، وإلا عوقبت بالموت غرقا أو تلقى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من أعالي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الحصون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(المادة 143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من قانون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حمورابي)</a:t>
            </a:r>
          </a:p>
        </p:txBody>
      </p:sp>
    </p:spTree>
    <p:extLst>
      <p:ext uri="{BB962C8B-B14F-4D97-AF65-F5344CB8AC3E}">
        <p14:creationId xmlns:p14="http://schemas.microsoft.com/office/powerpoint/2010/main" val="886184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انحلال الزواج 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3148149" y="1878520"/>
            <a:ext cx="3237411" cy="1034497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4000" dirty="0" smtClean="0">
                <a:latin typeface="Sakkal Majalla" pitchFamily="2" charset="-78"/>
                <a:cs typeface="Sakkal Majalla" pitchFamily="2" charset="-78"/>
              </a:rPr>
              <a:t>03- الطلاق </a:t>
            </a:r>
            <a:r>
              <a:rPr lang="ar-DZ" sz="4000" dirty="0">
                <a:latin typeface="Sakkal Majalla" pitchFamily="2" charset="-78"/>
                <a:cs typeface="Sakkal Majalla" pitchFamily="2" charset="-78"/>
              </a:rPr>
              <a:t>: 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831756" cy="3594623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يوجد نوعين من الطلاق طلاق </a:t>
            </a:r>
            <a:r>
              <a:rPr lang="ar-DZ" sz="25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دائم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DZ" sz="25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مؤقت</a:t>
            </a:r>
            <a:r>
              <a:rPr lang="ar-DZ" sz="25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المؤقت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: بالنسبة لزوجة أسير الحرب التي ليس لها طعام في بيتها تتزوج برجل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آخر يشترط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أن تعود إلى الأول عند رجوعه من الأسر. والتي لها طعام لا يحل لها وإلا عوقبت بالموت </a:t>
            </a:r>
            <a:r>
              <a:rPr lang="ar-DZ" sz="2800" dirty="0" err="1">
                <a:latin typeface="Sakkal Majalla" pitchFamily="2" charset="-78"/>
                <a:cs typeface="Sakkal Majalla" pitchFamily="2" charset="-78"/>
              </a:rPr>
              <a:t>لأنهاارتكبت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جريمة الزنا .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المادة </a:t>
            </a:r>
            <a:r>
              <a:rPr lang="ar-DZ" dirty="0">
                <a:latin typeface="Sakkal Majalla" pitchFamily="2" charset="-78"/>
                <a:cs typeface="Sakkal Majalla" pitchFamily="2" charset="-78"/>
              </a:rPr>
              <a:t>133 من قانون </a:t>
            </a:r>
            <a:r>
              <a:rPr lang="ar-DZ" dirty="0" smtClean="0">
                <a:latin typeface="Sakkal Majalla" pitchFamily="2" charset="-78"/>
                <a:cs typeface="Sakkal Majalla" pitchFamily="2" charset="-78"/>
              </a:rPr>
              <a:t>حمورابي)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r>
              <a:rPr lang="ar-DZ" sz="2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الدائم </a:t>
            </a:r>
            <a:r>
              <a:rPr lang="ar-DZ" sz="28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 إذا ترك الزوج زوجته كراهية لبلده أو لمدينته فيمكنها أن تتزوج ولا تعود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إليه عند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رجوعه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.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(المادة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136 من قانون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حمورابي)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DZ" sz="1600" dirty="0" smtClean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64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02-03: نظام الارث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481943"/>
            <a:ext cx="11831756" cy="3934255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يعود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الميراث في قوانين بلاد ما بين النهرين </a:t>
            </a:r>
            <a:r>
              <a:rPr lang="ar-DZ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للذكور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 فقط ، وحق الإناث غير ثابت ، </a:t>
            </a:r>
            <a:endParaRPr lang="ar-DZ" sz="3200" dirty="0" smtClean="0">
              <a:latin typeface="Sakkal Majalla" pitchFamily="2" charset="-78"/>
              <a:cs typeface="Sakkal Majalla" pitchFamily="2" charset="-78"/>
            </a:endParaRPr>
          </a:p>
          <a:p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أما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الذكور فالمقصود بهم </a:t>
            </a:r>
            <a:r>
              <a:rPr lang="ar-DZ" sz="32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الأبناء والأحفاد و الأخوة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 ويشترط في الأولاد أن يكونوا شرعيين أما أولاد 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الأمة فلا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يرثون مع أبناء الزوجة الشرعية إلا إذا تبناهم والدهم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(المادتين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170 و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171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من قانون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حمورابي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وفي حالة عدم وجود أبناء تنتقل التركة إلى أخوة المتوفى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(المادتين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178 و 180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من قانون حمورابي.)</a:t>
            </a:r>
          </a:p>
        </p:txBody>
      </p:sp>
    </p:spTree>
    <p:extLst>
      <p:ext uri="{BB962C8B-B14F-4D97-AF65-F5344CB8AC3E}">
        <p14:creationId xmlns:p14="http://schemas.microsoft.com/office/powerpoint/2010/main" val="1390360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02-04: نظام التبني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831756" cy="3594623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2500" dirty="0" err="1">
                <a:latin typeface="Sakkal Majalla" pitchFamily="2" charset="-78"/>
                <a:cs typeface="Sakkal Majalla" pitchFamily="2" charset="-78"/>
              </a:rPr>
              <a:t>ييشترط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 في التبني رضى الطفل أو </a:t>
            </a:r>
            <a:r>
              <a:rPr lang="ar-DZ" sz="2500" dirty="0" err="1">
                <a:latin typeface="Sakkal Majalla" pitchFamily="2" charset="-78"/>
                <a:cs typeface="Sakkal Majalla" pitchFamily="2" charset="-78"/>
              </a:rPr>
              <a:t>أسرتة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 أو من له سلطة عليه حيث يتم التسليم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الفعلي بعد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كتابة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العقد بحيث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يتم التسليم فهو ضروري ( العقد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ويصبح الولد المتبني ولدا شرعيا له نفس الحقوق مع بقية الأولاد الشرعيين ويرث مثلهم، ولا يمكن استرداد الطفل بعد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تنبيه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المادة 185 من قانون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حمورابي )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كما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يسمح القانون للأبوين الأصليين باسترجاعه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(المادة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190 من قانون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حمورابي)</a:t>
            </a:r>
          </a:p>
          <a:p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وإذا أنكر أحد طرفي العقد أو خالف 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العقد </a:t>
            </a:r>
            <a:r>
              <a:rPr lang="ar-DZ" sz="2500" dirty="0">
                <a:latin typeface="Sakkal Majalla" pitchFamily="2" charset="-78"/>
                <a:cs typeface="Sakkal Majalla" pitchFamily="2" charset="-78"/>
              </a:rPr>
              <a:t>والقانون حدد له عقوبة صارمة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(المادتين193,192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من قانون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حمورابي.)</a:t>
            </a:r>
          </a:p>
        </p:txBody>
      </p:sp>
    </p:spTree>
    <p:extLst>
      <p:ext uri="{BB962C8B-B14F-4D97-AF65-F5344CB8AC3E}">
        <p14:creationId xmlns:p14="http://schemas.microsoft.com/office/powerpoint/2010/main" val="178425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03- نظام العقوبات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831756" cy="3594623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2800" dirty="0" err="1" smtClean="0">
                <a:latin typeface="Sakkal Majalla" pitchFamily="2" charset="-78"/>
                <a:cs typeface="Sakkal Majalla" pitchFamily="2" charset="-78"/>
              </a:rPr>
              <a:t>میز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قانون حمورابي بين الجرائم العمدية و الجرائم غير العمدية في القتل أو الجرح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فالقتل أو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الجرح فالقتل العمدي فيه القصاص، والقتل غير العمدي فيه الدية. وإذا كان المقتول عبدا فلا يلتزم القاتل إلا بالقيمة </a:t>
            </a:r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المالية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المواد 196 و 200 من </a:t>
            </a:r>
            <a:r>
              <a:rPr lang="ar-DZ" sz="1600" dirty="0" err="1" smtClean="0">
                <a:latin typeface="Sakkal Majalla" pitchFamily="2" charset="-78"/>
                <a:cs typeface="Sakkal Majalla" pitchFamily="2" charset="-78"/>
              </a:rPr>
              <a:t>قانونحمورابي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2800" dirty="0" smtClean="0">
                <a:latin typeface="Sakkal Majalla" pitchFamily="2" charset="-78"/>
                <a:cs typeface="Sakkal Majalla" pitchFamily="2" charset="-78"/>
              </a:rPr>
              <a:t>والجرح </a:t>
            </a:r>
            <a:r>
              <a:rPr lang="ar-DZ" sz="2800" dirty="0">
                <a:latin typeface="Sakkal Majalla" pitchFamily="2" charset="-78"/>
                <a:cs typeface="Sakkal Majalla" pitchFamily="2" charset="-78"/>
              </a:rPr>
              <a:t>العمدي يعاقب بالغرامة والجرح الغير العمدي يكتفي بدفع نفقات العلاج</a:t>
            </a:r>
            <a:r>
              <a:rPr lang="ar-DZ" sz="2500" dirty="0" smtClean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(المادة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206 من قانون حمورابي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.)</a:t>
            </a:r>
          </a:p>
        </p:txBody>
      </p:sp>
      <p:sp>
        <p:nvSpPr>
          <p:cNvPr id="4" name="موجة 3"/>
          <p:cNvSpPr/>
          <p:nvPr/>
        </p:nvSpPr>
        <p:spPr>
          <a:xfrm>
            <a:off x="2766023" y="2044337"/>
            <a:ext cx="2811817" cy="777238"/>
          </a:xfrm>
          <a:prstGeom prst="wav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dirty="0" smtClean="0">
                <a:solidFill>
                  <a:schemeClr val="tx1"/>
                </a:solidFill>
              </a:rPr>
              <a:t>اولا: الجرائم ضد الاشخاص: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34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النظم القانونية لبلاد الرافدين</a:t>
            </a:r>
            <a:endParaRPr lang="ar-DZ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 soft\Desktop\بلاد_الرافدين_القديمة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55" y="745732"/>
            <a:ext cx="3224882" cy="107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ذو زوايا قطرية مخدوشة 2"/>
          <p:cNvSpPr/>
          <p:nvPr/>
        </p:nvSpPr>
        <p:spPr>
          <a:xfrm>
            <a:off x="7254240" y="1711234"/>
            <a:ext cx="3992880" cy="66620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3600" dirty="0" smtClean="0">
                <a:latin typeface="Sakkal Majalla" pitchFamily="2" charset="-78"/>
                <a:cs typeface="Sakkal Majalla" pitchFamily="2" charset="-78"/>
              </a:rPr>
              <a:t>03- نظام العقوبات </a:t>
            </a:r>
            <a:r>
              <a:rPr lang="ar-DZ" sz="3600" dirty="0">
                <a:latin typeface="Sakkal Majalla" pitchFamily="2" charset="-78"/>
                <a:cs typeface="Sakkal Majalla" pitchFamily="2" charset="-78"/>
              </a:rPr>
              <a:t>: 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-35996" y="2821575"/>
            <a:ext cx="11831756" cy="3594623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حدد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القانون عقوبة الإعدام على جرائم السرقة وقطع الطريق والمطفف في 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الكيل والميزان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(المواد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32 و 108 و 109 من قانون حمورابي </a:t>
            </a:r>
            <a:r>
              <a:rPr lang="ar-DZ" sz="1600" dirty="0" smtClean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وهذه العقوبات كانت شديدة وذلك مراعاة للأهداف الاقتصادية التي تمثل في </a:t>
            </a:r>
            <a:r>
              <a:rPr lang="ar-DZ" sz="3200" dirty="0" err="1">
                <a:latin typeface="Sakkal Majalla" pitchFamily="2" charset="-78"/>
                <a:cs typeface="Sakkal Majalla" pitchFamily="2" charset="-78"/>
              </a:rPr>
              <a:t>استقرارالأمن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 الذي يساعد على ازدهار الزراعة و 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التجارة </a:t>
            </a:r>
            <a:r>
              <a:rPr lang="ar-DZ" sz="1600" dirty="0">
                <a:latin typeface="Sakkal Majalla" pitchFamily="2" charset="-78"/>
                <a:cs typeface="Sakkal Majalla" pitchFamily="2" charset="-78"/>
              </a:rPr>
              <a:t>.</a:t>
            </a:r>
            <a:endParaRPr lang="ar-DZ" sz="1600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2766023" y="2044337"/>
            <a:ext cx="2811817" cy="777238"/>
          </a:xfrm>
          <a:prstGeom prst="wav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DZ" sz="2000" dirty="0" smtClean="0">
                <a:solidFill>
                  <a:schemeClr val="tx1"/>
                </a:solidFill>
              </a:rPr>
              <a:t>ثانيا: الجرائم ضد الاموال: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52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1039256"/>
            <a:ext cx="8166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المقطع الاول: </a:t>
            </a:r>
          </a:p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قوانين بلاد الرافدين</a:t>
            </a:r>
            <a:endParaRPr lang="ar-LY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241590" y="2926080"/>
            <a:ext cx="114757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DZ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الحضارة السومرية مهد الحضارة الانسانية</a:t>
            </a:r>
            <a:endParaRPr lang="ar-LY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 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تعتبر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الحضارة السومرية أعرق الحضارات الإنسانية، وهم أول من سكن بلاد ما بين النهرين ففي سومر اكتشفت الزراعة وأنظمة الري و السدود وفيها تم اكتشاف المحراب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والدولاب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كما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اخترعت الكتابة حوالي 3500 ق.م في سومر وهي أول كتابة الإنسان وأسست أول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دولة</a:t>
            </a:r>
            <a:r>
              <a:rPr lang="ar-DZ" sz="2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latin typeface="Sakkal Majalla" pitchFamily="2" charset="-78"/>
                <a:cs typeface="Sakkal Majalla" pitchFamily="2" charset="-78"/>
              </a:rPr>
              <a:t>مدينة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في التاريخ فالتاريخ الإنساني بدأ في سومر كما ذكر المؤرخ صامويل </a:t>
            </a:r>
            <a:r>
              <a:rPr lang="ar-SA" sz="2800" b="1" dirty="0" err="1">
                <a:latin typeface="Sakkal Majalla" pitchFamily="2" charset="-78"/>
                <a:cs typeface="Sakkal Majalla" pitchFamily="2" charset="-78"/>
              </a:rPr>
              <a:t>كرومر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.ومنها أخذت التشريعات وطورتها الدول الأخرى منها الدولة الأكادية والكلدانية .والبابلية والأشورية والكنعانية والحيثية </a:t>
            </a:r>
            <a:r>
              <a:rPr lang="ar-SA" sz="2800" b="1" dirty="0" err="1">
                <a:latin typeface="Sakkal Majalla" pitchFamily="2" charset="-78"/>
                <a:cs typeface="Sakkal Majalla" pitchFamily="2" charset="-78"/>
              </a:rPr>
              <a:t>والأرامية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 وغيرها . </a:t>
            </a: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2800" b="1" dirty="0">
                <a:latin typeface="Sakkal Majalla" pitchFamily="2" charset="-78"/>
                <a:cs typeface="Sakkal Majalla" pitchFamily="2" charset="-78"/>
              </a:rPr>
            </a:br>
            <a:endParaRPr lang="ar-SA" sz="28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SA" sz="2400" dirty="0"/>
              <a:t> </a:t>
            </a:r>
          </a:p>
          <a:p>
            <a:r>
              <a:rPr lang="ar-SA" sz="2400" dirty="0"/>
              <a:t/>
            </a:r>
            <a:br>
              <a:rPr lang="ar-SA" sz="2400" dirty="0"/>
            </a:b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70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1039256"/>
            <a:ext cx="8166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المقطع الاول: </a:t>
            </a:r>
          </a:p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قوانين بلاد الرافدين</a:t>
            </a:r>
            <a:endParaRPr lang="ar-LY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241590" y="2926080"/>
            <a:ext cx="114757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DZ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الحضارة السومرية مهد الحضارة الانسانية</a:t>
            </a:r>
            <a:endParaRPr lang="ar-LY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وقد سمي البلاد أيضًا ببابل أي باب الإله اكتشفت مدونة حمو رابي عام 1902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في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مدينة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سوسة إيران عاصمة عيلان ( بإيران ) على يد بعثة أثرية برئاسة عالم الآثار جاك دي </a:t>
            </a:r>
            <a:r>
              <a:rPr lang="ar-SA" sz="3600" b="1" dirty="0" err="1" smtClean="0">
                <a:latin typeface="Sakkal Majalla" pitchFamily="2" charset="-78"/>
                <a:cs typeface="Sakkal Majalla" pitchFamily="2" charset="-78"/>
              </a:rPr>
              <a:t>مورجان</a:t>
            </a:r>
            <a:r>
              <a:rPr lang="ar-DZ" sz="3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منقوشة </a:t>
            </a:r>
            <a:r>
              <a:rPr lang="ar-SA" sz="3600" b="1" dirty="0">
                <a:latin typeface="Sakkal Majalla" pitchFamily="2" charset="-78"/>
                <a:cs typeface="Sakkal Majalla" pitchFamily="2" charset="-78"/>
              </a:rPr>
              <a:t>على حجر أسود اللون وهو موجود بمتحف اللوفر 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بباريس.</a:t>
            </a:r>
            <a:endParaRPr lang="ar-SA" sz="3600" b="1" dirty="0"/>
          </a:p>
          <a:p>
            <a:r>
              <a:rPr lang="ar-SA" sz="2400" dirty="0"/>
              <a:t/>
            </a:r>
            <a:br>
              <a:rPr lang="ar-SA" sz="2400" dirty="0"/>
            </a:br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2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اكتشاف القوانين الأشورية </a:t>
            </a:r>
            <a:r>
              <a:rPr lang="fr-FR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Assyriens </a:t>
            </a:r>
            <a:r>
              <a:rPr lang="fr-FR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3" y="1548649"/>
            <a:ext cx="1147579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DZ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الحضارة السومرية مهد الحضارة الانسانية</a:t>
            </a:r>
            <a:endParaRPr lang="ar-LY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عثر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على مجموعة القوانين الأشورية ، وهي عبارة عن لوحات طينية محفوظة في متحف برلين وهي 11 لوحاً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مدينة أشور </a:t>
            </a:r>
            <a:r>
              <a:rPr lang="ar-DZ" sz="3200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قلعة </a:t>
            </a:r>
            <a:r>
              <a:rPr lang="ar-SA" sz="3200" dirty="0" err="1">
                <a:latin typeface="Sakkal Majalla" pitchFamily="2" charset="-78"/>
                <a:cs typeface="Sakkal Majalla" pitchFamily="2" charset="-78"/>
              </a:rPr>
              <a:t>شرقاط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 الحالية في شمال العراق سنة 1903 / 1914 ) يعود تاريخها إلى عصر الملك تجلت بالأقصر في القرن الثاني عشر قبل الميلاد 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والقواعد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القانونية الموجودة تعود إلى القرن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الخامس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عشر قبل </a:t>
            </a:r>
            <a:r>
              <a:rPr lang="ar-SA" sz="3200" dirty="0" err="1">
                <a:latin typeface="Sakkal Majalla" pitchFamily="2" charset="-78"/>
                <a:cs typeface="Sakkal Majalla" pitchFamily="2" charset="-78"/>
              </a:rPr>
              <a:t>الميلاد.المجموعة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 التي هي بين أيدينا هي المجموعة الوسطى من لقوانين الأشورية ( هناك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ثلاث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مجموعات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) والتي صدرت بين 1200 و 1200 ق.م. وقد قام بترجمتها الباحث الفرنسي شيل رئيس البعثة الفرنسية إلى بلاد فارس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تذكر هي القوة العسكرية التي عرف بها الأشوري ومدى التطور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العمراني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لذي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وصل إليه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الأشوريون</a:t>
            </a:r>
            <a:r>
              <a:rPr lang="ar-DZ" sz="3200" dirty="0" smtClean="0"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2000" dirty="0"/>
              <a:t/>
            </a:r>
            <a:br>
              <a:rPr lang="ar-SA" sz="2000" dirty="0"/>
            </a:br>
            <a:endParaRPr lang="ar-SA" sz="2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48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اللوحة الأولى: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1" y="1514830"/>
            <a:ext cx="1147579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DZ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DZ" sz="2400" dirty="0">
                <a:latin typeface="Sakkal Majalla" pitchFamily="2" charset="-78"/>
                <a:cs typeface="Sakkal Majalla" pitchFamily="2" charset="-78"/>
              </a:rPr>
              <a:t>وتكون من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59 مادة </a:t>
            </a:r>
            <a:r>
              <a:rPr lang="ar-DZ" sz="2400" dirty="0">
                <a:latin typeface="Sakkal Majalla" pitchFamily="2" charset="-78"/>
                <a:cs typeface="Sakkal Majalla" pitchFamily="2" charset="-78"/>
              </a:rPr>
              <a:t>قانونية وتبدأ المواد كلها ، " إذا " فهي حلول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جزئية </a:t>
            </a:r>
            <a:r>
              <a:rPr lang="ar-DZ" sz="2400" dirty="0">
                <a:latin typeface="Sakkal Majalla" pitchFamily="2" charset="-78"/>
                <a:cs typeface="Sakkal Majalla" pitchFamily="2" charset="-78"/>
              </a:rPr>
              <a:t>وليست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قواعد عامة .</a:t>
            </a:r>
          </a:p>
          <a:p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تتنداول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عقوية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400" dirty="0">
                <a:latin typeface="Sakkal Majalla" pitchFamily="2" charset="-78"/>
                <a:cs typeface="Sakkal Majalla" pitchFamily="2" charset="-78"/>
              </a:rPr>
              <a:t>المرأة السارقة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والزنا </a:t>
            </a:r>
            <a:r>
              <a:rPr lang="ar-DZ" sz="2400" dirty="0">
                <a:latin typeface="Sakkal Majalla" pitchFamily="2" charset="-78"/>
                <a:cs typeface="Sakkal Majalla" pitchFamily="2" charset="-78"/>
              </a:rPr>
              <a:t>عموما واحكام الزواج والطلاق والجرائم </a:t>
            </a:r>
            <a:r>
              <a:rPr lang="ar-DZ" sz="2400" dirty="0" err="1" smtClean="0">
                <a:latin typeface="Sakkal Majalla" pitchFamily="2" charset="-78"/>
                <a:cs typeface="Sakkal Majalla" pitchFamily="2" charset="-78"/>
              </a:rPr>
              <a:t>والعقويات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 خاصة </a:t>
            </a:r>
            <a:r>
              <a:rPr lang="ar-DZ" sz="2400" dirty="0">
                <a:latin typeface="Sakkal Majalla" pitchFamily="2" charset="-78"/>
                <a:cs typeface="Sakkal Majalla" pitchFamily="2" charset="-78"/>
              </a:rPr>
              <a:t>المتعلقة بالمرأة والأسرة وقد ذكرت أنواع العقوبات </a:t>
            </a:r>
            <a:r>
              <a:rPr lang="ar-DZ" sz="2400" dirty="0" smtClean="0">
                <a:latin typeface="Sakkal Majalla" pitchFamily="2" charset="-78"/>
                <a:cs typeface="Sakkal Majalla" pitchFamily="2" charset="-78"/>
              </a:rPr>
              <a:t>أهمها: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القتل </a:t>
            </a:r>
            <a:r>
              <a:rPr lang="ar-DZ" sz="2800" b="1" dirty="0" err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عقوية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الاغتصاب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 صاحبها بالقوة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DZ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عقوبة الزنا ( المحصن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وجوب الحجاب ( تغطية الرأس ) على المرأة المتزوجة والأرملة عند الخروج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الزواج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يكون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بعقد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بوثيقة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وصداق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والولي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إذا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غاب الزوج ولم يترك </a:t>
            </a:r>
            <a:r>
              <a:rPr lang="ar-DZ" sz="2800" b="1" dirty="0" err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تفقة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لمدة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خمس سنوات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يمكنها أن تذهب وتعيش مع زوج آخر  والاسير سنتين.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DZ" sz="2800" b="1" dirty="0" err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العقويات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تكون كلها بحضرة القضاء 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وبحضور </a:t>
            </a:r>
            <a:r>
              <a:rPr lang="ar-DZ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الموظف</a:t>
            </a:r>
            <a:r>
              <a:rPr lang="ar-DZ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4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43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اللوحة </a:t>
            </a:r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الثانية: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1" y="1514830"/>
            <a:ext cx="1147579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DZ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موضوعها اقتسام التركة</a:t>
            </a:r>
          </a:p>
          <a:p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5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والحقول</a:t>
            </a:r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المشاعة </a:t>
            </a:r>
          </a:p>
          <a:p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والحيازة  و</a:t>
            </a:r>
          </a:p>
          <a:p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بعض عقوبات الاعتداء على ملك غير.</a:t>
            </a: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2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 </a:t>
            </a:r>
            <a:endParaRPr lang="ar-SA" dirty="0"/>
          </a:p>
        </p:txBody>
      </p:sp>
      <p:sp>
        <p:nvSpPr>
          <p:cNvPr id="7" name="مستطيل 4">
            <a:extLst>
              <a:ext uri="{FF2B5EF4-FFF2-40B4-BE49-F238E27FC236}">
                <a16:creationId xmlns="" xmlns:a16="http://schemas.microsoft.com/office/drawing/2014/main" id="{479D1179-55B9-4270-8DD1-A52897809D43}"/>
              </a:ext>
            </a:extLst>
          </p:cNvPr>
          <p:cNvSpPr/>
          <p:nvPr/>
        </p:nvSpPr>
        <p:spPr>
          <a:xfrm>
            <a:off x="1617617" y="809176"/>
            <a:ext cx="8166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اللوحة </a:t>
            </a:r>
            <a:r>
              <a:rPr lang="ar-DZ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الثانية: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صورة 2">
            <a:extLst>
              <a:ext uri="{FF2B5EF4-FFF2-40B4-BE49-F238E27FC236}">
                <a16:creationId xmlns="" xmlns:a16="http://schemas.microsoft.com/office/drawing/2014/main" id="{DD4B9B60-9334-475A-B50F-01AC48A812EA}"/>
              </a:ext>
            </a:extLst>
          </p:cNvPr>
          <p:cNvPicPr/>
          <p:nvPr/>
        </p:nvPicPr>
        <p:blipFill rotWithShape="1">
          <a:blip r:embed="rId2"/>
          <a:srcRect t="47434" b="46156"/>
          <a:stretch/>
        </p:blipFill>
        <p:spPr>
          <a:xfrm>
            <a:off x="0" y="0"/>
            <a:ext cx="12192000" cy="360040"/>
          </a:xfrm>
          <a:prstGeom prst="rect">
            <a:avLst/>
          </a:prstGeom>
        </p:spPr>
      </p:pic>
      <p:cxnSp>
        <p:nvCxnSpPr>
          <p:cNvPr id="9" name="Straight Connector 3">
            <a:extLst>
              <a:ext uri="{FF2B5EF4-FFF2-40B4-BE49-F238E27FC236}">
                <a16:creationId xmlns="" xmlns:a16="http://schemas.microsoft.com/office/drawing/2014/main" id="{5A6FAE3C-AFAF-4623-99C9-4542111255F5}"/>
              </a:ext>
            </a:extLst>
          </p:cNvPr>
          <p:cNvCxnSpPr>
            <a:cxnSpLocks/>
          </p:cNvCxnSpPr>
          <p:nvPr/>
        </p:nvCxnSpPr>
        <p:spPr>
          <a:xfrm flipH="1">
            <a:off x="-1" y="6304405"/>
            <a:ext cx="12192001" cy="0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1">
            <a:extLst>
              <a:ext uri="{FF2B5EF4-FFF2-40B4-BE49-F238E27FC236}">
                <a16:creationId xmlns="" xmlns:a16="http://schemas.microsoft.com/office/drawing/2014/main" id="{227A7C1C-5634-4DBA-A99E-983B7174271C}"/>
              </a:ext>
            </a:extLst>
          </p:cNvPr>
          <p:cNvSpPr txBox="1"/>
          <p:nvPr/>
        </p:nvSpPr>
        <p:spPr>
          <a:xfrm>
            <a:off x="7254240" y="6431586"/>
            <a:ext cx="4343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DZ" b="1" dirty="0" smtClean="0">
                <a:solidFill>
                  <a:srgbClr val="26415E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جامعة التكوين المتواصل الوادي  .ليسانس حقوق س1 </a:t>
            </a:r>
            <a:endParaRPr lang="ar-SY" b="1" dirty="0">
              <a:solidFill>
                <a:srgbClr val="26415E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1" name="مستطيل 14">
            <a:extLst>
              <a:ext uri="{FF2B5EF4-FFF2-40B4-BE49-F238E27FC236}">
                <a16:creationId xmlns="" xmlns:a16="http://schemas.microsoft.com/office/drawing/2014/main" id="{DA6F42DA-6320-4ACD-ACDE-C7A9664EC2C7}"/>
              </a:ext>
            </a:extLst>
          </p:cNvPr>
          <p:cNvSpPr/>
          <p:nvPr/>
        </p:nvSpPr>
        <p:spPr>
          <a:xfrm>
            <a:off x="241590" y="6416198"/>
            <a:ext cx="5048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15-10-2024                                     </a:t>
            </a:r>
            <a:r>
              <a:rPr lang="ar-DZ" sz="1600" b="1" dirty="0" err="1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د.فؤاد</a:t>
            </a:r>
            <a:r>
              <a:rPr lang="ar-DZ" sz="1600" b="1" dirty="0" smtClean="0">
                <a:solidFill>
                  <a:srgbClr val="27425D"/>
                </a:solidFill>
                <a:latin typeface="ae_AlMothnna" panose="020B0803030604020204" pitchFamily="34" charset="-78"/>
                <a:cs typeface="ae_AlMothnna" panose="020B0803030604020204" pitchFamily="34" charset="-78"/>
              </a:rPr>
              <a:t> العربي قدوري</a:t>
            </a:r>
            <a:endParaRPr lang="en-CA" sz="1600" b="1" dirty="0">
              <a:solidFill>
                <a:srgbClr val="27425D"/>
              </a:solidFill>
              <a:latin typeface="ae_AlMothnna" panose="020B0803030604020204" pitchFamily="34" charset="-78"/>
              <a:cs typeface="ae_AlMothnna" panose="020B08030306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F0511B-5FAF-4D92-8E75-CC36D433A285}"/>
              </a:ext>
            </a:extLst>
          </p:cNvPr>
          <p:cNvSpPr txBox="1"/>
          <p:nvPr/>
        </p:nvSpPr>
        <p:spPr>
          <a:xfrm>
            <a:off x="358101" y="1514830"/>
            <a:ext cx="1147579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DZ" sz="36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موضوعها اقتسام التركة</a:t>
            </a:r>
          </a:p>
          <a:p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5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والحقول</a:t>
            </a:r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المشاعة </a:t>
            </a:r>
          </a:p>
          <a:p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والحيازة  و</a:t>
            </a:r>
          </a:p>
          <a:p>
            <a:r>
              <a:rPr lang="ar-DZ" sz="4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بعض عقوبات الاعتداء على ملك غير.</a:t>
            </a:r>
          </a:p>
          <a:p>
            <a:endParaRPr lang="ar-LY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 descr="C:\Users\h soft\Desktop\لوقو جامعة التكوين المتواص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6304405"/>
            <a:ext cx="914400" cy="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57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h soft\Desktop\مقياس المنهجية لطبة سنة1حقوق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987" y="106800"/>
            <a:ext cx="1706013" cy="1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2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2622</Words>
  <Application>Microsoft Office PowerPoint</Application>
  <PresentationFormat>مخصص</PresentationFormat>
  <Paragraphs>324</Paragraphs>
  <Slides>36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نسق Office</vt:lpstr>
      <vt:lpstr>عرض تقديمي في PowerPoint</vt:lpstr>
      <vt:lpstr>عرض تقديمي في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alosman mohamed</dc:creator>
  <cp:lastModifiedBy>h soft</cp:lastModifiedBy>
  <cp:revision>104</cp:revision>
  <dcterms:created xsi:type="dcterms:W3CDTF">2020-10-23T18:10:09Z</dcterms:created>
  <dcterms:modified xsi:type="dcterms:W3CDTF">2024-10-14T12:33:07Z</dcterms:modified>
</cp:coreProperties>
</file>