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4"/>
  </p:notesMasterIdLst>
  <p:sldIdLst>
    <p:sldId id="256" r:id="rId2"/>
    <p:sldId id="282" r:id="rId3"/>
    <p:sldId id="264" r:id="rId4"/>
    <p:sldId id="284" r:id="rId5"/>
    <p:sldId id="315" r:id="rId6"/>
    <p:sldId id="316" r:id="rId7"/>
    <p:sldId id="285" r:id="rId8"/>
    <p:sldId id="307"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Lst>
  <p:sldSz cx="12192000" cy="6858000"/>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25D"/>
    <a:srgbClr val="2641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65441" autoAdjust="0"/>
    <p:restoredTop sz="86323" autoAdjust="0"/>
  </p:normalViewPr>
  <p:slideViewPr>
    <p:cSldViewPr snapToGrid="0">
      <p:cViewPr varScale="1">
        <p:scale>
          <a:sx n="73" d="100"/>
          <a:sy n="73" d="100"/>
        </p:scale>
        <p:origin x="-1236" y="-102"/>
      </p:cViewPr>
      <p:guideLst>
        <p:guide orient="horz" pos="2160"/>
        <p:guide pos="3840"/>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100" d="100"/>
        <a:sy n="100" d="100"/>
      </p:scale>
      <p:origin x="0" y="10974"/>
    </p:cViewPr>
  </p:sorterViewPr>
  <p:notesViewPr>
    <p:cSldViewPr snapToGrid="0">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B6A2118-A294-4113-8549-6A8C7A6536BE}" type="datetimeFigureOut">
              <a:rPr lang="ar-SA" smtClean="0"/>
              <a:t>27/04/1446</a:t>
            </a:fld>
            <a:endParaRPr lang="ar-SA"/>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0B42864-E530-4B1D-BFE8-574DBBEC8072}" type="slidenum">
              <a:rPr lang="ar-SA" smtClean="0"/>
              <a:t>‹#›</a:t>
            </a:fld>
            <a:endParaRPr lang="ar-SA"/>
          </a:p>
        </p:txBody>
      </p:sp>
    </p:spTree>
    <p:extLst>
      <p:ext uri="{BB962C8B-B14F-4D97-AF65-F5344CB8AC3E}">
        <p14:creationId xmlns:p14="http://schemas.microsoft.com/office/powerpoint/2010/main" val="211735159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00B42864-E530-4B1D-BFE8-574DBBEC8072}" type="slidenum">
              <a:rPr lang="ar-SA" smtClean="0"/>
              <a:t>1</a:t>
            </a:fld>
            <a:endParaRPr lang="ar-SA" dirty="0"/>
          </a:p>
        </p:txBody>
      </p:sp>
    </p:spTree>
    <p:extLst>
      <p:ext uri="{BB962C8B-B14F-4D97-AF65-F5344CB8AC3E}">
        <p14:creationId xmlns:p14="http://schemas.microsoft.com/office/powerpoint/2010/main" val="1978616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00B42864-E530-4B1D-BFE8-574DBBEC8072}" type="slidenum">
              <a:rPr lang="ar-SA" smtClean="0"/>
              <a:t>2</a:t>
            </a:fld>
            <a:endParaRPr lang="ar-SA" dirty="0"/>
          </a:p>
        </p:txBody>
      </p:sp>
    </p:spTree>
    <p:extLst>
      <p:ext uri="{BB962C8B-B14F-4D97-AF65-F5344CB8AC3E}">
        <p14:creationId xmlns:p14="http://schemas.microsoft.com/office/powerpoint/2010/main" val="1978616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BD2C4D71-3E7B-41F1-9C49-B570894493BB}"/>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SY"/>
          </a:p>
        </p:txBody>
      </p:sp>
      <p:sp>
        <p:nvSpPr>
          <p:cNvPr id="3" name="عنوان فرعي 2">
            <a:extLst>
              <a:ext uri="{FF2B5EF4-FFF2-40B4-BE49-F238E27FC236}">
                <a16:creationId xmlns:a16="http://schemas.microsoft.com/office/drawing/2014/main" xmlns="" id="{F4FD2FD7-6B75-4933-A5BB-4940B479D6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SY"/>
          </a:p>
        </p:txBody>
      </p:sp>
      <p:sp>
        <p:nvSpPr>
          <p:cNvPr id="4" name="عنصر نائب للتاريخ 3">
            <a:extLst>
              <a:ext uri="{FF2B5EF4-FFF2-40B4-BE49-F238E27FC236}">
                <a16:creationId xmlns:a16="http://schemas.microsoft.com/office/drawing/2014/main" xmlns="" id="{C9630DE3-777A-44F1-BB6E-D5FD15DCD0DB}"/>
              </a:ext>
            </a:extLst>
          </p:cNvPr>
          <p:cNvSpPr>
            <a:spLocks noGrp="1"/>
          </p:cNvSpPr>
          <p:nvPr>
            <p:ph type="dt" sz="half" idx="10"/>
          </p:nvPr>
        </p:nvSpPr>
        <p:spPr/>
        <p:txBody>
          <a:bodyPr/>
          <a:lstStyle/>
          <a:p>
            <a:fld id="{68209554-6A65-4E3E-B0C1-A6559C473139}" type="datetimeFigureOut">
              <a:rPr lang="ar-SY" smtClean="0"/>
              <a:t>27/04/1446</a:t>
            </a:fld>
            <a:endParaRPr lang="ar-SY"/>
          </a:p>
        </p:txBody>
      </p:sp>
      <p:sp>
        <p:nvSpPr>
          <p:cNvPr id="5" name="عنصر نائب للتذييل 4">
            <a:extLst>
              <a:ext uri="{FF2B5EF4-FFF2-40B4-BE49-F238E27FC236}">
                <a16:creationId xmlns:a16="http://schemas.microsoft.com/office/drawing/2014/main" xmlns="" id="{64748BF8-EBE5-46B9-B673-2F877361E8D6}"/>
              </a:ext>
            </a:extLst>
          </p:cNvPr>
          <p:cNvSpPr>
            <a:spLocks noGrp="1"/>
          </p:cNvSpPr>
          <p:nvPr>
            <p:ph type="ftr" sz="quarter" idx="11"/>
          </p:nvPr>
        </p:nvSpPr>
        <p:spPr/>
        <p:txBody>
          <a:bodyPr/>
          <a:lstStyle/>
          <a:p>
            <a:endParaRPr lang="ar-SY"/>
          </a:p>
        </p:txBody>
      </p:sp>
      <p:sp>
        <p:nvSpPr>
          <p:cNvPr id="6" name="عنصر نائب لرقم الشريحة 5">
            <a:extLst>
              <a:ext uri="{FF2B5EF4-FFF2-40B4-BE49-F238E27FC236}">
                <a16:creationId xmlns:a16="http://schemas.microsoft.com/office/drawing/2014/main" xmlns="" id="{D3DB6603-AC84-4F79-821A-F394F6BC11DE}"/>
              </a:ext>
            </a:extLst>
          </p:cNvPr>
          <p:cNvSpPr>
            <a:spLocks noGrp="1"/>
          </p:cNvSpPr>
          <p:nvPr>
            <p:ph type="sldNum" sz="quarter" idx="12"/>
          </p:nvPr>
        </p:nvSpPr>
        <p:spPr/>
        <p:txBody>
          <a:bodyPr/>
          <a:lstStyle/>
          <a:p>
            <a:fld id="{DA1E6C9B-4BAF-4495-B949-F5C41C235758}" type="slidenum">
              <a:rPr lang="ar-SY" smtClean="0"/>
              <a:t>‹#›</a:t>
            </a:fld>
            <a:endParaRPr lang="ar-SY"/>
          </a:p>
        </p:txBody>
      </p:sp>
    </p:spTree>
    <p:extLst>
      <p:ext uri="{BB962C8B-B14F-4D97-AF65-F5344CB8AC3E}">
        <p14:creationId xmlns:p14="http://schemas.microsoft.com/office/powerpoint/2010/main" val="3430189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1657BE62-B1D4-47B1-905D-3068FFCCA4EA}"/>
              </a:ext>
            </a:extLst>
          </p:cNvPr>
          <p:cNvSpPr>
            <a:spLocks noGrp="1"/>
          </p:cNvSpPr>
          <p:nvPr>
            <p:ph type="title"/>
          </p:nvPr>
        </p:nvSpPr>
        <p:spPr/>
        <p:txBody>
          <a:bodyPr/>
          <a:lstStyle/>
          <a:p>
            <a:r>
              <a:rPr lang="ar-SA"/>
              <a:t>انقر لتحرير نمط عنوان الشكل الرئيسي</a:t>
            </a:r>
            <a:endParaRPr lang="ar-SY"/>
          </a:p>
        </p:txBody>
      </p:sp>
      <p:sp>
        <p:nvSpPr>
          <p:cNvPr id="3" name="عنصر نائب للعنوان العمودي 2">
            <a:extLst>
              <a:ext uri="{FF2B5EF4-FFF2-40B4-BE49-F238E27FC236}">
                <a16:creationId xmlns:a16="http://schemas.microsoft.com/office/drawing/2014/main" xmlns="" id="{A59151F8-D11E-4C71-B802-48A8E442EECA}"/>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a:extLst>
              <a:ext uri="{FF2B5EF4-FFF2-40B4-BE49-F238E27FC236}">
                <a16:creationId xmlns:a16="http://schemas.microsoft.com/office/drawing/2014/main" xmlns="" id="{FCAFC759-A40E-4438-A58B-59D982888360}"/>
              </a:ext>
            </a:extLst>
          </p:cNvPr>
          <p:cNvSpPr>
            <a:spLocks noGrp="1"/>
          </p:cNvSpPr>
          <p:nvPr>
            <p:ph type="dt" sz="half" idx="10"/>
          </p:nvPr>
        </p:nvSpPr>
        <p:spPr/>
        <p:txBody>
          <a:bodyPr/>
          <a:lstStyle/>
          <a:p>
            <a:fld id="{68209554-6A65-4E3E-B0C1-A6559C473139}" type="datetimeFigureOut">
              <a:rPr lang="ar-SY" smtClean="0"/>
              <a:t>27/04/1446</a:t>
            </a:fld>
            <a:endParaRPr lang="ar-SY"/>
          </a:p>
        </p:txBody>
      </p:sp>
      <p:sp>
        <p:nvSpPr>
          <p:cNvPr id="5" name="عنصر نائب للتذييل 4">
            <a:extLst>
              <a:ext uri="{FF2B5EF4-FFF2-40B4-BE49-F238E27FC236}">
                <a16:creationId xmlns:a16="http://schemas.microsoft.com/office/drawing/2014/main" xmlns="" id="{5EB6860E-3D46-4691-8893-B0AED7D759F6}"/>
              </a:ext>
            </a:extLst>
          </p:cNvPr>
          <p:cNvSpPr>
            <a:spLocks noGrp="1"/>
          </p:cNvSpPr>
          <p:nvPr>
            <p:ph type="ftr" sz="quarter" idx="11"/>
          </p:nvPr>
        </p:nvSpPr>
        <p:spPr/>
        <p:txBody>
          <a:bodyPr/>
          <a:lstStyle/>
          <a:p>
            <a:endParaRPr lang="ar-SY"/>
          </a:p>
        </p:txBody>
      </p:sp>
      <p:sp>
        <p:nvSpPr>
          <p:cNvPr id="6" name="عنصر نائب لرقم الشريحة 5">
            <a:extLst>
              <a:ext uri="{FF2B5EF4-FFF2-40B4-BE49-F238E27FC236}">
                <a16:creationId xmlns:a16="http://schemas.microsoft.com/office/drawing/2014/main" xmlns="" id="{CA6C1C02-FE41-484A-BC14-927128351099}"/>
              </a:ext>
            </a:extLst>
          </p:cNvPr>
          <p:cNvSpPr>
            <a:spLocks noGrp="1"/>
          </p:cNvSpPr>
          <p:nvPr>
            <p:ph type="sldNum" sz="quarter" idx="12"/>
          </p:nvPr>
        </p:nvSpPr>
        <p:spPr/>
        <p:txBody>
          <a:bodyPr/>
          <a:lstStyle/>
          <a:p>
            <a:fld id="{DA1E6C9B-4BAF-4495-B949-F5C41C235758}" type="slidenum">
              <a:rPr lang="ar-SY" smtClean="0"/>
              <a:t>‹#›</a:t>
            </a:fld>
            <a:endParaRPr lang="ar-SY"/>
          </a:p>
        </p:txBody>
      </p:sp>
    </p:spTree>
    <p:extLst>
      <p:ext uri="{BB962C8B-B14F-4D97-AF65-F5344CB8AC3E}">
        <p14:creationId xmlns:p14="http://schemas.microsoft.com/office/powerpoint/2010/main" val="227069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xmlns="" id="{A9351942-00A4-4AA9-90A1-F340A7D3883A}"/>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SY"/>
          </a:p>
        </p:txBody>
      </p:sp>
      <p:sp>
        <p:nvSpPr>
          <p:cNvPr id="3" name="عنصر نائب للعنوان العمودي 2">
            <a:extLst>
              <a:ext uri="{FF2B5EF4-FFF2-40B4-BE49-F238E27FC236}">
                <a16:creationId xmlns:a16="http://schemas.microsoft.com/office/drawing/2014/main" xmlns="" id="{D1B5AA56-71F2-459C-8C62-35FD06870B6F}"/>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a:extLst>
              <a:ext uri="{FF2B5EF4-FFF2-40B4-BE49-F238E27FC236}">
                <a16:creationId xmlns:a16="http://schemas.microsoft.com/office/drawing/2014/main" xmlns="" id="{FDFD3379-7F16-455E-AEB8-7897D7CF686E}"/>
              </a:ext>
            </a:extLst>
          </p:cNvPr>
          <p:cNvSpPr>
            <a:spLocks noGrp="1"/>
          </p:cNvSpPr>
          <p:nvPr>
            <p:ph type="dt" sz="half" idx="10"/>
          </p:nvPr>
        </p:nvSpPr>
        <p:spPr/>
        <p:txBody>
          <a:bodyPr/>
          <a:lstStyle/>
          <a:p>
            <a:fld id="{68209554-6A65-4E3E-B0C1-A6559C473139}" type="datetimeFigureOut">
              <a:rPr lang="ar-SY" smtClean="0"/>
              <a:t>27/04/1446</a:t>
            </a:fld>
            <a:endParaRPr lang="ar-SY"/>
          </a:p>
        </p:txBody>
      </p:sp>
      <p:sp>
        <p:nvSpPr>
          <p:cNvPr id="5" name="عنصر نائب للتذييل 4">
            <a:extLst>
              <a:ext uri="{FF2B5EF4-FFF2-40B4-BE49-F238E27FC236}">
                <a16:creationId xmlns:a16="http://schemas.microsoft.com/office/drawing/2014/main" xmlns="" id="{47F2676D-B3CD-4C86-AE75-A71A920E5208}"/>
              </a:ext>
            </a:extLst>
          </p:cNvPr>
          <p:cNvSpPr>
            <a:spLocks noGrp="1"/>
          </p:cNvSpPr>
          <p:nvPr>
            <p:ph type="ftr" sz="quarter" idx="11"/>
          </p:nvPr>
        </p:nvSpPr>
        <p:spPr/>
        <p:txBody>
          <a:bodyPr/>
          <a:lstStyle/>
          <a:p>
            <a:endParaRPr lang="ar-SY"/>
          </a:p>
        </p:txBody>
      </p:sp>
      <p:sp>
        <p:nvSpPr>
          <p:cNvPr id="6" name="عنصر نائب لرقم الشريحة 5">
            <a:extLst>
              <a:ext uri="{FF2B5EF4-FFF2-40B4-BE49-F238E27FC236}">
                <a16:creationId xmlns:a16="http://schemas.microsoft.com/office/drawing/2014/main" xmlns="" id="{C458737D-59F7-422E-8732-236C4BB8BDA2}"/>
              </a:ext>
            </a:extLst>
          </p:cNvPr>
          <p:cNvSpPr>
            <a:spLocks noGrp="1"/>
          </p:cNvSpPr>
          <p:nvPr>
            <p:ph type="sldNum" sz="quarter" idx="12"/>
          </p:nvPr>
        </p:nvSpPr>
        <p:spPr/>
        <p:txBody>
          <a:bodyPr/>
          <a:lstStyle/>
          <a:p>
            <a:fld id="{DA1E6C9B-4BAF-4495-B949-F5C41C235758}" type="slidenum">
              <a:rPr lang="ar-SY" smtClean="0"/>
              <a:t>‹#›</a:t>
            </a:fld>
            <a:endParaRPr lang="ar-SY"/>
          </a:p>
        </p:txBody>
      </p:sp>
    </p:spTree>
    <p:extLst>
      <p:ext uri="{BB962C8B-B14F-4D97-AF65-F5344CB8AC3E}">
        <p14:creationId xmlns:p14="http://schemas.microsoft.com/office/powerpoint/2010/main" val="124436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097FABEF-AD11-4568-BB35-BAC01AE513A2}"/>
              </a:ext>
            </a:extLst>
          </p:cNvPr>
          <p:cNvSpPr>
            <a:spLocks noGrp="1"/>
          </p:cNvSpPr>
          <p:nvPr>
            <p:ph type="title"/>
          </p:nvPr>
        </p:nvSpPr>
        <p:spPr/>
        <p:txBody>
          <a:bodyPr/>
          <a:lstStyle/>
          <a:p>
            <a:r>
              <a:rPr lang="ar-SA"/>
              <a:t>انقر لتحرير نمط عنوان الشكل الرئيسي</a:t>
            </a:r>
            <a:endParaRPr lang="ar-SY"/>
          </a:p>
        </p:txBody>
      </p:sp>
      <p:sp>
        <p:nvSpPr>
          <p:cNvPr id="3" name="عنصر نائب للمحتوى 2">
            <a:extLst>
              <a:ext uri="{FF2B5EF4-FFF2-40B4-BE49-F238E27FC236}">
                <a16:creationId xmlns:a16="http://schemas.microsoft.com/office/drawing/2014/main" xmlns="" id="{FF4CBD1D-0BF9-426C-8558-AE828DDC15DA}"/>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a:extLst>
              <a:ext uri="{FF2B5EF4-FFF2-40B4-BE49-F238E27FC236}">
                <a16:creationId xmlns:a16="http://schemas.microsoft.com/office/drawing/2014/main" xmlns="" id="{6B23256A-A74F-41FC-8787-3E4C8FF94137}"/>
              </a:ext>
            </a:extLst>
          </p:cNvPr>
          <p:cNvSpPr>
            <a:spLocks noGrp="1"/>
          </p:cNvSpPr>
          <p:nvPr>
            <p:ph type="dt" sz="half" idx="10"/>
          </p:nvPr>
        </p:nvSpPr>
        <p:spPr/>
        <p:txBody>
          <a:bodyPr/>
          <a:lstStyle/>
          <a:p>
            <a:fld id="{68209554-6A65-4E3E-B0C1-A6559C473139}" type="datetimeFigureOut">
              <a:rPr lang="ar-SY" smtClean="0"/>
              <a:t>27/04/1446</a:t>
            </a:fld>
            <a:endParaRPr lang="ar-SY"/>
          </a:p>
        </p:txBody>
      </p:sp>
      <p:sp>
        <p:nvSpPr>
          <p:cNvPr id="5" name="عنصر نائب للتذييل 4">
            <a:extLst>
              <a:ext uri="{FF2B5EF4-FFF2-40B4-BE49-F238E27FC236}">
                <a16:creationId xmlns:a16="http://schemas.microsoft.com/office/drawing/2014/main" xmlns="" id="{DE2C948A-77E2-40CD-9F95-7ABDF9DCAA6E}"/>
              </a:ext>
            </a:extLst>
          </p:cNvPr>
          <p:cNvSpPr>
            <a:spLocks noGrp="1"/>
          </p:cNvSpPr>
          <p:nvPr>
            <p:ph type="ftr" sz="quarter" idx="11"/>
          </p:nvPr>
        </p:nvSpPr>
        <p:spPr/>
        <p:txBody>
          <a:bodyPr/>
          <a:lstStyle/>
          <a:p>
            <a:endParaRPr lang="ar-SY"/>
          </a:p>
        </p:txBody>
      </p:sp>
      <p:sp>
        <p:nvSpPr>
          <p:cNvPr id="6" name="عنصر نائب لرقم الشريحة 5">
            <a:extLst>
              <a:ext uri="{FF2B5EF4-FFF2-40B4-BE49-F238E27FC236}">
                <a16:creationId xmlns:a16="http://schemas.microsoft.com/office/drawing/2014/main" xmlns="" id="{3EE65D5D-9D54-4306-A5D6-EEECFF2F7F99}"/>
              </a:ext>
            </a:extLst>
          </p:cNvPr>
          <p:cNvSpPr>
            <a:spLocks noGrp="1"/>
          </p:cNvSpPr>
          <p:nvPr>
            <p:ph type="sldNum" sz="quarter" idx="12"/>
          </p:nvPr>
        </p:nvSpPr>
        <p:spPr/>
        <p:txBody>
          <a:bodyPr/>
          <a:lstStyle/>
          <a:p>
            <a:fld id="{DA1E6C9B-4BAF-4495-B949-F5C41C235758}" type="slidenum">
              <a:rPr lang="ar-SY" smtClean="0"/>
              <a:t>‹#›</a:t>
            </a:fld>
            <a:endParaRPr lang="ar-SY"/>
          </a:p>
        </p:txBody>
      </p:sp>
    </p:spTree>
    <p:extLst>
      <p:ext uri="{BB962C8B-B14F-4D97-AF65-F5344CB8AC3E}">
        <p14:creationId xmlns:p14="http://schemas.microsoft.com/office/powerpoint/2010/main" val="3254700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9D044B4F-1A90-4938-8D37-84568ADE982C}"/>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SY"/>
          </a:p>
        </p:txBody>
      </p:sp>
      <p:sp>
        <p:nvSpPr>
          <p:cNvPr id="3" name="عنصر نائب للنص 2">
            <a:extLst>
              <a:ext uri="{FF2B5EF4-FFF2-40B4-BE49-F238E27FC236}">
                <a16:creationId xmlns:a16="http://schemas.microsoft.com/office/drawing/2014/main" xmlns="" id="{79D7F846-A296-42F2-A570-D7F4611195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xmlns="" id="{6EA87B82-3009-4C45-B372-0D32CE6FBEB5}"/>
              </a:ext>
            </a:extLst>
          </p:cNvPr>
          <p:cNvSpPr>
            <a:spLocks noGrp="1"/>
          </p:cNvSpPr>
          <p:nvPr>
            <p:ph type="dt" sz="half" idx="10"/>
          </p:nvPr>
        </p:nvSpPr>
        <p:spPr/>
        <p:txBody>
          <a:bodyPr/>
          <a:lstStyle/>
          <a:p>
            <a:fld id="{68209554-6A65-4E3E-B0C1-A6559C473139}" type="datetimeFigureOut">
              <a:rPr lang="ar-SY" smtClean="0"/>
              <a:t>27/04/1446</a:t>
            </a:fld>
            <a:endParaRPr lang="ar-SY"/>
          </a:p>
        </p:txBody>
      </p:sp>
      <p:sp>
        <p:nvSpPr>
          <p:cNvPr id="5" name="عنصر نائب للتذييل 4">
            <a:extLst>
              <a:ext uri="{FF2B5EF4-FFF2-40B4-BE49-F238E27FC236}">
                <a16:creationId xmlns:a16="http://schemas.microsoft.com/office/drawing/2014/main" xmlns="" id="{128870A0-01AE-43AB-96D7-A7B9AD080A16}"/>
              </a:ext>
            </a:extLst>
          </p:cNvPr>
          <p:cNvSpPr>
            <a:spLocks noGrp="1"/>
          </p:cNvSpPr>
          <p:nvPr>
            <p:ph type="ftr" sz="quarter" idx="11"/>
          </p:nvPr>
        </p:nvSpPr>
        <p:spPr/>
        <p:txBody>
          <a:bodyPr/>
          <a:lstStyle/>
          <a:p>
            <a:endParaRPr lang="ar-SY"/>
          </a:p>
        </p:txBody>
      </p:sp>
      <p:sp>
        <p:nvSpPr>
          <p:cNvPr id="6" name="عنصر نائب لرقم الشريحة 5">
            <a:extLst>
              <a:ext uri="{FF2B5EF4-FFF2-40B4-BE49-F238E27FC236}">
                <a16:creationId xmlns:a16="http://schemas.microsoft.com/office/drawing/2014/main" xmlns="" id="{1BF6E5D6-27A7-44F4-95D8-0712C4DF68C2}"/>
              </a:ext>
            </a:extLst>
          </p:cNvPr>
          <p:cNvSpPr>
            <a:spLocks noGrp="1"/>
          </p:cNvSpPr>
          <p:nvPr>
            <p:ph type="sldNum" sz="quarter" idx="12"/>
          </p:nvPr>
        </p:nvSpPr>
        <p:spPr/>
        <p:txBody>
          <a:bodyPr/>
          <a:lstStyle/>
          <a:p>
            <a:fld id="{DA1E6C9B-4BAF-4495-B949-F5C41C235758}" type="slidenum">
              <a:rPr lang="ar-SY" smtClean="0"/>
              <a:t>‹#›</a:t>
            </a:fld>
            <a:endParaRPr lang="ar-SY"/>
          </a:p>
        </p:txBody>
      </p:sp>
    </p:spTree>
    <p:extLst>
      <p:ext uri="{BB962C8B-B14F-4D97-AF65-F5344CB8AC3E}">
        <p14:creationId xmlns:p14="http://schemas.microsoft.com/office/powerpoint/2010/main" val="2642888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F6B520BD-8CDD-4CED-84CA-9529F01FA0DE}"/>
              </a:ext>
            </a:extLst>
          </p:cNvPr>
          <p:cNvSpPr>
            <a:spLocks noGrp="1"/>
          </p:cNvSpPr>
          <p:nvPr>
            <p:ph type="title"/>
          </p:nvPr>
        </p:nvSpPr>
        <p:spPr/>
        <p:txBody>
          <a:bodyPr/>
          <a:lstStyle/>
          <a:p>
            <a:r>
              <a:rPr lang="ar-SA"/>
              <a:t>انقر لتحرير نمط عنوان الشكل الرئيسي</a:t>
            </a:r>
            <a:endParaRPr lang="ar-SY"/>
          </a:p>
        </p:txBody>
      </p:sp>
      <p:sp>
        <p:nvSpPr>
          <p:cNvPr id="3" name="عنصر نائب للمحتوى 2">
            <a:extLst>
              <a:ext uri="{FF2B5EF4-FFF2-40B4-BE49-F238E27FC236}">
                <a16:creationId xmlns:a16="http://schemas.microsoft.com/office/drawing/2014/main" xmlns="" id="{17C1492D-085F-4DA1-8673-96C16E24AAD3}"/>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محتوى 3">
            <a:extLst>
              <a:ext uri="{FF2B5EF4-FFF2-40B4-BE49-F238E27FC236}">
                <a16:creationId xmlns:a16="http://schemas.microsoft.com/office/drawing/2014/main" xmlns="" id="{8F4A4306-89FF-49C5-96D7-E26568547CFB}"/>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5" name="عنصر نائب للتاريخ 4">
            <a:extLst>
              <a:ext uri="{FF2B5EF4-FFF2-40B4-BE49-F238E27FC236}">
                <a16:creationId xmlns:a16="http://schemas.microsoft.com/office/drawing/2014/main" xmlns="" id="{966945AF-67BE-49FD-A372-0B42DF24D16A}"/>
              </a:ext>
            </a:extLst>
          </p:cNvPr>
          <p:cNvSpPr>
            <a:spLocks noGrp="1"/>
          </p:cNvSpPr>
          <p:nvPr>
            <p:ph type="dt" sz="half" idx="10"/>
          </p:nvPr>
        </p:nvSpPr>
        <p:spPr/>
        <p:txBody>
          <a:bodyPr/>
          <a:lstStyle/>
          <a:p>
            <a:fld id="{68209554-6A65-4E3E-B0C1-A6559C473139}" type="datetimeFigureOut">
              <a:rPr lang="ar-SY" smtClean="0"/>
              <a:t>27/04/1446</a:t>
            </a:fld>
            <a:endParaRPr lang="ar-SY"/>
          </a:p>
        </p:txBody>
      </p:sp>
      <p:sp>
        <p:nvSpPr>
          <p:cNvPr id="6" name="عنصر نائب للتذييل 5">
            <a:extLst>
              <a:ext uri="{FF2B5EF4-FFF2-40B4-BE49-F238E27FC236}">
                <a16:creationId xmlns:a16="http://schemas.microsoft.com/office/drawing/2014/main" xmlns="" id="{4598467D-D360-480C-8175-B3A9F1CBC6FA}"/>
              </a:ext>
            </a:extLst>
          </p:cNvPr>
          <p:cNvSpPr>
            <a:spLocks noGrp="1"/>
          </p:cNvSpPr>
          <p:nvPr>
            <p:ph type="ftr" sz="quarter" idx="11"/>
          </p:nvPr>
        </p:nvSpPr>
        <p:spPr/>
        <p:txBody>
          <a:bodyPr/>
          <a:lstStyle/>
          <a:p>
            <a:endParaRPr lang="ar-SY"/>
          </a:p>
        </p:txBody>
      </p:sp>
      <p:sp>
        <p:nvSpPr>
          <p:cNvPr id="7" name="عنصر نائب لرقم الشريحة 6">
            <a:extLst>
              <a:ext uri="{FF2B5EF4-FFF2-40B4-BE49-F238E27FC236}">
                <a16:creationId xmlns:a16="http://schemas.microsoft.com/office/drawing/2014/main" xmlns="" id="{73FE1159-0F4C-43AD-B90C-AF8DB167FC6E}"/>
              </a:ext>
            </a:extLst>
          </p:cNvPr>
          <p:cNvSpPr>
            <a:spLocks noGrp="1"/>
          </p:cNvSpPr>
          <p:nvPr>
            <p:ph type="sldNum" sz="quarter" idx="12"/>
          </p:nvPr>
        </p:nvSpPr>
        <p:spPr/>
        <p:txBody>
          <a:bodyPr/>
          <a:lstStyle/>
          <a:p>
            <a:fld id="{DA1E6C9B-4BAF-4495-B949-F5C41C235758}" type="slidenum">
              <a:rPr lang="ar-SY" smtClean="0"/>
              <a:t>‹#›</a:t>
            </a:fld>
            <a:endParaRPr lang="ar-SY"/>
          </a:p>
        </p:txBody>
      </p:sp>
    </p:spTree>
    <p:extLst>
      <p:ext uri="{BB962C8B-B14F-4D97-AF65-F5344CB8AC3E}">
        <p14:creationId xmlns:p14="http://schemas.microsoft.com/office/powerpoint/2010/main" val="75008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A00F3BF8-26D2-4C24-AFE7-590B9FADD4A0}"/>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SY"/>
          </a:p>
        </p:txBody>
      </p:sp>
      <p:sp>
        <p:nvSpPr>
          <p:cNvPr id="3" name="عنصر نائب للنص 2">
            <a:extLst>
              <a:ext uri="{FF2B5EF4-FFF2-40B4-BE49-F238E27FC236}">
                <a16:creationId xmlns:a16="http://schemas.microsoft.com/office/drawing/2014/main" xmlns="" id="{04257533-525A-40CA-9E3D-B89F29F246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xmlns="" id="{A042A743-B856-4BF4-8FE3-279695A5DDC3}"/>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5" name="عنصر نائب للنص 4">
            <a:extLst>
              <a:ext uri="{FF2B5EF4-FFF2-40B4-BE49-F238E27FC236}">
                <a16:creationId xmlns:a16="http://schemas.microsoft.com/office/drawing/2014/main" xmlns="" id="{958B3984-2F51-44F2-8A6E-5D80097907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xmlns="" id="{5DEE3D7A-4695-486A-9B8A-B6F2F80A038E}"/>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7" name="عنصر نائب للتاريخ 6">
            <a:extLst>
              <a:ext uri="{FF2B5EF4-FFF2-40B4-BE49-F238E27FC236}">
                <a16:creationId xmlns:a16="http://schemas.microsoft.com/office/drawing/2014/main" xmlns="" id="{F005BDFF-78EF-447B-9767-54E01B275399}"/>
              </a:ext>
            </a:extLst>
          </p:cNvPr>
          <p:cNvSpPr>
            <a:spLocks noGrp="1"/>
          </p:cNvSpPr>
          <p:nvPr>
            <p:ph type="dt" sz="half" idx="10"/>
          </p:nvPr>
        </p:nvSpPr>
        <p:spPr/>
        <p:txBody>
          <a:bodyPr/>
          <a:lstStyle/>
          <a:p>
            <a:fld id="{68209554-6A65-4E3E-B0C1-A6559C473139}" type="datetimeFigureOut">
              <a:rPr lang="ar-SY" smtClean="0"/>
              <a:t>27/04/1446</a:t>
            </a:fld>
            <a:endParaRPr lang="ar-SY"/>
          </a:p>
        </p:txBody>
      </p:sp>
      <p:sp>
        <p:nvSpPr>
          <p:cNvPr id="8" name="عنصر نائب للتذييل 7">
            <a:extLst>
              <a:ext uri="{FF2B5EF4-FFF2-40B4-BE49-F238E27FC236}">
                <a16:creationId xmlns:a16="http://schemas.microsoft.com/office/drawing/2014/main" xmlns="" id="{FD0F7E62-BE49-4C18-B5FF-1289C72BC6F4}"/>
              </a:ext>
            </a:extLst>
          </p:cNvPr>
          <p:cNvSpPr>
            <a:spLocks noGrp="1"/>
          </p:cNvSpPr>
          <p:nvPr>
            <p:ph type="ftr" sz="quarter" idx="11"/>
          </p:nvPr>
        </p:nvSpPr>
        <p:spPr/>
        <p:txBody>
          <a:bodyPr/>
          <a:lstStyle/>
          <a:p>
            <a:endParaRPr lang="ar-SY"/>
          </a:p>
        </p:txBody>
      </p:sp>
      <p:sp>
        <p:nvSpPr>
          <p:cNvPr id="9" name="عنصر نائب لرقم الشريحة 8">
            <a:extLst>
              <a:ext uri="{FF2B5EF4-FFF2-40B4-BE49-F238E27FC236}">
                <a16:creationId xmlns:a16="http://schemas.microsoft.com/office/drawing/2014/main" xmlns="" id="{BCF5259A-BE18-4D96-B782-2738C7819B6D}"/>
              </a:ext>
            </a:extLst>
          </p:cNvPr>
          <p:cNvSpPr>
            <a:spLocks noGrp="1"/>
          </p:cNvSpPr>
          <p:nvPr>
            <p:ph type="sldNum" sz="quarter" idx="12"/>
          </p:nvPr>
        </p:nvSpPr>
        <p:spPr/>
        <p:txBody>
          <a:bodyPr/>
          <a:lstStyle/>
          <a:p>
            <a:fld id="{DA1E6C9B-4BAF-4495-B949-F5C41C235758}" type="slidenum">
              <a:rPr lang="ar-SY" smtClean="0"/>
              <a:t>‹#›</a:t>
            </a:fld>
            <a:endParaRPr lang="ar-SY"/>
          </a:p>
        </p:txBody>
      </p:sp>
    </p:spTree>
    <p:extLst>
      <p:ext uri="{BB962C8B-B14F-4D97-AF65-F5344CB8AC3E}">
        <p14:creationId xmlns:p14="http://schemas.microsoft.com/office/powerpoint/2010/main" val="873154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DE7031BF-9672-4F04-99EB-F05C59429040}"/>
              </a:ext>
            </a:extLst>
          </p:cNvPr>
          <p:cNvSpPr>
            <a:spLocks noGrp="1"/>
          </p:cNvSpPr>
          <p:nvPr>
            <p:ph type="title"/>
          </p:nvPr>
        </p:nvSpPr>
        <p:spPr/>
        <p:txBody>
          <a:bodyPr/>
          <a:lstStyle/>
          <a:p>
            <a:r>
              <a:rPr lang="ar-SA"/>
              <a:t>انقر لتحرير نمط عنوان الشكل الرئيسي</a:t>
            </a:r>
            <a:endParaRPr lang="ar-SY"/>
          </a:p>
        </p:txBody>
      </p:sp>
      <p:sp>
        <p:nvSpPr>
          <p:cNvPr id="3" name="عنصر نائب للتاريخ 2">
            <a:extLst>
              <a:ext uri="{FF2B5EF4-FFF2-40B4-BE49-F238E27FC236}">
                <a16:creationId xmlns:a16="http://schemas.microsoft.com/office/drawing/2014/main" xmlns="" id="{4839252C-2943-48E0-9254-7BC9FE3EE845}"/>
              </a:ext>
            </a:extLst>
          </p:cNvPr>
          <p:cNvSpPr>
            <a:spLocks noGrp="1"/>
          </p:cNvSpPr>
          <p:nvPr>
            <p:ph type="dt" sz="half" idx="10"/>
          </p:nvPr>
        </p:nvSpPr>
        <p:spPr/>
        <p:txBody>
          <a:bodyPr/>
          <a:lstStyle/>
          <a:p>
            <a:fld id="{68209554-6A65-4E3E-B0C1-A6559C473139}" type="datetimeFigureOut">
              <a:rPr lang="ar-SY" smtClean="0"/>
              <a:t>27/04/1446</a:t>
            </a:fld>
            <a:endParaRPr lang="ar-SY"/>
          </a:p>
        </p:txBody>
      </p:sp>
      <p:sp>
        <p:nvSpPr>
          <p:cNvPr id="4" name="عنصر نائب للتذييل 3">
            <a:extLst>
              <a:ext uri="{FF2B5EF4-FFF2-40B4-BE49-F238E27FC236}">
                <a16:creationId xmlns:a16="http://schemas.microsoft.com/office/drawing/2014/main" xmlns="" id="{5AB914CA-A523-4CCC-A539-E92E1E7BFA9F}"/>
              </a:ext>
            </a:extLst>
          </p:cNvPr>
          <p:cNvSpPr>
            <a:spLocks noGrp="1"/>
          </p:cNvSpPr>
          <p:nvPr>
            <p:ph type="ftr" sz="quarter" idx="11"/>
          </p:nvPr>
        </p:nvSpPr>
        <p:spPr/>
        <p:txBody>
          <a:bodyPr/>
          <a:lstStyle/>
          <a:p>
            <a:endParaRPr lang="ar-SY"/>
          </a:p>
        </p:txBody>
      </p:sp>
      <p:sp>
        <p:nvSpPr>
          <p:cNvPr id="5" name="عنصر نائب لرقم الشريحة 4">
            <a:extLst>
              <a:ext uri="{FF2B5EF4-FFF2-40B4-BE49-F238E27FC236}">
                <a16:creationId xmlns:a16="http://schemas.microsoft.com/office/drawing/2014/main" xmlns="" id="{E7FC2C28-9C45-4B4F-83A1-8043BC4D3C46}"/>
              </a:ext>
            </a:extLst>
          </p:cNvPr>
          <p:cNvSpPr>
            <a:spLocks noGrp="1"/>
          </p:cNvSpPr>
          <p:nvPr>
            <p:ph type="sldNum" sz="quarter" idx="12"/>
          </p:nvPr>
        </p:nvSpPr>
        <p:spPr/>
        <p:txBody>
          <a:bodyPr/>
          <a:lstStyle/>
          <a:p>
            <a:fld id="{DA1E6C9B-4BAF-4495-B949-F5C41C235758}" type="slidenum">
              <a:rPr lang="ar-SY" smtClean="0"/>
              <a:t>‹#›</a:t>
            </a:fld>
            <a:endParaRPr lang="ar-SY"/>
          </a:p>
        </p:txBody>
      </p:sp>
    </p:spTree>
    <p:extLst>
      <p:ext uri="{BB962C8B-B14F-4D97-AF65-F5344CB8AC3E}">
        <p14:creationId xmlns:p14="http://schemas.microsoft.com/office/powerpoint/2010/main" val="2308090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xmlns="" id="{F27F7198-BFAF-4913-BEB8-CD4F76398D8F}"/>
              </a:ext>
            </a:extLst>
          </p:cNvPr>
          <p:cNvSpPr>
            <a:spLocks noGrp="1"/>
          </p:cNvSpPr>
          <p:nvPr>
            <p:ph type="dt" sz="half" idx="10"/>
          </p:nvPr>
        </p:nvSpPr>
        <p:spPr/>
        <p:txBody>
          <a:bodyPr/>
          <a:lstStyle/>
          <a:p>
            <a:fld id="{68209554-6A65-4E3E-B0C1-A6559C473139}" type="datetimeFigureOut">
              <a:rPr lang="ar-SY" smtClean="0"/>
              <a:t>27/04/1446</a:t>
            </a:fld>
            <a:endParaRPr lang="ar-SY"/>
          </a:p>
        </p:txBody>
      </p:sp>
      <p:sp>
        <p:nvSpPr>
          <p:cNvPr id="3" name="عنصر نائب للتذييل 2">
            <a:extLst>
              <a:ext uri="{FF2B5EF4-FFF2-40B4-BE49-F238E27FC236}">
                <a16:creationId xmlns:a16="http://schemas.microsoft.com/office/drawing/2014/main" xmlns="" id="{CB895BA1-4180-4ED8-97A8-3604A7687590}"/>
              </a:ext>
            </a:extLst>
          </p:cNvPr>
          <p:cNvSpPr>
            <a:spLocks noGrp="1"/>
          </p:cNvSpPr>
          <p:nvPr>
            <p:ph type="ftr" sz="quarter" idx="11"/>
          </p:nvPr>
        </p:nvSpPr>
        <p:spPr/>
        <p:txBody>
          <a:bodyPr/>
          <a:lstStyle/>
          <a:p>
            <a:endParaRPr lang="ar-SY"/>
          </a:p>
        </p:txBody>
      </p:sp>
      <p:sp>
        <p:nvSpPr>
          <p:cNvPr id="4" name="عنصر نائب لرقم الشريحة 3">
            <a:extLst>
              <a:ext uri="{FF2B5EF4-FFF2-40B4-BE49-F238E27FC236}">
                <a16:creationId xmlns:a16="http://schemas.microsoft.com/office/drawing/2014/main" xmlns="" id="{7F2445EF-0E96-42DA-B7C3-A2B4C1B49436}"/>
              </a:ext>
            </a:extLst>
          </p:cNvPr>
          <p:cNvSpPr>
            <a:spLocks noGrp="1"/>
          </p:cNvSpPr>
          <p:nvPr>
            <p:ph type="sldNum" sz="quarter" idx="12"/>
          </p:nvPr>
        </p:nvSpPr>
        <p:spPr/>
        <p:txBody>
          <a:bodyPr/>
          <a:lstStyle/>
          <a:p>
            <a:fld id="{DA1E6C9B-4BAF-4495-B949-F5C41C235758}" type="slidenum">
              <a:rPr lang="ar-SY" smtClean="0"/>
              <a:t>‹#›</a:t>
            </a:fld>
            <a:endParaRPr lang="ar-SY"/>
          </a:p>
        </p:txBody>
      </p:sp>
    </p:spTree>
    <p:extLst>
      <p:ext uri="{BB962C8B-B14F-4D97-AF65-F5344CB8AC3E}">
        <p14:creationId xmlns:p14="http://schemas.microsoft.com/office/powerpoint/2010/main" val="329531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B05BB59F-D3A5-4F9B-B48F-2EA80205B1BD}"/>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SY"/>
          </a:p>
        </p:txBody>
      </p:sp>
      <p:sp>
        <p:nvSpPr>
          <p:cNvPr id="3" name="عنصر نائب للمحتوى 2">
            <a:extLst>
              <a:ext uri="{FF2B5EF4-FFF2-40B4-BE49-F238E27FC236}">
                <a16:creationId xmlns:a16="http://schemas.microsoft.com/office/drawing/2014/main" xmlns="" id="{036BEF21-3DB7-4C0C-9D3B-BEA5E49B07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نص 3">
            <a:extLst>
              <a:ext uri="{FF2B5EF4-FFF2-40B4-BE49-F238E27FC236}">
                <a16:creationId xmlns:a16="http://schemas.microsoft.com/office/drawing/2014/main" xmlns="" id="{2576704A-32B1-43EC-9C56-9E1E6CB44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xmlns="" id="{BEF121EE-6076-4150-BF07-5D8DB336E7D0}"/>
              </a:ext>
            </a:extLst>
          </p:cNvPr>
          <p:cNvSpPr>
            <a:spLocks noGrp="1"/>
          </p:cNvSpPr>
          <p:nvPr>
            <p:ph type="dt" sz="half" idx="10"/>
          </p:nvPr>
        </p:nvSpPr>
        <p:spPr/>
        <p:txBody>
          <a:bodyPr/>
          <a:lstStyle/>
          <a:p>
            <a:fld id="{68209554-6A65-4E3E-B0C1-A6559C473139}" type="datetimeFigureOut">
              <a:rPr lang="ar-SY" smtClean="0"/>
              <a:t>27/04/1446</a:t>
            </a:fld>
            <a:endParaRPr lang="ar-SY"/>
          </a:p>
        </p:txBody>
      </p:sp>
      <p:sp>
        <p:nvSpPr>
          <p:cNvPr id="6" name="عنصر نائب للتذييل 5">
            <a:extLst>
              <a:ext uri="{FF2B5EF4-FFF2-40B4-BE49-F238E27FC236}">
                <a16:creationId xmlns:a16="http://schemas.microsoft.com/office/drawing/2014/main" xmlns="" id="{18050E4C-9A88-4C8D-8BFA-F99BF703D0EE}"/>
              </a:ext>
            </a:extLst>
          </p:cNvPr>
          <p:cNvSpPr>
            <a:spLocks noGrp="1"/>
          </p:cNvSpPr>
          <p:nvPr>
            <p:ph type="ftr" sz="quarter" idx="11"/>
          </p:nvPr>
        </p:nvSpPr>
        <p:spPr/>
        <p:txBody>
          <a:bodyPr/>
          <a:lstStyle/>
          <a:p>
            <a:endParaRPr lang="ar-SY"/>
          </a:p>
        </p:txBody>
      </p:sp>
      <p:sp>
        <p:nvSpPr>
          <p:cNvPr id="7" name="عنصر نائب لرقم الشريحة 6">
            <a:extLst>
              <a:ext uri="{FF2B5EF4-FFF2-40B4-BE49-F238E27FC236}">
                <a16:creationId xmlns:a16="http://schemas.microsoft.com/office/drawing/2014/main" xmlns="" id="{3B81329E-587F-462E-A37E-0F3B8A5AD695}"/>
              </a:ext>
            </a:extLst>
          </p:cNvPr>
          <p:cNvSpPr>
            <a:spLocks noGrp="1"/>
          </p:cNvSpPr>
          <p:nvPr>
            <p:ph type="sldNum" sz="quarter" idx="12"/>
          </p:nvPr>
        </p:nvSpPr>
        <p:spPr/>
        <p:txBody>
          <a:bodyPr/>
          <a:lstStyle/>
          <a:p>
            <a:fld id="{DA1E6C9B-4BAF-4495-B949-F5C41C235758}" type="slidenum">
              <a:rPr lang="ar-SY" smtClean="0"/>
              <a:t>‹#›</a:t>
            </a:fld>
            <a:endParaRPr lang="ar-SY"/>
          </a:p>
        </p:txBody>
      </p:sp>
    </p:spTree>
    <p:extLst>
      <p:ext uri="{BB962C8B-B14F-4D97-AF65-F5344CB8AC3E}">
        <p14:creationId xmlns:p14="http://schemas.microsoft.com/office/powerpoint/2010/main" val="3746617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3C13E00A-79F8-411F-BE89-7722067FDBB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SY"/>
          </a:p>
        </p:txBody>
      </p:sp>
      <p:sp>
        <p:nvSpPr>
          <p:cNvPr id="3" name="عنصر نائب للصورة 2">
            <a:extLst>
              <a:ext uri="{FF2B5EF4-FFF2-40B4-BE49-F238E27FC236}">
                <a16:creationId xmlns:a16="http://schemas.microsoft.com/office/drawing/2014/main" xmlns="" id="{CF3BBD6C-DA8D-4DFA-87E3-73F32DBD29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عنصر نائب للنص 3">
            <a:extLst>
              <a:ext uri="{FF2B5EF4-FFF2-40B4-BE49-F238E27FC236}">
                <a16:creationId xmlns:a16="http://schemas.microsoft.com/office/drawing/2014/main" xmlns="" id="{ED011698-103B-493B-B809-8E805C37D9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xmlns="" id="{0B1EF458-BEB0-4EE3-AD82-DAF53B7B88C5}"/>
              </a:ext>
            </a:extLst>
          </p:cNvPr>
          <p:cNvSpPr>
            <a:spLocks noGrp="1"/>
          </p:cNvSpPr>
          <p:nvPr>
            <p:ph type="dt" sz="half" idx="10"/>
          </p:nvPr>
        </p:nvSpPr>
        <p:spPr/>
        <p:txBody>
          <a:bodyPr/>
          <a:lstStyle/>
          <a:p>
            <a:fld id="{68209554-6A65-4E3E-B0C1-A6559C473139}" type="datetimeFigureOut">
              <a:rPr lang="ar-SY" smtClean="0"/>
              <a:t>27/04/1446</a:t>
            </a:fld>
            <a:endParaRPr lang="ar-SY"/>
          </a:p>
        </p:txBody>
      </p:sp>
      <p:sp>
        <p:nvSpPr>
          <p:cNvPr id="6" name="عنصر نائب للتذييل 5">
            <a:extLst>
              <a:ext uri="{FF2B5EF4-FFF2-40B4-BE49-F238E27FC236}">
                <a16:creationId xmlns:a16="http://schemas.microsoft.com/office/drawing/2014/main" xmlns="" id="{73911048-EDDD-4B76-842A-69288AF48553}"/>
              </a:ext>
            </a:extLst>
          </p:cNvPr>
          <p:cNvSpPr>
            <a:spLocks noGrp="1"/>
          </p:cNvSpPr>
          <p:nvPr>
            <p:ph type="ftr" sz="quarter" idx="11"/>
          </p:nvPr>
        </p:nvSpPr>
        <p:spPr/>
        <p:txBody>
          <a:bodyPr/>
          <a:lstStyle/>
          <a:p>
            <a:endParaRPr lang="ar-SY"/>
          </a:p>
        </p:txBody>
      </p:sp>
      <p:sp>
        <p:nvSpPr>
          <p:cNvPr id="7" name="عنصر نائب لرقم الشريحة 6">
            <a:extLst>
              <a:ext uri="{FF2B5EF4-FFF2-40B4-BE49-F238E27FC236}">
                <a16:creationId xmlns:a16="http://schemas.microsoft.com/office/drawing/2014/main" xmlns="" id="{A806595F-7244-421B-866D-8DCF9AC18F97}"/>
              </a:ext>
            </a:extLst>
          </p:cNvPr>
          <p:cNvSpPr>
            <a:spLocks noGrp="1"/>
          </p:cNvSpPr>
          <p:nvPr>
            <p:ph type="sldNum" sz="quarter" idx="12"/>
          </p:nvPr>
        </p:nvSpPr>
        <p:spPr/>
        <p:txBody>
          <a:bodyPr/>
          <a:lstStyle/>
          <a:p>
            <a:fld id="{DA1E6C9B-4BAF-4495-B949-F5C41C235758}" type="slidenum">
              <a:rPr lang="ar-SY" smtClean="0"/>
              <a:t>‹#›</a:t>
            </a:fld>
            <a:endParaRPr lang="ar-SY"/>
          </a:p>
        </p:txBody>
      </p:sp>
    </p:spTree>
    <p:extLst>
      <p:ext uri="{BB962C8B-B14F-4D97-AF65-F5344CB8AC3E}">
        <p14:creationId xmlns:p14="http://schemas.microsoft.com/office/powerpoint/2010/main" val="1438892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xmlns="" id="{B74EA11A-4CDF-44D4-B278-54DC37DAF51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SY"/>
          </a:p>
        </p:txBody>
      </p:sp>
      <p:sp>
        <p:nvSpPr>
          <p:cNvPr id="3" name="عنصر نائب للنص 2">
            <a:extLst>
              <a:ext uri="{FF2B5EF4-FFF2-40B4-BE49-F238E27FC236}">
                <a16:creationId xmlns:a16="http://schemas.microsoft.com/office/drawing/2014/main" xmlns="" id="{9E258E95-12B9-4E02-B039-495264BA8FD8}"/>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a:extLst>
              <a:ext uri="{FF2B5EF4-FFF2-40B4-BE49-F238E27FC236}">
                <a16:creationId xmlns:a16="http://schemas.microsoft.com/office/drawing/2014/main" xmlns="" id="{03A7D13F-39DB-40D2-B479-518DC2A6662E}"/>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8209554-6A65-4E3E-B0C1-A6559C473139}" type="datetimeFigureOut">
              <a:rPr lang="ar-SY" smtClean="0"/>
              <a:t>27/04/1446</a:t>
            </a:fld>
            <a:endParaRPr lang="ar-SY"/>
          </a:p>
        </p:txBody>
      </p:sp>
      <p:sp>
        <p:nvSpPr>
          <p:cNvPr id="5" name="عنصر نائب للتذييل 4">
            <a:extLst>
              <a:ext uri="{FF2B5EF4-FFF2-40B4-BE49-F238E27FC236}">
                <a16:creationId xmlns:a16="http://schemas.microsoft.com/office/drawing/2014/main" xmlns="" id="{33107E53-0F12-47D6-B558-DDDDACFA08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Y"/>
          </a:p>
        </p:txBody>
      </p:sp>
      <p:sp>
        <p:nvSpPr>
          <p:cNvPr id="6" name="عنصر نائب لرقم الشريحة 5">
            <a:extLst>
              <a:ext uri="{FF2B5EF4-FFF2-40B4-BE49-F238E27FC236}">
                <a16:creationId xmlns:a16="http://schemas.microsoft.com/office/drawing/2014/main" xmlns="" id="{2B868A59-D9C0-4E32-81CE-1E6BFA505A43}"/>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1E6C9B-4BAF-4495-B949-F5C41C235758}" type="slidenum">
              <a:rPr lang="ar-SY" smtClean="0"/>
              <a:t>‹#›</a:t>
            </a:fld>
            <a:endParaRPr lang="ar-SY"/>
          </a:p>
        </p:txBody>
      </p:sp>
    </p:spTree>
    <p:extLst>
      <p:ext uri="{BB962C8B-B14F-4D97-AF65-F5344CB8AC3E}">
        <p14:creationId xmlns:p14="http://schemas.microsoft.com/office/powerpoint/2010/main" val="2752636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hyperlink" Target="https://licence-droit.ufc.dz/s1/course/section.php?id=87" TargetMode="External"/><Relationship Id="rId1" Type="http://schemas.openxmlformats.org/officeDocument/2006/relationships/slideLayout" Target="../slideLayouts/slideLayout6.xml"/><Relationship Id="rId6" Type="http://schemas.openxmlformats.org/officeDocument/2006/relationships/image" Target="../media/image1.jpg"/><Relationship Id="rId5" Type="http://schemas.openxmlformats.org/officeDocument/2006/relationships/image" Target="../media/image7.jp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1.jpg"/><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1.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1.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10.jp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10.jp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مستطيل 6">
            <a:extLst>
              <a:ext uri="{FF2B5EF4-FFF2-40B4-BE49-F238E27FC236}">
                <a16:creationId xmlns:a16="http://schemas.microsoft.com/office/drawing/2014/main" xmlns="" id="{E6B6689D-D419-4AB6-998C-CB0064056EE9}"/>
              </a:ext>
            </a:extLst>
          </p:cNvPr>
          <p:cNvSpPr/>
          <p:nvPr/>
        </p:nvSpPr>
        <p:spPr>
          <a:xfrm>
            <a:off x="0" y="2221723"/>
            <a:ext cx="12192000" cy="2780522"/>
          </a:xfrm>
          <a:prstGeom prst="rect">
            <a:avLst/>
          </a:prstGeom>
          <a:solidFill>
            <a:srgbClr val="26415E"/>
          </a:solidFill>
          <a:ln>
            <a:solidFill>
              <a:srgbClr val="26415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8" name="مستطيل 7">
            <a:extLst>
              <a:ext uri="{FF2B5EF4-FFF2-40B4-BE49-F238E27FC236}">
                <a16:creationId xmlns:a16="http://schemas.microsoft.com/office/drawing/2014/main" xmlns="" id="{A1711452-7ED8-4E4D-9282-B6D060A0B821}"/>
              </a:ext>
            </a:extLst>
          </p:cNvPr>
          <p:cNvSpPr/>
          <p:nvPr/>
        </p:nvSpPr>
        <p:spPr>
          <a:xfrm>
            <a:off x="8313576" y="703205"/>
            <a:ext cx="3878424" cy="369332"/>
          </a:xfrm>
          <a:prstGeom prst="rect">
            <a:avLst/>
          </a:prstGeom>
        </p:spPr>
        <p:txBody>
          <a:bodyPr wrap="square">
            <a:spAutoFit/>
          </a:bodyPr>
          <a:lstStyle/>
          <a:p>
            <a:pPr algn="ctr"/>
            <a:r>
              <a:rPr lang="ar-DZ" b="1" cap="all" dirty="0" smtClean="0"/>
              <a:t>جامعة التكوين المتواصل الوادي</a:t>
            </a:r>
            <a:endParaRPr lang="en-MY" cap="all" dirty="0"/>
          </a:p>
        </p:txBody>
      </p:sp>
      <p:sp>
        <p:nvSpPr>
          <p:cNvPr id="9" name="مستطيل 8">
            <a:extLst>
              <a:ext uri="{FF2B5EF4-FFF2-40B4-BE49-F238E27FC236}">
                <a16:creationId xmlns:a16="http://schemas.microsoft.com/office/drawing/2014/main" xmlns="" id="{E3C3FC93-5DC7-4998-BA2C-2CBB071805F5}"/>
              </a:ext>
            </a:extLst>
          </p:cNvPr>
          <p:cNvSpPr/>
          <p:nvPr/>
        </p:nvSpPr>
        <p:spPr>
          <a:xfrm>
            <a:off x="494521" y="380040"/>
            <a:ext cx="2827176" cy="369332"/>
          </a:xfrm>
          <a:prstGeom prst="rect">
            <a:avLst/>
          </a:prstGeom>
        </p:spPr>
        <p:txBody>
          <a:bodyPr wrap="square">
            <a:spAutoFit/>
          </a:bodyPr>
          <a:lstStyle/>
          <a:p>
            <a:r>
              <a:rPr lang="ar-DZ" dirty="0" smtClean="0"/>
              <a:t>02نوفمبر 2024</a:t>
            </a:r>
            <a:endParaRPr lang="en-CA" dirty="0"/>
          </a:p>
        </p:txBody>
      </p:sp>
      <p:sp>
        <p:nvSpPr>
          <p:cNvPr id="10" name="TextBox 7">
            <a:extLst>
              <a:ext uri="{FF2B5EF4-FFF2-40B4-BE49-F238E27FC236}">
                <a16:creationId xmlns:a16="http://schemas.microsoft.com/office/drawing/2014/main" xmlns="" id="{078D9352-4722-4C49-A2A4-3DC5D07E0677}"/>
              </a:ext>
            </a:extLst>
          </p:cNvPr>
          <p:cNvSpPr txBox="1"/>
          <p:nvPr/>
        </p:nvSpPr>
        <p:spPr>
          <a:xfrm>
            <a:off x="2085862" y="5275590"/>
            <a:ext cx="5108504" cy="1569660"/>
          </a:xfrm>
          <a:prstGeom prst="rect">
            <a:avLst/>
          </a:prstGeom>
          <a:noFill/>
        </p:spPr>
        <p:txBody>
          <a:bodyPr wrap="square" rtlCol="0">
            <a:spAutoFit/>
          </a:bodyPr>
          <a:lstStyle/>
          <a:p>
            <a:pPr marL="342900" indent="-342900">
              <a:buFontTx/>
              <a:buChar char="-"/>
            </a:pPr>
            <a:r>
              <a:rPr lang="ar-IQ" sz="3200" b="1" dirty="0" smtClean="0">
                <a:latin typeface="Sakkal Majalla" pitchFamily="2" charset="-78"/>
                <a:cs typeface="Sakkal Majalla" pitchFamily="2" charset="-78"/>
              </a:rPr>
              <a:t>فؤاد </a:t>
            </a:r>
            <a:r>
              <a:rPr lang="ar-DZ" sz="3200" b="1" dirty="0" smtClean="0">
                <a:latin typeface="Sakkal Majalla" pitchFamily="2" charset="-78"/>
                <a:cs typeface="Sakkal Majalla" pitchFamily="2" charset="-78"/>
              </a:rPr>
              <a:t>العربي </a:t>
            </a:r>
            <a:r>
              <a:rPr lang="ar-IQ" sz="3200" b="1" dirty="0" smtClean="0">
                <a:latin typeface="Sakkal Majalla" pitchFamily="2" charset="-78"/>
                <a:cs typeface="Sakkal Majalla" pitchFamily="2" charset="-78"/>
              </a:rPr>
              <a:t>قدوري </a:t>
            </a:r>
            <a:endParaRPr lang="ar-DZ" sz="3200" b="1" dirty="0" smtClean="0">
              <a:latin typeface="Sakkal Majalla" pitchFamily="2" charset="-78"/>
              <a:cs typeface="Sakkal Majalla" pitchFamily="2" charset="-78"/>
            </a:endParaRPr>
          </a:p>
          <a:p>
            <a:r>
              <a:rPr lang="ar-DZ" sz="3200" b="1" dirty="0" smtClean="0">
                <a:latin typeface="Sakkal Majalla" pitchFamily="2" charset="-78"/>
                <a:cs typeface="Sakkal Majalla" pitchFamily="2" charset="-78"/>
              </a:rPr>
              <a:t>دكتور في القانون الخاص</a:t>
            </a:r>
            <a:endParaRPr lang="ar-IQ" sz="3200" b="1" dirty="0">
              <a:latin typeface="Sakkal Majalla" pitchFamily="2" charset="-78"/>
              <a:cs typeface="Sakkal Majalla" pitchFamily="2" charset="-78"/>
            </a:endParaRPr>
          </a:p>
          <a:p>
            <a:r>
              <a:rPr lang="ar-DZ" sz="3200" b="1" dirty="0" smtClean="0">
                <a:latin typeface="Sakkal Majalla" pitchFamily="2" charset="-78"/>
                <a:cs typeface="Sakkal Majalla" pitchFamily="2" charset="-78"/>
              </a:rPr>
              <a:t>    </a:t>
            </a:r>
            <a:endParaRPr lang="en-CA" sz="3200" b="1" dirty="0">
              <a:latin typeface="Sakkal Majalla" pitchFamily="2" charset="-78"/>
              <a:cs typeface="Sakkal Majalla" pitchFamily="2" charset="-78"/>
            </a:endParaRPr>
          </a:p>
        </p:txBody>
      </p:sp>
      <p:sp>
        <p:nvSpPr>
          <p:cNvPr id="11" name="TextBox 7">
            <a:extLst>
              <a:ext uri="{FF2B5EF4-FFF2-40B4-BE49-F238E27FC236}">
                <a16:creationId xmlns:a16="http://schemas.microsoft.com/office/drawing/2014/main" xmlns="" id="{34991B89-B217-4788-878D-692D7AE784D2}"/>
              </a:ext>
            </a:extLst>
          </p:cNvPr>
          <p:cNvSpPr txBox="1"/>
          <p:nvPr/>
        </p:nvSpPr>
        <p:spPr>
          <a:xfrm>
            <a:off x="133348" y="2457822"/>
            <a:ext cx="11612339" cy="2215991"/>
          </a:xfrm>
          <a:prstGeom prst="rect">
            <a:avLst/>
          </a:prstGeom>
          <a:noFill/>
        </p:spPr>
        <p:txBody>
          <a:bodyPr wrap="square" rtlCol="0">
            <a:spAutoFit/>
          </a:bodyPr>
          <a:lstStyle/>
          <a:p>
            <a:pPr algn="ctr"/>
            <a:r>
              <a:rPr lang="ar-DZ" sz="13800" b="1" dirty="0" smtClean="0">
                <a:solidFill>
                  <a:schemeClr val="bg1"/>
                </a:solidFill>
                <a:latin typeface="Sakkal Majalla" pitchFamily="2" charset="-78"/>
                <a:cs typeface="Sakkal Majalla" pitchFamily="2" charset="-78"/>
              </a:rPr>
              <a:t>تاريخ النظم القانونية</a:t>
            </a:r>
          </a:p>
        </p:txBody>
      </p:sp>
      <p:cxnSp>
        <p:nvCxnSpPr>
          <p:cNvPr id="13" name="رابط مستقيم 12">
            <a:extLst>
              <a:ext uri="{FF2B5EF4-FFF2-40B4-BE49-F238E27FC236}">
                <a16:creationId xmlns:a16="http://schemas.microsoft.com/office/drawing/2014/main" xmlns="" id="{06C941D3-F610-4E80-9793-418E878B692D}"/>
              </a:ext>
            </a:extLst>
          </p:cNvPr>
          <p:cNvCxnSpPr/>
          <p:nvPr/>
        </p:nvCxnSpPr>
        <p:spPr>
          <a:xfrm flipH="1">
            <a:off x="8797213" y="1222317"/>
            <a:ext cx="2948474" cy="0"/>
          </a:xfrm>
          <a:prstGeom prst="line">
            <a:avLst/>
          </a:prstGeom>
          <a:ln w="19050">
            <a:solidFill>
              <a:srgbClr val="26415E"/>
            </a:solidFill>
          </a:ln>
        </p:spPr>
        <p:style>
          <a:lnRef idx="1">
            <a:schemeClr val="accent1"/>
          </a:lnRef>
          <a:fillRef idx="0">
            <a:schemeClr val="accent1"/>
          </a:fillRef>
          <a:effectRef idx="0">
            <a:schemeClr val="accent1"/>
          </a:effectRef>
          <a:fontRef idx="minor">
            <a:schemeClr val="tx1"/>
          </a:fontRef>
        </p:style>
      </p:cxnSp>
      <p:cxnSp>
        <p:nvCxnSpPr>
          <p:cNvPr id="21" name="رابط مستقيم 20">
            <a:extLst>
              <a:ext uri="{FF2B5EF4-FFF2-40B4-BE49-F238E27FC236}">
                <a16:creationId xmlns:a16="http://schemas.microsoft.com/office/drawing/2014/main" xmlns="" id="{609F185C-377A-4D24-8D0C-D59869A5B25B}"/>
              </a:ext>
            </a:extLst>
          </p:cNvPr>
          <p:cNvCxnSpPr/>
          <p:nvPr/>
        </p:nvCxnSpPr>
        <p:spPr>
          <a:xfrm flipH="1">
            <a:off x="477427" y="1222317"/>
            <a:ext cx="2948474" cy="0"/>
          </a:xfrm>
          <a:prstGeom prst="line">
            <a:avLst/>
          </a:prstGeom>
          <a:ln w="19050">
            <a:solidFill>
              <a:srgbClr val="26415E"/>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74229" y="330137"/>
            <a:ext cx="2243542" cy="1484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 y="107156"/>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وان 1"/>
          <p:cNvSpPr>
            <a:spLocks noGrp="1"/>
          </p:cNvSpPr>
          <p:nvPr>
            <p:ph type="ctrTitle"/>
          </p:nvPr>
        </p:nvSpPr>
        <p:spPr/>
        <p:txBody>
          <a:bodyPr/>
          <a:lstStyle/>
          <a:p>
            <a:endParaRPr lang="ar-SA" dirty="0"/>
          </a:p>
        </p:txBody>
      </p:sp>
      <p:sp>
        <p:nvSpPr>
          <p:cNvPr id="3" name="عنوان فرعي 2"/>
          <p:cNvSpPr>
            <a:spLocks noGrp="1"/>
          </p:cNvSpPr>
          <p:nvPr>
            <p:ph type="subTitle" idx="1"/>
          </p:nvPr>
        </p:nvSpPr>
        <p:spPr/>
        <p:txBody>
          <a:bodyPr/>
          <a:lstStyle/>
          <a:p>
            <a:endParaRPr lang="ar-SA" dirty="0"/>
          </a:p>
        </p:txBody>
      </p:sp>
      <p:pic>
        <p:nvPicPr>
          <p:cNvPr id="4" name="Picture 2" descr="C:\Users\h soft\Desktop\مقياس المنهجية لطبة سنة1حقوق\م3\History of legal system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37" y="5002245"/>
            <a:ext cx="3862253" cy="172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5393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schemeClr val="tx1"/>
                </a:solidFill>
                <a:latin typeface="Sakkal Majalla" pitchFamily="2" charset="-78"/>
                <a:cs typeface="Sakkal Majalla" pitchFamily="2" charset="-78"/>
              </a:rPr>
              <a:t>العصر الملكي</a:t>
            </a:r>
          </a:p>
          <a:p>
            <a:pPr algn="ctr"/>
            <a:r>
              <a:rPr lang="ar-DZ" sz="3200" b="1" dirty="0" smtClean="0">
                <a:solidFill>
                  <a:schemeClr val="tx1"/>
                </a:solidFill>
                <a:latin typeface="Sakkal Majalla" pitchFamily="2" charset="-78"/>
                <a:cs typeface="Sakkal Majalla" pitchFamily="2" charset="-78"/>
              </a:rPr>
              <a:t>509 ق.م</a:t>
            </a:r>
          </a:p>
          <a:p>
            <a:pPr algn="ctr"/>
            <a:r>
              <a:rPr lang="ar-DZ" sz="3200" b="1" dirty="0" smtClean="0">
                <a:solidFill>
                  <a:schemeClr val="tx1"/>
                </a:solidFill>
                <a:latin typeface="Sakkal Majalla" pitchFamily="2" charset="-78"/>
                <a:cs typeface="Sakkal Majalla" pitchFamily="2" charset="-78"/>
              </a:rPr>
              <a:t>754 ق.م</a:t>
            </a:r>
            <a:endParaRPr lang="ar-SA" sz="3200" b="1" dirty="0">
              <a:solidFill>
                <a:schemeClr val="tx1"/>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200" dirty="0" smtClean="0">
                <a:latin typeface="Sakkal Majalla" pitchFamily="2" charset="-78"/>
                <a:cs typeface="Sakkal Majalla" pitchFamily="2" charset="-78"/>
              </a:rPr>
              <a:t>أسس </a:t>
            </a:r>
            <a:r>
              <a:rPr lang="ar-SA" sz="3200" dirty="0" smtClean="0">
                <a:latin typeface="Sakkal Majalla" pitchFamily="2" charset="-78"/>
                <a:cs typeface="Sakkal Majalla" pitchFamily="2" charset="-78"/>
              </a:rPr>
              <a:t>الملك </a:t>
            </a:r>
            <a:r>
              <a:rPr lang="ar-DZ" sz="3200" dirty="0" smtClean="0">
                <a:latin typeface="Sakkal Majalla" pitchFamily="2" charset="-78"/>
                <a:cs typeface="Sakkal Majalla" pitchFamily="2" charset="-78"/>
              </a:rPr>
              <a:t>(</a:t>
            </a:r>
            <a:r>
              <a:rPr lang="ar-SA" sz="3200" dirty="0" err="1" smtClean="0">
                <a:latin typeface="Sakkal Majalla" pitchFamily="2" charset="-78"/>
                <a:cs typeface="Sakkal Majalla" pitchFamily="2" charset="-78"/>
              </a:rPr>
              <a:t>رومولوس</a:t>
            </a:r>
            <a:r>
              <a:rPr lang="ar-SA" sz="3200" dirty="0" smtClean="0">
                <a:latin typeface="Sakkal Majalla" pitchFamily="2" charset="-78"/>
                <a:cs typeface="Sakkal Majalla" pitchFamily="2" charset="-78"/>
              </a:rPr>
              <a:t> </a:t>
            </a:r>
            <a:r>
              <a:rPr lang="ar-DZ" sz="3200" dirty="0">
                <a:latin typeface="Sakkal Majalla" pitchFamily="2" charset="-78"/>
                <a:cs typeface="Sakkal Majalla" pitchFamily="2" charset="-78"/>
              </a:rPr>
              <a:t>)</a:t>
            </a:r>
            <a:r>
              <a:rPr lang="ar-SA" sz="3200" dirty="0" smtClean="0">
                <a:latin typeface="Sakkal Majalla" pitchFamily="2" charset="-78"/>
                <a:cs typeface="Sakkal Majalla" pitchFamily="2" charset="-78"/>
              </a:rPr>
              <a:t>مدينة</a:t>
            </a:r>
            <a:r>
              <a:rPr lang="ar-DZ" sz="3200" dirty="0" smtClean="0">
                <a:latin typeface="Sakkal Majalla" pitchFamily="2" charset="-78"/>
                <a:cs typeface="Sakkal Majalla" pitchFamily="2" charset="-78"/>
              </a:rPr>
              <a:t> </a:t>
            </a:r>
            <a:r>
              <a:rPr lang="ar-SA" sz="3200" dirty="0" smtClean="0">
                <a:latin typeface="Sakkal Majalla" pitchFamily="2" charset="-78"/>
                <a:cs typeface="Sakkal Majalla" pitchFamily="2" charset="-78"/>
              </a:rPr>
              <a:t>روما</a:t>
            </a:r>
            <a:endParaRPr lang="ar-SA" sz="3200" dirty="0">
              <a:latin typeface="Sakkal Majalla" pitchFamily="2" charset="-78"/>
              <a:cs typeface="Sakkal Majalla" pitchFamily="2" charset="-78"/>
            </a:endParaRPr>
          </a:p>
          <a:p>
            <a:pPr algn="ctr"/>
            <a:r>
              <a:rPr lang="ar-SA" sz="3200" dirty="0" smtClean="0">
                <a:latin typeface="Sakkal Majalla" pitchFamily="2" charset="-78"/>
                <a:cs typeface="Sakkal Majalla" pitchFamily="2" charset="-78"/>
              </a:rPr>
              <a:t>يبدأ </a:t>
            </a:r>
            <a:r>
              <a:rPr lang="ar-SA" sz="3200" dirty="0">
                <a:latin typeface="Sakkal Majalla" pitchFamily="2" charset="-78"/>
                <a:cs typeface="Sakkal Majalla" pitchFamily="2" charset="-78"/>
              </a:rPr>
              <a:t>هذا العصر بإنشاء مدينة روما وينتهي بقيام النظام </a:t>
            </a:r>
            <a:r>
              <a:rPr lang="ar-SA" sz="3200" dirty="0" smtClean="0">
                <a:latin typeface="Sakkal Majalla" pitchFamily="2" charset="-78"/>
                <a:cs typeface="Sakkal Majalla" pitchFamily="2" charset="-78"/>
              </a:rPr>
              <a:t>الجمهوري</a:t>
            </a:r>
            <a:endParaRPr lang="ar-DZ" sz="3200" dirty="0" smtClean="0">
              <a:latin typeface="Sakkal Majalla" pitchFamily="2" charset="-78"/>
              <a:cs typeface="Sakkal Majalla" pitchFamily="2" charset="-78"/>
            </a:endParaRPr>
          </a:p>
          <a:p>
            <a:pPr algn="ctr"/>
            <a:r>
              <a:rPr lang="ar-SA" sz="3200" dirty="0">
                <a:latin typeface="Sakkal Majalla" pitchFamily="2" charset="-78"/>
                <a:cs typeface="Sakkal Majalla" pitchFamily="2" charset="-78"/>
              </a:rPr>
              <a:t>ولقد تأسست روما نتيجة </a:t>
            </a:r>
            <a:r>
              <a:rPr lang="ar-SA" sz="3200" dirty="0" err="1">
                <a:latin typeface="Sakkal Majalla" pitchFamily="2" charset="-78"/>
                <a:cs typeface="Sakkal Majalla" pitchFamily="2" charset="-78"/>
              </a:rPr>
              <a:t>لإتحاد</a:t>
            </a:r>
            <a:r>
              <a:rPr lang="ar-SA" sz="3200" dirty="0">
                <a:latin typeface="Sakkal Majalla" pitchFamily="2" charset="-78"/>
                <a:cs typeface="Sakkal Majalla" pitchFamily="2" charset="-78"/>
              </a:rPr>
              <a:t> عدة أجناس </a:t>
            </a:r>
            <a:r>
              <a:rPr lang="ar-SA" sz="3200" dirty="0" smtClean="0">
                <a:latin typeface="Sakkal Majalla" pitchFamily="2" charset="-78"/>
                <a:cs typeface="Sakkal Majalla" pitchFamily="2" charset="-78"/>
              </a:rPr>
              <a:t>منهم</a:t>
            </a:r>
            <a:endParaRPr lang="ar-DZ" sz="3200" dirty="0" smtClean="0">
              <a:latin typeface="Sakkal Majalla" pitchFamily="2" charset="-78"/>
              <a:cs typeface="Sakkal Majalla" pitchFamily="2" charset="-78"/>
            </a:endParaRPr>
          </a:p>
          <a:p>
            <a:pPr algn="ctr"/>
            <a:r>
              <a:rPr lang="ar-SA" sz="3200" dirty="0" smtClean="0">
                <a:latin typeface="Sakkal Majalla" pitchFamily="2" charset="-78"/>
                <a:cs typeface="Sakkal Majalla" pitchFamily="2" charset="-78"/>
              </a:rPr>
              <a:t> </a:t>
            </a:r>
            <a:r>
              <a:rPr lang="ar-SA" sz="3200" dirty="0">
                <a:latin typeface="Sakkal Majalla" pitchFamily="2" charset="-78"/>
                <a:cs typeface="Sakkal Majalla" pitchFamily="2" charset="-78"/>
              </a:rPr>
              <a:t>" </a:t>
            </a:r>
            <a:r>
              <a:rPr lang="ar-SA" sz="3200" dirty="0" smtClean="0">
                <a:latin typeface="Sakkal Majalla" pitchFamily="2" charset="-78"/>
                <a:cs typeface="Sakkal Majalla" pitchFamily="2" charset="-78"/>
              </a:rPr>
              <a:t>لا </a:t>
            </a:r>
            <a:r>
              <a:rPr lang="ar-SA" sz="3200" dirty="0" err="1">
                <a:latin typeface="Sakkal Majalla" pitchFamily="2" charset="-78"/>
                <a:cs typeface="Sakkal Majalla" pitchFamily="2" charset="-78"/>
              </a:rPr>
              <a:t>تينون</a:t>
            </a:r>
            <a:r>
              <a:rPr lang="ar-SA" sz="3200" dirty="0">
                <a:latin typeface="Sakkal Majalla" pitchFamily="2" charset="-78"/>
                <a:cs typeface="Sakkal Majalla" pitchFamily="2" charset="-78"/>
              </a:rPr>
              <a:t> " وهم من سكان إيطاليا الأصليين </a:t>
            </a:r>
            <a:endParaRPr lang="ar-DZ" sz="3200" dirty="0" smtClean="0">
              <a:latin typeface="Sakkal Majalla" pitchFamily="2" charset="-78"/>
              <a:cs typeface="Sakkal Majalla" pitchFamily="2" charset="-78"/>
            </a:endParaRPr>
          </a:p>
          <a:p>
            <a:pPr algn="ctr"/>
            <a:r>
              <a:rPr lang="ar-SA" sz="3200" dirty="0" smtClean="0">
                <a:latin typeface="Sakkal Majalla" pitchFamily="2" charset="-78"/>
                <a:cs typeface="Sakkal Majalla" pitchFamily="2" charset="-78"/>
              </a:rPr>
              <a:t>ومن </a:t>
            </a:r>
            <a:r>
              <a:rPr lang="ar-SA" sz="3200" dirty="0">
                <a:latin typeface="Sakkal Majalla" pitchFamily="2" charset="-78"/>
                <a:cs typeface="Sakkal Majalla" pitchFamily="2" charset="-78"/>
              </a:rPr>
              <a:t>" </a:t>
            </a:r>
            <a:r>
              <a:rPr lang="ar-SA" sz="3200" dirty="0" err="1">
                <a:latin typeface="Sakkal Majalla" pitchFamily="2" charset="-78"/>
                <a:cs typeface="Sakkal Majalla" pitchFamily="2" charset="-78"/>
              </a:rPr>
              <a:t>الاتروسك</a:t>
            </a:r>
            <a:r>
              <a:rPr lang="ar-SA" sz="3200" dirty="0">
                <a:latin typeface="Sakkal Majalla" pitchFamily="2" charset="-78"/>
                <a:cs typeface="Sakkal Majalla" pitchFamily="2" charset="-78"/>
              </a:rPr>
              <a:t> " وأصلهم من آسيا </a:t>
            </a:r>
            <a:r>
              <a:rPr lang="ar-DZ" sz="3200" dirty="0">
                <a:latin typeface="Sakkal Majalla" pitchFamily="2" charset="-78"/>
                <a:cs typeface="Sakkal Majalla" pitchFamily="2" charset="-78"/>
              </a:rPr>
              <a:t>.</a:t>
            </a:r>
            <a:endParaRPr lang="ar-SA" sz="3200" dirty="0">
              <a:latin typeface="Sakkal Majalla" pitchFamily="2" charset="-78"/>
              <a:cs typeface="Sakkal Majalla" pitchFamily="2" charset="-78"/>
            </a:endParaRPr>
          </a:p>
        </p:txBody>
      </p:sp>
    </p:spTree>
    <p:extLst>
      <p:ext uri="{BB962C8B-B14F-4D97-AF65-F5344CB8AC3E}">
        <p14:creationId xmlns:p14="http://schemas.microsoft.com/office/powerpoint/2010/main" val="472881963"/>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prstClr val="black"/>
                </a:solidFill>
                <a:latin typeface="Sakkal Majalla" pitchFamily="2" charset="-78"/>
                <a:cs typeface="Sakkal Majalla" pitchFamily="2" charset="-78"/>
              </a:rPr>
              <a:t>العصر الملكي</a:t>
            </a:r>
          </a:p>
          <a:p>
            <a:pPr algn="ctr"/>
            <a:r>
              <a:rPr lang="ar-DZ" sz="3200" b="1" dirty="0" smtClean="0">
                <a:solidFill>
                  <a:prstClr val="black"/>
                </a:solidFill>
                <a:latin typeface="Sakkal Majalla" pitchFamily="2" charset="-78"/>
                <a:cs typeface="Sakkal Majalla" pitchFamily="2" charset="-78"/>
              </a:rPr>
              <a:t>509 ق.م</a:t>
            </a:r>
          </a:p>
          <a:p>
            <a:pPr algn="ctr"/>
            <a:r>
              <a:rPr lang="ar-DZ" sz="3200" b="1" dirty="0" smtClean="0">
                <a:solidFill>
                  <a:prstClr val="black"/>
                </a:solidFill>
                <a:latin typeface="Sakkal Majalla" pitchFamily="2" charset="-78"/>
                <a:cs typeface="Sakkal Majalla" pitchFamily="2" charset="-78"/>
              </a:rPr>
              <a:t>754 ق.م</a:t>
            </a:r>
            <a:endParaRPr lang="ar-SA" sz="3200" b="1" dirty="0">
              <a:solidFill>
                <a:prstClr val="black"/>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600" dirty="0" smtClean="0">
                <a:solidFill>
                  <a:prstClr val="white"/>
                </a:solidFill>
                <a:latin typeface="Sakkal Majalla" pitchFamily="2" charset="-78"/>
                <a:cs typeface="Sakkal Majalla" pitchFamily="2" charset="-78"/>
              </a:rPr>
              <a:t> </a:t>
            </a:r>
            <a:r>
              <a:rPr lang="ar-DZ" sz="2600" dirty="0">
                <a:solidFill>
                  <a:prstClr val="white"/>
                </a:solidFill>
                <a:latin typeface="Sakkal Majalla" pitchFamily="2" charset="-78"/>
                <a:cs typeface="Sakkal Majalla" pitchFamily="2" charset="-78"/>
              </a:rPr>
              <a:t>النظام السياسي لمدينة روما في العصر الملكي يتكون من ثلاث </a:t>
            </a:r>
            <a:r>
              <a:rPr lang="ar-DZ" sz="2600" dirty="0" smtClean="0">
                <a:solidFill>
                  <a:prstClr val="white"/>
                </a:solidFill>
                <a:latin typeface="Sakkal Majalla" pitchFamily="2" charset="-78"/>
                <a:cs typeface="Sakkal Majalla" pitchFamily="2" charset="-78"/>
              </a:rPr>
              <a:t>هيئات:</a:t>
            </a:r>
          </a:p>
          <a:p>
            <a:pPr marL="514350" indent="-514350">
              <a:buFont typeface="+mj-lt"/>
              <a:buAutoNum type="arabicPeriod"/>
            </a:pPr>
            <a:r>
              <a:rPr lang="ar-DZ" sz="3200" dirty="0" smtClean="0">
                <a:solidFill>
                  <a:prstClr val="white"/>
                </a:solidFill>
                <a:latin typeface="Sakkal Majalla" pitchFamily="2" charset="-78"/>
                <a:cs typeface="Sakkal Majalla" pitchFamily="2" charset="-78"/>
              </a:rPr>
              <a:t> الملك.</a:t>
            </a:r>
          </a:p>
          <a:p>
            <a:pPr marL="514350" indent="-514350">
              <a:buFont typeface="+mj-lt"/>
              <a:buAutoNum type="arabicPeriod"/>
            </a:pPr>
            <a:r>
              <a:rPr lang="ar-DZ" sz="3200" dirty="0" smtClean="0">
                <a:solidFill>
                  <a:prstClr val="white"/>
                </a:solidFill>
                <a:latin typeface="Sakkal Majalla" pitchFamily="2" charset="-78"/>
                <a:cs typeface="Sakkal Majalla" pitchFamily="2" charset="-78"/>
              </a:rPr>
              <a:t>الشيوخ.</a:t>
            </a:r>
          </a:p>
          <a:p>
            <a:pPr marL="514350" indent="-514350">
              <a:buFont typeface="+mj-lt"/>
              <a:buAutoNum type="arabicPeriod"/>
            </a:pPr>
            <a:r>
              <a:rPr lang="ar-DZ" sz="3200" dirty="0" smtClean="0">
                <a:solidFill>
                  <a:prstClr val="white"/>
                </a:solidFill>
                <a:latin typeface="Sakkal Majalla" pitchFamily="2" charset="-78"/>
                <a:cs typeface="Sakkal Majalla" pitchFamily="2" charset="-78"/>
              </a:rPr>
              <a:t> </a:t>
            </a:r>
            <a:r>
              <a:rPr lang="ar-DZ" sz="3200" dirty="0">
                <a:solidFill>
                  <a:prstClr val="white"/>
                </a:solidFill>
                <a:latin typeface="Sakkal Majalla" pitchFamily="2" charset="-78"/>
                <a:cs typeface="Sakkal Majalla" pitchFamily="2" charset="-78"/>
              </a:rPr>
              <a:t>مجلس الشعب.</a:t>
            </a:r>
            <a:endParaRPr lang="ar-SA" sz="3200" dirty="0">
              <a:solidFill>
                <a:prstClr val="white"/>
              </a:solidFill>
              <a:latin typeface="Sakkal Majalla" pitchFamily="2" charset="-78"/>
              <a:cs typeface="Sakkal Majalla" pitchFamily="2" charset="-78"/>
            </a:endParaRPr>
          </a:p>
        </p:txBody>
      </p:sp>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2356" y="1743324"/>
            <a:ext cx="4097338"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583111"/>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prstClr val="black"/>
                </a:solidFill>
                <a:latin typeface="Sakkal Majalla" pitchFamily="2" charset="-78"/>
                <a:cs typeface="Sakkal Majalla" pitchFamily="2" charset="-78"/>
              </a:rPr>
              <a:t>العصر الملكي</a:t>
            </a:r>
          </a:p>
          <a:p>
            <a:pPr algn="ctr"/>
            <a:r>
              <a:rPr lang="ar-DZ" sz="3200" b="1" dirty="0" smtClean="0">
                <a:solidFill>
                  <a:prstClr val="black"/>
                </a:solidFill>
                <a:latin typeface="Sakkal Majalla" pitchFamily="2" charset="-78"/>
                <a:cs typeface="Sakkal Majalla" pitchFamily="2" charset="-78"/>
              </a:rPr>
              <a:t>509 ق.م</a:t>
            </a:r>
          </a:p>
          <a:p>
            <a:pPr algn="ctr"/>
            <a:r>
              <a:rPr lang="ar-DZ" sz="3200" b="1" dirty="0" smtClean="0">
                <a:solidFill>
                  <a:prstClr val="black"/>
                </a:solidFill>
                <a:latin typeface="Sakkal Majalla" pitchFamily="2" charset="-78"/>
                <a:cs typeface="Sakkal Majalla" pitchFamily="2" charset="-78"/>
              </a:rPr>
              <a:t>754 ق.م</a:t>
            </a:r>
            <a:endParaRPr lang="ar-SA" sz="3200" b="1" dirty="0">
              <a:solidFill>
                <a:prstClr val="black"/>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6000" dirty="0">
                <a:solidFill>
                  <a:schemeClr val="tx1"/>
                </a:solidFill>
                <a:latin typeface="Sakkal Majalla" pitchFamily="2" charset="-78"/>
                <a:cs typeface="Sakkal Majalla" pitchFamily="2" charset="-78"/>
              </a:rPr>
              <a:t>الملك</a:t>
            </a:r>
            <a:r>
              <a:rPr lang="ar-DZ" sz="6000" dirty="0" smtClean="0">
                <a:solidFill>
                  <a:schemeClr val="tx1"/>
                </a:solidFill>
                <a:latin typeface="Sakkal Majalla" pitchFamily="2" charset="-78"/>
                <a:cs typeface="Sakkal Majalla" pitchFamily="2" charset="-78"/>
              </a:rPr>
              <a:t>:</a:t>
            </a:r>
          </a:p>
          <a:p>
            <a:pPr algn="ctr"/>
            <a:r>
              <a:rPr lang="ar-DZ" sz="4400" dirty="0" smtClean="0">
                <a:solidFill>
                  <a:prstClr val="white"/>
                </a:solidFill>
                <a:latin typeface="Sakkal Majalla" pitchFamily="2" charset="-78"/>
                <a:cs typeface="Sakkal Majalla" pitchFamily="2" charset="-78"/>
              </a:rPr>
              <a:t> </a:t>
            </a:r>
            <a:r>
              <a:rPr lang="ar-DZ" sz="3200" dirty="0">
                <a:solidFill>
                  <a:prstClr val="white"/>
                </a:solidFill>
                <a:latin typeface="Sakkal Majalla" pitchFamily="2" charset="-78"/>
                <a:cs typeface="Sakkal Majalla" pitchFamily="2" charset="-78"/>
              </a:rPr>
              <a:t>يتولى السلطة مدى الحياة </a:t>
            </a:r>
            <a:r>
              <a:rPr lang="ar-DZ" sz="3200" dirty="0" smtClean="0">
                <a:solidFill>
                  <a:prstClr val="white"/>
                </a:solidFill>
                <a:latin typeface="Sakkal Majalla" pitchFamily="2" charset="-78"/>
                <a:cs typeface="Sakkal Majalla" pitchFamily="2" charset="-78"/>
              </a:rPr>
              <a:t>بل </a:t>
            </a:r>
            <a:r>
              <a:rPr lang="ar-DZ" sz="3200" dirty="0">
                <a:solidFill>
                  <a:prstClr val="white"/>
                </a:solidFill>
                <a:latin typeface="Sakkal Majalla" pitchFamily="2" charset="-78"/>
                <a:cs typeface="Sakkal Majalla" pitchFamily="2" charset="-78"/>
              </a:rPr>
              <a:t>باختيار من سلفه، </a:t>
            </a:r>
            <a:r>
              <a:rPr lang="ar-DZ" sz="3200" dirty="0" smtClean="0">
                <a:solidFill>
                  <a:prstClr val="white"/>
                </a:solidFill>
                <a:latin typeface="Sakkal Majalla" pitchFamily="2" charset="-78"/>
                <a:cs typeface="Sakkal Majalla" pitchFamily="2" charset="-78"/>
              </a:rPr>
              <a:t>له </a:t>
            </a:r>
            <a:r>
              <a:rPr lang="ar-DZ" sz="3200" dirty="0">
                <a:solidFill>
                  <a:prstClr val="white"/>
                </a:solidFill>
                <a:latin typeface="Sakkal Majalla" pitchFamily="2" charset="-78"/>
                <a:cs typeface="Sakkal Majalla" pitchFamily="2" charset="-78"/>
              </a:rPr>
              <a:t>سلطات غير محدودة دينية ومدنية </a:t>
            </a:r>
            <a:r>
              <a:rPr lang="ar-DZ" sz="3200" dirty="0" smtClean="0">
                <a:solidFill>
                  <a:prstClr val="white"/>
                </a:solidFill>
                <a:latin typeface="Sakkal Majalla" pitchFamily="2" charset="-78"/>
                <a:cs typeface="Sakkal Majalla" pitchFamily="2" charset="-78"/>
              </a:rPr>
              <a:t>حيث يسلم </a:t>
            </a:r>
            <a:r>
              <a:rPr lang="ar-DZ" sz="3200" dirty="0">
                <a:solidFill>
                  <a:prstClr val="white"/>
                </a:solidFill>
                <a:latin typeface="Sakkal Majalla" pitchFamily="2" charset="-78"/>
                <a:cs typeface="Sakkal Majalla" pitchFamily="2" charset="-78"/>
              </a:rPr>
              <a:t>الأشياء المقدسة ويستشير الآلهة ويتولى </a:t>
            </a:r>
            <a:r>
              <a:rPr lang="ar-DZ" sz="3200" dirty="0" smtClean="0">
                <a:solidFill>
                  <a:prstClr val="white"/>
                </a:solidFill>
                <a:latin typeface="Sakkal Majalla" pitchFamily="2" charset="-78"/>
                <a:cs typeface="Sakkal Majalla" pitchFamily="2" charset="-78"/>
              </a:rPr>
              <a:t>قيادة الجيش ويترأس </a:t>
            </a:r>
            <a:r>
              <a:rPr lang="ar-DZ" sz="3200" dirty="0">
                <a:solidFill>
                  <a:prstClr val="white"/>
                </a:solidFill>
                <a:latin typeface="Sakkal Majalla" pitchFamily="2" charset="-78"/>
                <a:cs typeface="Sakkal Majalla" pitchFamily="2" charset="-78"/>
              </a:rPr>
              <a:t>السلطات الإدارية ويدعوا </a:t>
            </a:r>
            <a:r>
              <a:rPr lang="ar-DZ" sz="3200" dirty="0" smtClean="0">
                <a:solidFill>
                  <a:prstClr val="white"/>
                </a:solidFill>
                <a:latin typeface="Sakkal Majalla" pitchFamily="2" charset="-78"/>
                <a:cs typeface="Sakkal Majalla" pitchFamily="2" charset="-78"/>
              </a:rPr>
              <a:t>ومجلس الشيوخ </a:t>
            </a:r>
            <a:r>
              <a:rPr lang="ar-DZ" sz="3200" dirty="0">
                <a:solidFill>
                  <a:prstClr val="white"/>
                </a:solidFill>
                <a:latin typeface="Sakkal Majalla" pitchFamily="2" charset="-78"/>
                <a:cs typeface="Sakkal Majalla" pitchFamily="2" charset="-78"/>
              </a:rPr>
              <a:t>والشعب لانعقاد ويتولى الجهاز </a:t>
            </a:r>
            <a:r>
              <a:rPr lang="ar-DZ" sz="3200" dirty="0" smtClean="0">
                <a:solidFill>
                  <a:prstClr val="white"/>
                </a:solidFill>
                <a:latin typeface="Sakkal Majalla" pitchFamily="2" charset="-78"/>
                <a:cs typeface="Sakkal Majalla" pitchFamily="2" charset="-78"/>
              </a:rPr>
              <a:t>القضائي بإصدار </a:t>
            </a:r>
            <a:r>
              <a:rPr lang="ar-DZ" sz="3200" dirty="0">
                <a:solidFill>
                  <a:prstClr val="white"/>
                </a:solidFill>
                <a:latin typeface="Sakkal Majalla" pitchFamily="2" charset="-78"/>
                <a:cs typeface="Sakkal Majalla" pitchFamily="2" charset="-78"/>
              </a:rPr>
              <a:t>العقوبات بالنسبة للجرائم العامة ( ضد المدينة ) .</a:t>
            </a:r>
            <a:endParaRPr lang="ar-SA" sz="4000" dirty="0">
              <a:solidFill>
                <a:prstClr val="white"/>
              </a:solidFill>
              <a:latin typeface="Sakkal Majalla" pitchFamily="2" charset="-78"/>
              <a:cs typeface="Sakkal Majalla" pitchFamily="2" charset="-78"/>
            </a:endParaRPr>
          </a:p>
        </p:txBody>
      </p:sp>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4116" y="1612469"/>
            <a:ext cx="4097338"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364064"/>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prstClr val="black"/>
                </a:solidFill>
                <a:latin typeface="Sakkal Majalla" pitchFamily="2" charset="-78"/>
                <a:cs typeface="Sakkal Majalla" pitchFamily="2" charset="-78"/>
              </a:rPr>
              <a:t>العصر الملكي</a:t>
            </a:r>
          </a:p>
          <a:p>
            <a:pPr algn="ctr"/>
            <a:r>
              <a:rPr lang="ar-DZ" sz="3200" b="1" dirty="0" smtClean="0">
                <a:solidFill>
                  <a:prstClr val="black"/>
                </a:solidFill>
                <a:latin typeface="Sakkal Majalla" pitchFamily="2" charset="-78"/>
                <a:cs typeface="Sakkal Majalla" pitchFamily="2" charset="-78"/>
              </a:rPr>
              <a:t>509 ق.م</a:t>
            </a:r>
          </a:p>
          <a:p>
            <a:pPr algn="ctr"/>
            <a:r>
              <a:rPr lang="ar-DZ" sz="3200" b="1" dirty="0" smtClean="0">
                <a:solidFill>
                  <a:prstClr val="black"/>
                </a:solidFill>
                <a:latin typeface="Sakkal Majalla" pitchFamily="2" charset="-78"/>
                <a:cs typeface="Sakkal Majalla" pitchFamily="2" charset="-78"/>
              </a:rPr>
              <a:t>754 ق.م</a:t>
            </a:r>
            <a:endParaRPr lang="ar-SA" sz="3200" b="1" dirty="0">
              <a:solidFill>
                <a:prstClr val="black"/>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dirty="0">
                <a:solidFill>
                  <a:schemeClr val="tx1"/>
                </a:solidFill>
                <a:latin typeface="Sakkal Majalla" pitchFamily="2" charset="-78"/>
                <a:cs typeface="Sakkal Majalla" pitchFamily="2" charset="-78"/>
              </a:rPr>
              <a:t>مجلس الشيوخ </a:t>
            </a:r>
            <a:r>
              <a:rPr lang="ar-DZ" sz="4000" dirty="0" smtClean="0">
                <a:solidFill>
                  <a:schemeClr val="tx1"/>
                </a:solidFill>
                <a:latin typeface="Sakkal Majalla" pitchFamily="2" charset="-78"/>
                <a:cs typeface="Sakkal Majalla" pitchFamily="2" charset="-78"/>
              </a:rPr>
              <a:t>:</a:t>
            </a:r>
          </a:p>
          <a:p>
            <a:pPr algn="ctr"/>
            <a:r>
              <a:rPr lang="ar-DZ" sz="3600" dirty="0" smtClean="0">
                <a:solidFill>
                  <a:prstClr val="white"/>
                </a:solidFill>
                <a:latin typeface="Sakkal Majalla" pitchFamily="2" charset="-78"/>
                <a:cs typeface="Sakkal Majalla" pitchFamily="2" charset="-78"/>
              </a:rPr>
              <a:t>يتكون </a:t>
            </a:r>
            <a:r>
              <a:rPr lang="ar-DZ" sz="3600" dirty="0">
                <a:solidFill>
                  <a:prstClr val="white"/>
                </a:solidFill>
                <a:latin typeface="Sakkal Majalla" pitchFamily="2" charset="-78"/>
                <a:cs typeface="Sakkal Majalla" pitchFamily="2" charset="-78"/>
              </a:rPr>
              <a:t>من رؤساء العشائر وله الصفة الاستشارية</a:t>
            </a:r>
            <a:r>
              <a:rPr lang="ar-DZ" sz="3600" dirty="0" smtClean="0">
                <a:solidFill>
                  <a:prstClr val="white"/>
                </a:solidFill>
                <a:latin typeface="Sakkal Majalla" pitchFamily="2" charset="-78"/>
                <a:cs typeface="Sakkal Majalla" pitchFamily="2" charset="-78"/>
              </a:rPr>
              <a:t>.</a:t>
            </a:r>
          </a:p>
          <a:p>
            <a:pPr marL="514350" indent="-514350" algn="ctr">
              <a:buFont typeface="+mj-lt"/>
              <a:buAutoNum type="arabicPeriod"/>
            </a:pPr>
            <a:r>
              <a:rPr lang="ar-DZ" sz="3600" dirty="0" smtClean="0">
                <a:solidFill>
                  <a:prstClr val="white"/>
                </a:solidFill>
                <a:latin typeface="Sakkal Majalla" pitchFamily="2" charset="-78"/>
                <a:cs typeface="Sakkal Majalla" pitchFamily="2" charset="-78"/>
              </a:rPr>
              <a:t>يستشيره </a:t>
            </a:r>
            <a:r>
              <a:rPr lang="ar-DZ" sz="3600" dirty="0">
                <a:solidFill>
                  <a:prstClr val="white"/>
                </a:solidFill>
                <a:latin typeface="Sakkal Majalla" pitchFamily="2" charset="-78"/>
                <a:cs typeface="Sakkal Majalla" pitchFamily="2" charset="-78"/>
              </a:rPr>
              <a:t>الملك في الأمور الهامة دون التزام</a:t>
            </a:r>
            <a:r>
              <a:rPr lang="ar-DZ" sz="3600" dirty="0" smtClean="0">
                <a:solidFill>
                  <a:prstClr val="white"/>
                </a:solidFill>
                <a:latin typeface="Sakkal Majalla" pitchFamily="2" charset="-78"/>
                <a:cs typeface="Sakkal Majalla" pitchFamily="2" charset="-78"/>
              </a:rPr>
              <a:t>.</a:t>
            </a:r>
          </a:p>
          <a:p>
            <a:pPr marL="514350" indent="-514350" algn="ctr">
              <a:buFont typeface="+mj-lt"/>
              <a:buAutoNum type="arabicPeriod"/>
            </a:pPr>
            <a:r>
              <a:rPr lang="ar-DZ" sz="3600" dirty="0" smtClean="0">
                <a:solidFill>
                  <a:prstClr val="white"/>
                </a:solidFill>
                <a:latin typeface="Sakkal Majalla" pitchFamily="2" charset="-78"/>
                <a:cs typeface="Sakkal Majalla" pitchFamily="2" charset="-78"/>
              </a:rPr>
              <a:t>يصادق </a:t>
            </a:r>
            <a:r>
              <a:rPr lang="ar-DZ" sz="3600" dirty="0">
                <a:solidFill>
                  <a:prstClr val="white"/>
                </a:solidFill>
                <a:latin typeface="Sakkal Majalla" pitchFamily="2" charset="-78"/>
                <a:cs typeface="Sakkal Majalla" pitchFamily="2" charset="-78"/>
              </a:rPr>
              <a:t>على ما يصدر من مجلس الشعب</a:t>
            </a:r>
            <a:r>
              <a:rPr lang="ar-DZ" sz="3600" dirty="0" smtClean="0">
                <a:solidFill>
                  <a:prstClr val="white"/>
                </a:solidFill>
                <a:latin typeface="Sakkal Majalla" pitchFamily="2" charset="-78"/>
                <a:cs typeface="Sakkal Majalla" pitchFamily="2" charset="-78"/>
              </a:rPr>
              <a:t>.</a:t>
            </a:r>
          </a:p>
          <a:p>
            <a:pPr algn="ctr"/>
            <a:r>
              <a:rPr lang="ar-DZ" sz="3600" dirty="0" smtClean="0">
                <a:solidFill>
                  <a:prstClr val="white"/>
                </a:solidFill>
                <a:latin typeface="Sakkal Majalla" pitchFamily="2" charset="-78"/>
                <a:cs typeface="Sakkal Majalla" pitchFamily="2" charset="-78"/>
              </a:rPr>
              <a:t>كما </a:t>
            </a:r>
            <a:r>
              <a:rPr lang="ar-DZ" sz="3600" dirty="0">
                <a:solidFill>
                  <a:prstClr val="white"/>
                </a:solidFill>
                <a:latin typeface="Sakkal Majalla" pitchFamily="2" charset="-78"/>
                <a:cs typeface="Sakkal Majalla" pitchFamily="2" charset="-78"/>
              </a:rPr>
              <a:t>له مهمة انتخابية فينتخب وسيط الملك ليتولى اختيار الملك في حالة عدم </a:t>
            </a:r>
            <a:r>
              <a:rPr lang="ar-DZ" sz="3600" dirty="0" smtClean="0">
                <a:solidFill>
                  <a:prstClr val="white"/>
                </a:solidFill>
                <a:latin typeface="Sakkal Majalla" pitchFamily="2" charset="-78"/>
                <a:cs typeface="Sakkal Majalla" pitchFamily="2" charset="-78"/>
              </a:rPr>
              <a:t>تعيين الملك </a:t>
            </a:r>
            <a:r>
              <a:rPr lang="ar-DZ" sz="3600" dirty="0">
                <a:solidFill>
                  <a:prstClr val="white"/>
                </a:solidFill>
                <a:latin typeface="Sakkal Majalla" pitchFamily="2" charset="-78"/>
                <a:cs typeface="Sakkal Majalla" pitchFamily="2" charset="-78"/>
              </a:rPr>
              <a:t>خلفا له .</a:t>
            </a:r>
            <a:endParaRPr lang="ar-SA" sz="4400" dirty="0">
              <a:solidFill>
                <a:prstClr val="white"/>
              </a:solidFill>
              <a:latin typeface="Sakkal Majalla" pitchFamily="2" charset="-78"/>
              <a:cs typeface="Sakkal Majalla" pitchFamily="2" charset="-78"/>
            </a:endParaRPr>
          </a:p>
        </p:txBody>
      </p:sp>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6966" y="1567543"/>
            <a:ext cx="4097338"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364064"/>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prstClr val="black"/>
                </a:solidFill>
                <a:latin typeface="Sakkal Majalla" pitchFamily="2" charset="-78"/>
                <a:cs typeface="Sakkal Majalla" pitchFamily="2" charset="-78"/>
              </a:rPr>
              <a:t>العصر الملكي</a:t>
            </a:r>
          </a:p>
          <a:p>
            <a:pPr algn="ctr"/>
            <a:r>
              <a:rPr lang="ar-DZ" sz="3200" b="1" dirty="0" smtClean="0">
                <a:solidFill>
                  <a:prstClr val="black"/>
                </a:solidFill>
                <a:latin typeface="Sakkal Majalla" pitchFamily="2" charset="-78"/>
                <a:cs typeface="Sakkal Majalla" pitchFamily="2" charset="-78"/>
              </a:rPr>
              <a:t>509 ق.م</a:t>
            </a:r>
          </a:p>
          <a:p>
            <a:pPr algn="ctr"/>
            <a:r>
              <a:rPr lang="ar-DZ" sz="3200" b="1" dirty="0" smtClean="0">
                <a:solidFill>
                  <a:prstClr val="black"/>
                </a:solidFill>
                <a:latin typeface="Sakkal Majalla" pitchFamily="2" charset="-78"/>
                <a:cs typeface="Sakkal Majalla" pitchFamily="2" charset="-78"/>
              </a:rPr>
              <a:t>754 ق.م</a:t>
            </a:r>
            <a:endParaRPr lang="ar-SA" sz="3200" b="1" dirty="0">
              <a:solidFill>
                <a:prstClr val="black"/>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400" dirty="0" smtClean="0">
                <a:solidFill>
                  <a:schemeClr val="tx1"/>
                </a:solidFill>
                <a:latin typeface="Sakkal Majalla" pitchFamily="2" charset="-78"/>
                <a:cs typeface="Sakkal Majalla" pitchFamily="2" charset="-78"/>
              </a:rPr>
              <a:t>مجلس الشعب:</a:t>
            </a:r>
          </a:p>
          <a:p>
            <a:pPr algn="ctr"/>
            <a:r>
              <a:rPr lang="ar-DZ" sz="3600" dirty="0" smtClean="0">
                <a:solidFill>
                  <a:prstClr val="white"/>
                </a:solidFill>
                <a:latin typeface="Sakkal Majalla" pitchFamily="2" charset="-78"/>
                <a:cs typeface="Sakkal Majalla" pitchFamily="2" charset="-78"/>
              </a:rPr>
              <a:t>يتكون </a:t>
            </a:r>
            <a:r>
              <a:rPr lang="ar-DZ" sz="3600" dirty="0">
                <a:solidFill>
                  <a:prstClr val="white"/>
                </a:solidFill>
                <a:latin typeface="Sakkal Majalla" pitchFamily="2" charset="-78"/>
                <a:cs typeface="Sakkal Majalla" pitchFamily="2" charset="-78"/>
              </a:rPr>
              <a:t>من السكان القادرين على حمل السلاح </a:t>
            </a:r>
            <a:r>
              <a:rPr lang="ar-DZ" sz="3600" dirty="0" smtClean="0">
                <a:solidFill>
                  <a:prstClr val="white"/>
                </a:solidFill>
                <a:latin typeface="Sakkal Majalla" pitchFamily="2" charset="-78"/>
                <a:cs typeface="Sakkal Majalla" pitchFamily="2" charset="-78"/>
              </a:rPr>
              <a:t>.</a:t>
            </a:r>
          </a:p>
          <a:p>
            <a:pPr algn="ctr"/>
            <a:r>
              <a:rPr lang="ar-DZ" sz="3600" dirty="0" smtClean="0">
                <a:solidFill>
                  <a:prstClr val="white"/>
                </a:solidFill>
                <a:latin typeface="Sakkal Majalla" pitchFamily="2" charset="-78"/>
                <a:cs typeface="Sakkal Majalla" pitchFamily="2" charset="-78"/>
              </a:rPr>
              <a:t>مجلس </a:t>
            </a:r>
            <a:r>
              <a:rPr lang="ar-DZ" sz="3600" dirty="0">
                <a:solidFill>
                  <a:prstClr val="white"/>
                </a:solidFill>
                <a:latin typeface="Sakkal Majalla" pitchFamily="2" charset="-78"/>
                <a:cs typeface="Sakkal Majalla" pitchFamily="2" charset="-78"/>
              </a:rPr>
              <a:t>الشعب </a:t>
            </a:r>
            <a:r>
              <a:rPr lang="ar-DZ" sz="3600" dirty="0" smtClean="0">
                <a:solidFill>
                  <a:prstClr val="white"/>
                </a:solidFill>
                <a:latin typeface="Sakkal Majalla" pitchFamily="2" charset="-78"/>
                <a:cs typeface="Sakkal Majalla" pitchFamily="2" charset="-78"/>
              </a:rPr>
              <a:t>حق الموافقة </a:t>
            </a:r>
            <a:r>
              <a:rPr lang="ar-DZ" sz="3600" dirty="0">
                <a:solidFill>
                  <a:prstClr val="white"/>
                </a:solidFill>
                <a:latin typeface="Sakkal Majalla" pitchFamily="2" charset="-78"/>
                <a:cs typeface="Sakkal Majalla" pitchFamily="2" charset="-78"/>
              </a:rPr>
              <a:t>أو الرفض دون حق التعديل أو الاقتراح وذلك إذ ما أريد تغيير نظام أو العشائر أو </a:t>
            </a:r>
            <a:r>
              <a:rPr lang="ar-DZ" sz="3600" dirty="0" smtClean="0">
                <a:solidFill>
                  <a:prstClr val="white"/>
                </a:solidFill>
                <a:latin typeface="Sakkal Majalla" pitchFamily="2" charset="-78"/>
                <a:cs typeface="Sakkal Majalla" pitchFamily="2" charset="-78"/>
              </a:rPr>
              <a:t>الموافقة على </a:t>
            </a:r>
            <a:r>
              <a:rPr lang="ar-DZ" sz="3600" dirty="0">
                <a:solidFill>
                  <a:prstClr val="white"/>
                </a:solidFill>
                <a:latin typeface="Sakkal Majalla" pitchFamily="2" charset="-78"/>
                <a:cs typeface="Sakkal Majalla" pitchFamily="2" charset="-78"/>
              </a:rPr>
              <a:t>الوصية وبعض حالات التبني أو انضمام عشائر جديدة للمدينة.</a:t>
            </a:r>
            <a:endParaRPr lang="ar-SA" sz="4400" dirty="0">
              <a:solidFill>
                <a:prstClr val="white"/>
              </a:solidFill>
              <a:latin typeface="Sakkal Majalla" pitchFamily="2" charset="-78"/>
              <a:cs typeface="Sakkal Majalla" pitchFamily="2" charset="-78"/>
            </a:endParaRPr>
          </a:p>
        </p:txBody>
      </p:sp>
      <p:pic>
        <p:nvPicPr>
          <p:cNvPr id="92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7846" y="1625532"/>
            <a:ext cx="4097338"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364064"/>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prstClr val="black"/>
                </a:solidFill>
                <a:latin typeface="Sakkal Majalla" pitchFamily="2" charset="-78"/>
                <a:cs typeface="Sakkal Majalla" pitchFamily="2" charset="-78"/>
              </a:rPr>
              <a:t>العصر الملكي</a:t>
            </a:r>
          </a:p>
          <a:p>
            <a:pPr algn="ctr"/>
            <a:r>
              <a:rPr lang="ar-DZ" sz="3200" b="1" dirty="0" smtClean="0">
                <a:solidFill>
                  <a:prstClr val="black"/>
                </a:solidFill>
                <a:latin typeface="Sakkal Majalla" pitchFamily="2" charset="-78"/>
                <a:cs typeface="Sakkal Majalla" pitchFamily="2" charset="-78"/>
              </a:rPr>
              <a:t>509 ق.م</a:t>
            </a:r>
          </a:p>
          <a:p>
            <a:pPr algn="ctr"/>
            <a:r>
              <a:rPr lang="ar-DZ" sz="3200" b="1" dirty="0" smtClean="0">
                <a:solidFill>
                  <a:prstClr val="black"/>
                </a:solidFill>
                <a:latin typeface="Sakkal Majalla" pitchFamily="2" charset="-78"/>
                <a:cs typeface="Sakkal Majalla" pitchFamily="2" charset="-78"/>
              </a:rPr>
              <a:t>754 ق.م</a:t>
            </a:r>
            <a:endParaRPr lang="ar-SA" sz="3200" b="1" dirty="0">
              <a:solidFill>
                <a:prstClr val="black"/>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400" dirty="0" smtClean="0">
                <a:solidFill>
                  <a:prstClr val="black"/>
                </a:solidFill>
                <a:latin typeface="Sakkal Majalla" pitchFamily="2" charset="-78"/>
                <a:cs typeface="Sakkal Majalla" pitchFamily="2" charset="-78"/>
              </a:rPr>
              <a:t>مجلس الشعب:</a:t>
            </a:r>
          </a:p>
          <a:p>
            <a:pPr algn="ctr"/>
            <a:r>
              <a:rPr lang="ar-DZ" sz="3600" dirty="0" smtClean="0">
                <a:solidFill>
                  <a:prstClr val="white"/>
                </a:solidFill>
                <a:latin typeface="Sakkal Majalla" pitchFamily="2" charset="-78"/>
                <a:cs typeface="Sakkal Majalla" pitchFamily="2" charset="-78"/>
              </a:rPr>
              <a:t>يتكون </a:t>
            </a:r>
            <a:r>
              <a:rPr lang="ar-DZ" sz="3600" dirty="0">
                <a:solidFill>
                  <a:prstClr val="white"/>
                </a:solidFill>
                <a:latin typeface="Sakkal Majalla" pitchFamily="2" charset="-78"/>
                <a:cs typeface="Sakkal Majalla" pitchFamily="2" charset="-78"/>
              </a:rPr>
              <a:t>من السكان القادرين على حمل السلاح </a:t>
            </a:r>
            <a:r>
              <a:rPr lang="ar-DZ" sz="3600" dirty="0" smtClean="0">
                <a:solidFill>
                  <a:prstClr val="white"/>
                </a:solidFill>
                <a:latin typeface="Sakkal Majalla" pitchFamily="2" charset="-78"/>
                <a:cs typeface="Sakkal Majalla" pitchFamily="2" charset="-78"/>
              </a:rPr>
              <a:t>.</a:t>
            </a:r>
          </a:p>
          <a:p>
            <a:pPr algn="ctr"/>
            <a:r>
              <a:rPr lang="ar-DZ" sz="3600" dirty="0" smtClean="0">
                <a:solidFill>
                  <a:prstClr val="white"/>
                </a:solidFill>
                <a:latin typeface="Sakkal Majalla" pitchFamily="2" charset="-78"/>
                <a:cs typeface="Sakkal Majalla" pitchFamily="2" charset="-78"/>
              </a:rPr>
              <a:t>مجلس </a:t>
            </a:r>
            <a:r>
              <a:rPr lang="ar-DZ" sz="3600" dirty="0">
                <a:solidFill>
                  <a:prstClr val="white"/>
                </a:solidFill>
                <a:latin typeface="Sakkal Majalla" pitchFamily="2" charset="-78"/>
                <a:cs typeface="Sakkal Majalla" pitchFamily="2" charset="-78"/>
              </a:rPr>
              <a:t>الشعب </a:t>
            </a:r>
            <a:r>
              <a:rPr lang="ar-DZ" sz="3600" dirty="0" smtClean="0">
                <a:solidFill>
                  <a:prstClr val="white"/>
                </a:solidFill>
                <a:latin typeface="Sakkal Majalla" pitchFamily="2" charset="-78"/>
                <a:cs typeface="Sakkal Majalla" pitchFamily="2" charset="-78"/>
              </a:rPr>
              <a:t>حق الموافقة </a:t>
            </a:r>
            <a:r>
              <a:rPr lang="ar-DZ" sz="3600" dirty="0">
                <a:solidFill>
                  <a:prstClr val="white"/>
                </a:solidFill>
                <a:latin typeface="Sakkal Majalla" pitchFamily="2" charset="-78"/>
                <a:cs typeface="Sakkal Majalla" pitchFamily="2" charset="-78"/>
              </a:rPr>
              <a:t>أو الرفض دون حق التعديل أو الاقتراح وذلك إذ ما أريد تغيير نظام أو العشائر أو </a:t>
            </a:r>
            <a:r>
              <a:rPr lang="ar-DZ" sz="3600" dirty="0" smtClean="0">
                <a:solidFill>
                  <a:prstClr val="white"/>
                </a:solidFill>
                <a:latin typeface="Sakkal Majalla" pitchFamily="2" charset="-78"/>
                <a:cs typeface="Sakkal Majalla" pitchFamily="2" charset="-78"/>
              </a:rPr>
              <a:t>الموافقة على </a:t>
            </a:r>
            <a:r>
              <a:rPr lang="ar-DZ" sz="3600" dirty="0">
                <a:solidFill>
                  <a:prstClr val="white"/>
                </a:solidFill>
                <a:latin typeface="Sakkal Majalla" pitchFamily="2" charset="-78"/>
                <a:cs typeface="Sakkal Majalla" pitchFamily="2" charset="-78"/>
              </a:rPr>
              <a:t>الوصية وبعض حالات التبني أو انضمام عشائر جديدة للمدينة.</a:t>
            </a:r>
            <a:endParaRPr lang="ar-SA" sz="4400" dirty="0">
              <a:solidFill>
                <a:prstClr val="white"/>
              </a:solidFill>
              <a:latin typeface="Sakkal Majalla" pitchFamily="2" charset="-78"/>
              <a:cs typeface="Sakkal Majalla" pitchFamily="2" charset="-78"/>
            </a:endParaRPr>
          </a:p>
        </p:txBody>
      </p:sp>
      <p:pic>
        <p:nvPicPr>
          <p:cNvPr id="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7703" y="1567543"/>
            <a:ext cx="4097338"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094374"/>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prstClr val="black"/>
                </a:solidFill>
                <a:latin typeface="Sakkal Majalla" pitchFamily="2" charset="-78"/>
                <a:cs typeface="Sakkal Majalla" pitchFamily="2" charset="-78"/>
              </a:rPr>
              <a:t>العصر الملكي</a:t>
            </a:r>
          </a:p>
          <a:p>
            <a:pPr algn="ctr"/>
            <a:r>
              <a:rPr lang="ar-DZ" sz="3200" b="1" dirty="0" smtClean="0">
                <a:solidFill>
                  <a:prstClr val="black"/>
                </a:solidFill>
                <a:latin typeface="Sakkal Majalla" pitchFamily="2" charset="-78"/>
                <a:cs typeface="Sakkal Majalla" pitchFamily="2" charset="-78"/>
              </a:rPr>
              <a:t>509 ق.م</a:t>
            </a:r>
          </a:p>
          <a:p>
            <a:pPr algn="ctr"/>
            <a:r>
              <a:rPr lang="ar-DZ" sz="3200" b="1" dirty="0" smtClean="0">
                <a:solidFill>
                  <a:prstClr val="black"/>
                </a:solidFill>
                <a:latin typeface="Sakkal Majalla" pitchFamily="2" charset="-78"/>
                <a:cs typeface="Sakkal Majalla" pitchFamily="2" charset="-78"/>
              </a:rPr>
              <a:t>754 ق.م</a:t>
            </a:r>
            <a:endParaRPr lang="ar-SA" sz="3200" b="1" dirty="0">
              <a:solidFill>
                <a:prstClr val="black"/>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dirty="0">
                <a:solidFill>
                  <a:schemeClr val="tx1"/>
                </a:solidFill>
                <a:latin typeface="Sakkal Majalla" pitchFamily="2" charset="-78"/>
                <a:cs typeface="Sakkal Majalla" pitchFamily="2" charset="-78"/>
              </a:rPr>
              <a:t>مصادر القانون في العصر الملكي </a:t>
            </a:r>
            <a:r>
              <a:rPr lang="ar-DZ" sz="4000" dirty="0" smtClean="0">
                <a:solidFill>
                  <a:schemeClr val="tx1"/>
                </a:solidFill>
                <a:latin typeface="Sakkal Majalla" pitchFamily="2" charset="-78"/>
                <a:cs typeface="Sakkal Majalla" pitchFamily="2" charset="-78"/>
              </a:rPr>
              <a:t>:</a:t>
            </a:r>
          </a:p>
          <a:p>
            <a:pPr algn="ctr"/>
            <a:r>
              <a:rPr lang="ar-DZ" sz="3600" dirty="0" smtClean="0">
                <a:solidFill>
                  <a:schemeClr val="bg1"/>
                </a:solidFill>
                <a:latin typeface="Sakkal Majalla" pitchFamily="2" charset="-78"/>
                <a:cs typeface="Sakkal Majalla" pitchFamily="2" charset="-78"/>
              </a:rPr>
              <a:t>يعتبر </a:t>
            </a:r>
            <a:r>
              <a:rPr lang="ar-DZ" sz="3600" dirty="0">
                <a:solidFill>
                  <a:schemeClr val="bg1"/>
                </a:solidFill>
                <a:latin typeface="Sakkal Majalla" pitchFamily="2" charset="-78"/>
                <a:cs typeface="Sakkal Majalla" pitchFamily="2" charset="-78"/>
              </a:rPr>
              <a:t>العرف أهم وأقدم مصدر للقاعدة القانونية </a:t>
            </a:r>
            <a:r>
              <a:rPr lang="ar-DZ" sz="3600" dirty="0" smtClean="0">
                <a:solidFill>
                  <a:schemeClr val="bg1"/>
                </a:solidFill>
                <a:latin typeface="Sakkal Majalla" pitchFamily="2" charset="-78"/>
                <a:cs typeface="Sakkal Majalla" pitchFamily="2" charset="-78"/>
              </a:rPr>
              <a:t>بحيث لم </a:t>
            </a:r>
            <a:r>
              <a:rPr lang="ar-DZ" sz="3600" dirty="0">
                <a:solidFill>
                  <a:schemeClr val="bg1"/>
                </a:solidFill>
                <a:latin typeface="Sakkal Majalla" pitchFamily="2" charset="-78"/>
                <a:cs typeface="Sakkal Majalla" pitchFamily="2" charset="-78"/>
              </a:rPr>
              <a:t>يكن هناك تشريع ولا فقه </a:t>
            </a:r>
            <a:r>
              <a:rPr lang="ar-DZ" sz="3600" dirty="0" smtClean="0">
                <a:solidFill>
                  <a:schemeClr val="bg1"/>
                </a:solidFill>
                <a:latin typeface="Sakkal Majalla" pitchFamily="2" charset="-78"/>
                <a:cs typeface="Sakkal Majalla" pitchFamily="2" charset="-78"/>
              </a:rPr>
              <a:t>.</a:t>
            </a:r>
          </a:p>
          <a:p>
            <a:pPr algn="ctr"/>
            <a:r>
              <a:rPr lang="ar-DZ" sz="3600" dirty="0" smtClean="0">
                <a:solidFill>
                  <a:schemeClr val="bg1"/>
                </a:solidFill>
                <a:latin typeface="Sakkal Majalla" pitchFamily="2" charset="-78"/>
                <a:cs typeface="Sakkal Majalla" pitchFamily="2" charset="-78"/>
              </a:rPr>
              <a:t>كل </a:t>
            </a:r>
            <a:r>
              <a:rPr lang="ar-DZ" sz="3600" dirty="0">
                <a:solidFill>
                  <a:schemeClr val="bg1"/>
                </a:solidFill>
                <a:latin typeface="Sakkal Majalla" pitchFamily="2" charset="-78"/>
                <a:cs typeface="Sakkal Majalla" pitchFamily="2" charset="-78"/>
              </a:rPr>
              <a:t>قانون غير مكتوب نشأ من العادات التي توارثها الإنسان </a:t>
            </a:r>
            <a:r>
              <a:rPr lang="ar-DZ" sz="3600" dirty="0" smtClean="0">
                <a:solidFill>
                  <a:schemeClr val="bg1"/>
                </a:solidFill>
                <a:latin typeface="Sakkal Majalla" pitchFamily="2" charset="-78"/>
                <a:cs typeface="Sakkal Majalla" pitchFamily="2" charset="-78"/>
              </a:rPr>
              <a:t>.</a:t>
            </a:r>
          </a:p>
          <a:p>
            <a:pPr algn="ctr"/>
            <a:r>
              <a:rPr lang="ar-DZ" sz="3600" dirty="0" smtClean="0">
                <a:solidFill>
                  <a:schemeClr val="bg1"/>
                </a:solidFill>
                <a:latin typeface="Sakkal Majalla" pitchFamily="2" charset="-78"/>
                <a:cs typeface="Sakkal Majalla" pitchFamily="2" charset="-78"/>
              </a:rPr>
              <a:t>صدرت </a:t>
            </a:r>
            <a:r>
              <a:rPr lang="ar-DZ" sz="3600" dirty="0">
                <a:solidFill>
                  <a:schemeClr val="bg1"/>
                </a:solidFill>
                <a:latin typeface="Sakkal Majalla" pitchFamily="2" charset="-78"/>
                <a:cs typeface="Sakkal Majalla" pitchFamily="2" charset="-78"/>
              </a:rPr>
              <a:t>بعض القوانين الملكية عند </a:t>
            </a:r>
            <a:r>
              <a:rPr lang="ar-DZ" sz="3600" dirty="0" smtClean="0">
                <a:solidFill>
                  <a:schemeClr val="bg1"/>
                </a:solidFill>
                <a:latin typeface="Sakkal Majalla" pitchFamily="2" charset="-78"/>
                <a:cs typeface="Sakkal Majalla" pitchFamily="2" charset="-78"/>
              </a:rPr>
              <a:t>الرومان من العرف.</a:t>
            </a:r>
            <a:endParaRPr lang="ar-SA" sz="5400" dirty="0">
              <a:solidFill>
                <a:schemeClr val="bg1"/>
              </a:solidFill>
              <a:latin typeface="Sakkal Majalla" pitchFamily="2" charset="-78"/>
              <a:cs typeface="Sakkal Majalla" pitchFamily="2" charset="-78"/>
            </a:endParaRPr>
          </a:p>
        </p:txBody>
      </p:sp>
    </p:spTree>
    <p:extLst>
      <p:ext uri="{BB962C8B-B14F-4D97-AF65-F5344CB8AC3E}">
        <p14:creationId xmlns:p14="http://schemas.microsoft.com/office/powerpoint/2010/main" val="1636094374"/>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prstClr val="black"/>
                </a:solidFill>
                <a:latin typeface="Sakkal Majalla" pitchFamily="2" charset="-78"/>
                <a:cs typeface="Sakkal Majalla" pitchFamily="2" charset="-78"/>
              </a:rPr>
              <a:t>عصر القانون القديم</a:t>
            </a:r>
          </a:p>
          <a:p>
            <a:pPr algn="ctr"/>
            <a:r>
              <a:rPr lang="ar-DZ" sz="3200" b="1" dirty="0" smtClean="0">
                <a:solidFill>
                  <a:prstClr val="black"/>
                </a:solidFill>
                <a:latin typeface="Sakkal Majalla" pitchFamily="2" charset="-78"/>
                <a:cs typeface="Sakkal Majalla" pitchFamily="2" charset="-78"/>
              </a:rPr>
              <a:t>509 ق.م</a:t>
            </a:r>
          </a:p>
          <a:p>
            <a:pPr algn="ctr"/>
            <a:r>
              <a:rPr lang="ar-DZ" sz="3200" b="1" dirty="0" smtClean="0">
                <a:solidFill>
                  <a:prstClr val="black"/>
                </a:solidFill>
                <a:latin typeface="Sakkal Majalla" pitchFamily="2" charset="-78"/>
                <a:cs typeface="Sakkal Majalla" pitchFamily="2" charset="-78"/>
              </a:rPr>
              <a:t>130 ق.م</a:t>
            </a:r>
            <a:endParaRPr lang="ar-SA" sz="3200" b="1" dirty="0">
              <a:solidFill>
                <a:prstClr val="black"/>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600" dirty="0" smtClean="0">
                <a:solidFill>
                  <a:prstClr val="white"/>
                </a:solidFill>
                <a:latin typeface="Sakkal Majalla" pitchFamily="2" charset="-78"/>
                <a:cs typeface="Sakkal Majalla" pitchFamily="2" charset="-78"/>
              </a:rPr>
              <a:t> </a:t>
            </a:r>
            <a:r>
              <a:rPr lang="ar-DZ" sz="3300" dirty="0" smtClean="0">
                <a:solidFill>
                  <a:prstClr val="white"/>
                </a:solidFill>
                <a:latin typeface="Sakkal Majalla" pitchFamily="2" charset="-78"/>
                <a:cs typeface="Sakkal Majalla" pitchFamily="2" charset="-78"/>
              </a:rPr>
              <a:t>سقطت </a:t>
            </a:r>
            <a:r>
              <a:rPr lang="ar-DZ" sz="3300" dirty="0">
                <a:solidFill>
                  <a:prstClr val="white"/>
                </a:solidFill>
                <a:latin typeface="Sakkal Majalla" pitchFamily="2" charset="-78"/>
                <a:cs typeface="Sakkal Majalla" pitchFamily="2" charset="-78"/>
              </a:rPr>
              <a:t>الملكية نتيجة ثورة المزارعين من الشعب الروماني ضد طغيان الملوك. </a:t>
            </a:r>
            <a:endParaRPr lang="ar-DZ" sz="3300" dirty="0" smtClean="0">
              <a:solidFill>
                <a:prstClr val="white"/>
              </a:solidFill>
              <a:latin typeface="Sakkal Majalla" pitchFamily="2" charset="-78"/>
              <a:cs typeface="Sakkal Majalla" pitchFamily="2" charset="-78"/>
            </a:endParaRPr>
          </a:p>
          <a:p>
            <a:pPr algn="ctr"/>
            <a:r>
              <a:rPr lang="ar-DZ" sz="3300" dirty="0" smtClean="0">
                <a:solidFill>
                  <a:prstClr val="white"/>
                </a:solidFill>
                <a:latin typeface="Sakkal Majalla" pitchFamily="2" charset="-78"/>
                <a:cs typeface="Sakkal Majalla" pitchFamily="2" charset="-78"/>
              </a:rPr>
              <a:t>وأهم </a:t>
            </a:r>
            <a:r>
              <a:rPr lang="ar-DZ" sz="3300" dirty="0">
                <a:solidFill>
                  <a:prstClr val="white"/>
                </a:solidFill>
                <a:latin typeface="Sakkal Majalla" pitchFamily="2" charset="-78"/>
                <a:cs typeface="Sakkal Majalla" pitchFamily="2" charset="-78"/>
              </a:rPr>
              <a:t>مميزات هذا العصر هو التوسع الجغرافي الكبير حيث بسطت روما نفوذها على شبه جزيرة ايطاليا واسبانيا واليونان وشمال إفريقيا </a:t>
            </a:r>
            <a:r>
              <a:rPr lang="ar-DZ" sz="3300" dirty="0" smtClean="0">
                <a:solidFill>
                  <a:prstClr val="white"/>
                </a:solidFill>
                <a:latin typeface="Sakkal Majalla" pitchFamily="2" charset="-78"/>
                <a:cs typeface="Sakkal Majalla" pitchFamily="2" charset="-78"/>
              </a:rPr>
              <a:t>وجزء </a:t>
            </a:r>
            <a:r>
              <a:rPr lang="ar-DZ" sz="3300" dirty="0">
                <a:solidFill>
                  <a:prstClr val="white"/>
                </a:solidFill>
                <a:latin typeface="Sakkal Majalla" pitchFamily="2" charset="-78"/>
                <a:cs typeface="Sakkal Majalla" pitchFamily="2" charset="-78"/>
              </a:rPr>
              <a:t>من آسيا، وهذا التوسع أحدث تغيرا كبيرا في </a:t>
            </a:r>
            <a:r>
              <a:rPr lang="ar-DZ" sz="3300" dirty="0" smtClean="0">
                <a:solidFill>
                  <a:prstClr val="white"/>
                </a:solidFill>
                <a:latin typeface="Sakkal Majalla" pitchFamily="2" charset="-78"/>
                <a:cs typeface="Sakkal Majalla" pitchFamily="2" charset="-78"/>
              </a:rPr>
              <a:t>كافة المجلات </a:t>
            </a:r>
            <a:r>
              <a:rPr lang="ar-DZ" sz="3300" dirty="0">
                <a:solidFill>
                  <a:prstClr val="white"/>
                </a:solidFill>
                <a:latin typeface="Sakkal Majalla" pitchFamily="2" charset="-78"/>
                <a:cs typeface="Sakkal Majalla" pitchFamily="2" charset="-78"/>
              </a:rPr>
              <a:t>السياسية والفكرية والاجتماعية والاقتصادية والقانونية</a:t>
            </a:r>
            <a:endParaRPr lang="ar-SA" sz="3300" dirty="0">
              <a:solidFill>
                <a:prstClr val="white"/>
              </a:solidFill>
              <a:latin typeface="Sakkal Majalla" pitchFamily="2" charset="-78"/>
              <a:cs typeface="Sakkal Majalla" pitchFamily="2" charset="-78"/>
            </a:endParaRPr>
          </a:p>
        </p:txBody>
      </p:sp>
    </p:spTree>
    <p:extLst>
      <p:ext uri="{BB962C8B-B14F-4D97-AF65-F5344CB8AC3E}">
        <p14:creationId xmlns:p14="http://schemas.microsoft.com/office/powerpoint/2010/main" val="279947439"/>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prstClr val="black"/>
                </a:solidFill>
                <a:latin typeface="Sakkal Majalla" pitchFamily="2" charset="-78"/>
                <a:cs typeface="Sakkal Majalla" pitchFamily="2" charset="-78"/>
              </a:rPr>
              <a:t>عصر القانون القديم</a:t>
            </a:r>
          </a:p>
          <a:p>
            <a:pPr algn="ctr"/>
            <a:r>
              <a:rPr lang="ar-DZ" sz="3200" b="1" dirty="0" smtClean="0">
                <a:solidFill>
                  <a:prstClr val="black"/>
                </a:solidFill>
                <a:latin typeface="Sakkal Majalla" pitchFamily="2" charset="-78"/>
                <a:cs typeface="Sakkal Majalla" pitchFamily="2" charset="-78"/>
              </a:rPr>
              <a:t>509 ق.م</a:t>
            </a:r>
          </a:p>
          <a:p>
            <a:pPr algn="ctr"/>
            <a:r>
              <a:rPr lang="ar-DZ" sz="3200" b="1" dirty="0" smtClean="0">
                <a:solidFill>
                  <a:prstClr val="black"/>
                </a:solidFill>
                <a:latin typeface="Sakkal Majalla" pitchFamily="2" charset="-78"/>
                <a:cs typeface="Sakkal Majalla" pitchFamily="2" charset="-78"/>
              </a:rPr>
              <a:t>130 ق.م</a:t>
            </a:r>
            <a:endParaRPr lang="ar-SA" sz="3200" b="1" dirty="0">
              <a:solidFill>
                <a:prstClr val="black"/>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600" dirty="0" smtClean="0">
                <a:solidFill>
                  <a:prstClr val="white"/>
                </a:solidFill>
                <a:latin typeface="Sakkal Majalla" pitchFamily="2" charset="-78"/>
                <a:cs typeface="Sakkal Majalla" pitchFamily="2" charset="-78"/>
              </a:rPr>
              <a:t> </a:t>
            </a:r>
            <a:r>
              <a:rPr lang="ar-DZ" sz="3300" dirty="0">
                <a:solidFill>
                  <a:prstClr val="white"/>
                </a:solidFill>
                <a:latin typeface="Sakkal Majalla" pitchFamily="2" charset="-78"/>
                <a:cs typeface="Sakkal Majalla" pitchFamily="2" charset="-78"/>
              </a:rPr>
              <a:t> النظام السياسي لمدينة روما في </a:t>
            </a:r>
            <a:r>
              <a:rPr lang="ar-DZ" sz="3300" dirty="0" smtClean="0">
                <a:solidFill>
                  <a:prstClr val="white"/>
                </a:solidFill>
                <a:latin typeface="Sakkal Majalla" pitchFamily="2" charset="-78"/>
                <a:cs typeface="Sakkal Majalla" pitchFamily="2" charset="-78"/>
              </a:rPr>
              <a:t>هذا العصر  يتميز بوجود حكام بدل الملك مع ازدياد سلطات مجلس الشيوخ.</a:t>
            </a:r>
          </a:p>
          <a:p>
            <a:pPr marL="514350" indent="-514350">
              <a:buFont typeface="+mj-lt"/>
              <a:buAutoNum type="arabicPeriod"/>
            </a:pPr>
            <a:r>
              <a:rPr lang="ar-DZ" sz="3300" dirty="0" err="1" smtClean="0">
                <a:solidFill>
                  <a:prstClr val="white"/>
                </a:solidFill>
                <a:latin typeface="Sakkal Majalla" pitchFamily="2" charset="-78"/>
                <a:cs typeface="Sakkal Majalla" pitchFamily="2" charset="-78"/>
              </a:rPr>
              <a:t>جكام</a:t>
            </a:r>
            <a:endParaRPr lang="ar-DZ" sz="3300" dirty="0">
              <a:solidFill>
                <a:prstClr val="white"/>
              </a:solidFill>
              <a:latin typeface="Sakkal Majalla" pitchFamily="2" charset="-78"/>
              <a:cs typeface="Sakkal Majalla" pitchFamily="2" charset="-78"/>
            </a:endParaRPr>
          </a:p>
          <a:p>
            <a:pPr marL="514350" indent="-514350">
              <a:buFont typeface="+mj-lt"/>
              <a:buAutoNum type="arabicPeriod"/>
            </a:pPr>
            <a:r>
              <a:rPr lang="ar-DZ" sz="3300" dirty="0" smtClean="0">
                <a:solidFill>
                  <a:prstClr val="white"/>
                </a:solidFill>
                <a:latin typeface="Sakkal Majalla" pitchFamily="2" charset="-78"/>
                <a:cs typeface="Sakkal Majalla" pitchFamily="2" charset="-78"/>
              </a:rPr>
              <a:t>مجلس الشيوخ</a:t>
            </a:r>
            <a:r>
              <a:rPr lang="ar-DZ" sz="3300" dirty="0">
                <a:solidFill>
                  <a:prstClr val="white"/>
                </a:solidFill>
                <a:latin typeface="Sakkal Majalla" pitchFamily="2" charset="-78"/>
                <a:cs typeface="Sakkal Majalla" pitchFamily="2" charset="-78"/>
              </a:rPr>
              <a:t>.</a:t>
            </a:r>
          </a:p>
          <a:p>
            <a:pPr marL="514350" indent="-514350">
              <a:buFont typeface="+mj-lt"/>
              <a:buAutoNum type="arabicPeriod"/>
            </a:pPr>
            <a:r>
              <a:rPr lang="ar-DZ" sz="3300" dirty="0">
                <a:solidFill>
                  <a:prstClr val="white"/>
                </a:solidFill>
                <a:latin typeface="Sakkal Majalla" pitchFamily="2" charset="-78"/>
                <a:cs typeface="Sakkal Majalla" pitchFamily="2" charset="-78"/>
              </a:rPr>
              <a:t> مجلس الشعب.</a:t>
            </a:r>
          </a:p>
        </p:txBody>
      </p:sp>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1622" y="1567543"/>
            <a:ext cx="4097338"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076258"/>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prstClr val="black"/>
                </a:solidFill>
                <a:latin typeface="Sakkal Majalla" pitchFamily="2" charset="-78"/>
                <a:cs typeface="Sakkal Majalla" pitchFamily="2" charset="-78"/>
              </a:rPr>
              <a:t>عصر القانون القديم</a:t>
            </a:r>
          </a:p>
          <a:p>
            <a:pPr algn="ctr"/>
            <a:r>
              <a:rPr lang="ar-DZ" sz="3200" b="1" dirty="0" smtClean="0">
                <a:solidFill>
                  <a:prstClr val="black"/>
                </a:solidFill>
                <a:latin typeface="Sakkal Majalla" pitchFamily="2" charset="-78"/>
                <a:cs typeface="Sakkal Majalla" pitchFamily="2" charset="-78"/>
              </a:rPr>
              <a:t>509 ق.م</a:t>
            </a:r>
          </a:p>
          <a:p>
            <a:pPr algn="ctr"/>
            <a:r>
              <a:rPr lang="ar-DZ" sz="3200" b="1" dirty="0" smtClean="0">
                <a:solidFill>
                  <a:prstClr val="black"/>
                </a:solidFill>
                <a:latin typeface="Sakkal Majalla" pitchFamily="2" charset="-78"/>
                <a:cs typeface="Sakkal Majalla" pitchFamily="2" charset="-78"/>
              </a:rPr>
              <a:t>130 ق.م</a:t>
            </a:r>
            <a:endParaRPr lang="ar-SA" sz="3200" b="1" dirty="0">
              <a:solidFill>
                <a:prstClr val="black"/>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600" dirty="0">
                <a:solidFill>
                  <a:schemeClr val="tx1"/>
                </a:solidFill>
                <a:latin typeface="Sakkal Majalla" pitchFamily="2" charset="-78"/>
                <a:cs typeface="Sakkal Majalla" pitchFamily="2" charset="-78"/>
              </a:rPr>
              <a:t>الحكام : </a:t>
            </a:r>
            <a:endParaRPr lang="ar-DZ" sz="3600" dirty="0" smtClean="0">
              <a:solidFill>
                <a:schemeClr val="tx1"/>
              </a:solidFill>
              <a:latin typeface="Sakkal Majalla" pitchFamily="2" charset="-78"/>
              <a:cs typeface="Sakkal Majalla" pitchFamily="2" charset="-78"/>
            </a:endParaRPr>
          </a:p>
          <a:p>
            <a:pPr algn="ctr"/>
            <a:r>
              <a:rPr lang="ar-DZ" sz="3600" dirty="0" smtClean="0">
                <a:solidFill>
                  <a:prstClr val="white"/>
                </a:solidFill>
                <a:latin typeface="Sakkal Majalla" pitchFamily="2" charset="-78"/>
                <a:cs typeface="Sakkal Majalla" pitchFamily="2" charset="-78"/>
              </a:rPr>
              <a:t>حل </a:t>
            </a:r>
            <a:r>
              <a:rPr lang="ar-DZ" sz="3600" dirty="0">
                <a:solidFill>
                  <a:prstClr val="white"/>
                </a:solidFill>
                <a:latin typeface="Sakkal Majalla" pitchFamily="2" charset="-78"/>
                <a:cs typeface="Sakkal Majalla" pitchFamily="2" charset="-78"/>
              </a:rPr>
              <a:t>محل الملك في إدارة شؤون الدولة حاكمان ينتخبهما مجلس الشعب وهما القنصلان يتوليان إدارة الجمهورية وقيادة الجيش والمحافظة على القوانين ثم مع توسع الدولة ازداد </a:t>
            </a:r>
            <a:r>
              <a:rPr lang="ar-DZ" sz="3600" dirty="0" smtClean="0">
                <a:solidFill>
                  <a:prstClr val="white"/>
                </a:solidFill>
                <a:latin typeface="Sakkal Majalla" pitchFamily="2" charset="-78"/>
                <a:cs typeface="Sakkal Majalla" pitchFamily="2" charset="-78"/>
              </a:rPr>
              <a:t>عدد الحكام</a:t>
            </a:r>
            <a:r>
              <a:rPr lang="ar-DZ" sz="3600" dirty="0">
                <a:solidFill>
                  <a:prstClr val="white"/>
                </a:solidFill>
                <a:latin typeface="Sakkal Majalla" pitchFamily="2" charset="-78"/>
                <a:cs typeface="Sakkal Majalla" pitchFamily="2" charset="-78"/>
              </a:rPr>
              <a:t>.</a:t>
            </a:r>
            <a:endParaRPr lang="ar-DZ" sz="3300" dirty="0">
              <a:solidFill>
                <a:prstClr val="white"/>
              </a:solidFill>
              <a:latin typeface="Sakkal Majalla" pitchFamily="2" charset="-78"/>
              <a:cs typeface="Sakkal Majalla" pitchFamily="2" charset="-78"/>
            </a:endParaRPr>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6551" y="1567543"/>
            <a:ext cx="4097338"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177215"/>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مستطيل 6">
            <a:extLst>
              <a:ext uri="{FF2B5EF4-FFF2-40B4-BE49-F238E27FC236}">
                <a16:creationId xmlns:a16="http://schemas.microsoft.com/office/drawing/2014/main" xmlns="" id="{E6B6689D-D419-4AB6-998C-CB0064056EE9}"/>
              </a:ext>
            </a:extLst>
          </p:cNvPr>
          <p:cNvSpPr/>
          <p:nvPr/>
        </p:nvSpPr>
        <p:spPr>
          <a:xfrm>
            <a:off x="0" y="2221723"/>
            <a:ext cx="12192000" cy="2780522"/>
          </a:xfrm>
          <a:prstGeom prst="rect">
            <a:avLst/>
          </a:prstGeom>
          <a:solidFill>
            <a:srgbClr val="26415E"/>
          </a:solidFill>
          <a:ln>
            <a:solidFill>
              <a:srgbClr val="26415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8" name="مستطيل 7">
            <a:extLst>
              <a:ext uri="{FF2B5EF4-FFF2-40B4-BE49-F238E27FC236}">
                <a16:creationId xmlns:a16="http://schemas.microsoft.com/office/drawing/2014/main" xmlns="" id="{A1711452-7ED8-4E4D-9282-B6D060A0B821}"/>
              </a:ext>
            </a:extLst>
          </p:cNvPr>
          <p:cNvSpPr/>
          <p:nvPr/>
        </p:nvSpPr>
        <p:spPr>
          <a:xfrm>
            <a:off x="8313576" y="703205"/>
            <a:ext cx="3878424" cy="369332"/>
          </a:xfrm>
          <a:prstGeom prst="rect">
            <a:avLst/>
          </a:prstGeom>
        </p:spPr>
        <p:txBody>
          <a:bodyPr wrap="square">
            <a:spAutoFit/>
          </a:bodyPr>
          <a:lstStyle/>
          <a:p>
            <a:pPr algn="ctr"/>
            <a:r>
              <a:rPr lang="ar-DZ" b="1" cap="all" dirty="0" smtClean="0"/>
              <a:t>جامعة التكوين المتواصل الوادي</a:t>
            </a:r>
            <a:endParaRPr lang="en-MY" cap="all" dirty="0"/>
          </a:p>
        </p:txBody>
      </p:sp>
      <p:sp>
        <p:nvSpPr>
          <p:cNvPr id="9" name="مستطيل 8">
            <a:extLst>
              <a:ext uri="{FF2B5EF4-FFF2-40B4-BE49-F238E27FC236}">
                <a16:creationId xmlns:a16="http://schemas.microsoft.com/office/drawing/2014/main" xmlns="" id="{E3C3FC93-5DC7-4998-BA2C-2CBB071805F5}"/>
              </a:ext>
            </a:extLst>
          </p:cNvPr>
          <p:cNvSpPr/>
          <p:nvPr/>
        </p:nvSpPr>
        <p:spPr>
          <a:xfrm>
            <a:off x="494521" y="380040"/>
            <a:ext cx="2827176" cy="369332"/>
          </a:xfrm>
          <a:prstGeom prst="rect">
            <a:avLst/>
          </a:prstGeom>
        </p:spPr>
        <p:txBody>
          <a:bodyPr wrap="square">
            <a:spAutoFit/>
          </a:bodyPr>
          <a:lstStyle/>
          <a:p>
            <a:r>
              <a:rPr lang="ar-DZ" dirty="0" smtClean="0"/>
              <a:t>08 اكتوبر 2024</a:t>
            </a:r>
            <a:endParaRPr lang="en-CA" dirty="0"/>
          </a:p>
        </p:txBody>
      </p:sp>
      <p:sp>
        <p:nvSpPr>
          <p:cNvPr id="10" name="TextBox 7">
            <a:extLst>
              <a:ext uri="{FF2B5EF4-FFF2-40B4-BE49-F238E27FC236}">
                <a16:creationId xmlns:a16="http://schemas.microsoft.com/office/drawing/2014/main" xmlns="" id="{078D9352-4722-4C49-A2A4-3DC5D07E0677}"/>
              </a:ext>
            </a:extLst>
          </p:cNvPr>
          <p:cNvSpPr txBox="1"/>
          <p:nvPr/>
        </p:nvSpPr>
        <p:spPr>
          <a:xfrm>
            <a:off x="2085862" y="5275590"/>
            <a:ext cx="5108504" cy="1569660"/>
          </a:xfrm>
          <a:prstGeom prst="rect">
            <a:avLst/>
          </a:prstGeom>
          <a:noFill/>
        </p:spPr>
        <p:txBody>
          <a:bodyPr wrap="square" rtlCol="0">
            <a:spAutoFit/>
          </a:bodyPr>
          <a:lstStyle/>
          <a:p>
            <a:pPr marL="342900" indent="-342900">
              <a:buFontTx/>
              <a:buChar char="-"/>
            </a:pPr>
            <a:r>
              <a:rPr lang="ar-IQ" sz="3200" b="1" dirty="0" smtClean="0">
                <a:latin typeface="Sakkal Majalla" pitchFamily="2" charset="-78"/>
                <a:cs typeface="Sakkal Majalla" pitchFamily="2" charset="-78"/>
              </a:rPr>
              <a:t>فؤاد </a:t>
            </a:r>
            <a:r>
              <a:rPr lang="ar-DZ" sz="3200" b="1" dirty="0" smtClean="0">
                <a:latin typeface="Sakkal Majalla" pitchFamily="2" charset="-78"/>
                <a:cs typeface="Sakkal Majalla" pitchFamily="2" charset="-78"/>
              </a:rPr>
              <a:t>العربي </a:t>
            </a:r>
            <a:r>
              <a:rPr lang="ar-IQ" sz="3200" b="1" dirty="0" smtClean="0">
                <a:latin typeface="Sakkal Majalla" pitchFamily="2" charset="-78"/>
                <a:cs typeface="Sakkal Majalla" pitchFamily="2" charset="-78"/>
              </a:rPr>
              <a:t>قدوري </a:t>
            </a:r>
            <a:endParaRPr lang="ar-DZ" sz="3200" b="1" dirty="0" smtClean="0">
              <a:latin typeface="Sakkal Majalla" pitchFamily="2" charset="-78"/>
              <a:cs typeface="Sakkal Majalla" pitchFamily="2" charset="-78"/>
            </a:endParaRPr>
          </a:p>
          <a:p>
            <a:r>
              <a:rPr lang="ar-DZ" sz="3200" b="1" dirty="0" smtClean="0">
                <a:latin typeface="Sakkal Majalla" pitchFamily="2" charset="-78"/>
                <a:cs typeface="Sakkal Majalla" pitchFamily="2" charset="-78"/>
              </a:rPr>
              <a:t>دكتور في القانون الخاص</a:t>
            </a:r>
            <a:endParaRPr lang="ar-IQ" sz="3200" b="1" dirty="0">
              <a:latin typeface="Sakkal Majalla" pitchFamily="2" charset="-78"/>
              <a:cs typeface="Sakkal Majalla" pitchFamily="2" charset="-78"/>
            </a:endParaRPr>
          </a:p>
          <a:p>
            <a:r>
              <a:rPr lang="ar-DZ" sz="3200" b="1" dirty="0" smtClean="0">
                <a:latin typeface="Sakkal Majalla" pitchFamily="2" charset="-78"/>
                <a:cs typeface="Sakkal Majalla" pitchFamily="2" charset="-78"/>
              </a:rPr>
              <a:t>    </a:t>
            </a:r>
            <a:endParaRPr lang="en-CA" sz="3200" b="1" dirty="0">
              <a:latin typeface="Sakkal Majalla" pitchFamily="2" charset="-78"/>
              <a:cs typeface="Sakkal Majalla" pitchFamily="2" charset="-78"/>
            </a:endParaRPr>
          </a:p>
        </p:txBody>
      </p:sp>
      <p:sp>
        <p:nvSpPr>
          <p:cNvPr id="11" name="TextBox 7">
            <a:extLst>
              <a:ext uri="{FF2B5EF4-FFF2-40B4-BE49-F238E27FC236}">
                <a16:creationId xmlns:a16="http://schemas.microsoft.com/office/drawing/2014/main" xmlns="" id="{34991B89-B217-4788-878D-692D7AE784D2}"/>
              </a:ext>
            </a:extLst>
          </p:cNvPr>
          <p:cNvSpPr txBox="1"/>
          <p:nvPr/>
        </p:nvSpPr>
        <p:spPr>
          <a:xfrm>
            <a:off x="133348" y="2457822"/>
            <a:ext cx="11612339" cy="2215991"/>
          </a:xfrm>
          <a:prstGeom prst="rect">
            <a:avLst/>
          </a:prstGeom>
          <a:noFill/>
        </p:spPr>
        <p:txBody>
          <a:bodyPr wrap="square" rtlCol="0">
            <a:spAutoFit/>
          </a:bodyPr>
          <a:lstStyle/>
          <a:p>
            <a:pPr algn="ctr"/>
            <a:r>
              <a:rPr lang="ar-DZ" sz="13800" b="1" dirty="0" smtClean="0">
                <a:solidFill>
                  <a:schemeClr val="bg1"/>
                </a:solidFill>
                <a:latin typeface="Sakkal Majalla" pitchFamily="2" charset="-78"/>
                <a:cs typeface="Sakkal Majalla" pitchFamily="2" charset="-78"/>
              </a:rPr>
              <a:t>تاريخ النظم</a:t>
            </a:r>
          </a:p>
        </p:txBody>
      </p:sp>
      <p:cxnSp>
        <p:nvCxnSpPr>
          <p:cNvPr id="13" name="رابط مستقيم 12">
            <a:extLst>
              <a:ext uri="{FF2B5EF4-FFF2-40B4-BE49-F238E27FC236}">
                <a16:creationId xmlns:a16="http://schemas.microsoft.com/office/drawing/2014/main" xmlns="" id="{06C941D3-F610-4E80-9793-418E878B692D}"/>
              </a:ext>
            </a:extLst>
          </p:cNvPr>
          <p:cNvCxnSpPr/>
          <p:nvPr/>
        </p:nvCxnSpPr>
        <p:spPr>
          <a:xfrm flipH="1">
            <a:off x="8797213" y="1222317"/>
            <a:ext cx="2948474" cy="0"/>
          </a:xfrm>
          <a:prstGeom prst="line">
            <a:avLst/>
          </a:prstGeom>
          <a:ln w="19050">
            <a:solidFill>
              <a:srgbClr val="26415E"/>
            </a:solidFill>
          </a:ln>
        </p:spPr>
        <p:style>
          <a:lnRef idx="1">
            <a:schemeClr val="accent1"/>
          </a:lnRef>
          <a:fillRef idx="0">
            <a:schemeClr val="accent1"/>
          </a:fillRef>
          <a:effectRef idx="0">
            <a:schemeClr val="accent1"/>
          </a:effectRef>
          <a:fontRef idx="minor">
            <a:schemeClr val="tx1"/>
          </a:fontRef>
        </p:style>
      </p:cxnSp>
      <p:cxnSp>
        <p:nvCxnSpPr>
          <p:cNvPr id="21" name="رابط مستقيم 20">
            <a:extLst>
              <a:ext uri="{FF2B5EF4-FFF2-40B4-BE49-F238E27FC236}">
                <a16:creationId xmlns:a16="http://schemas.microsoft.com/office/drawing/2014/main" xmlns="" id="{609F185C-377A-4D24-8D0C-D59869A5B25B}"/>
              </a:ext>
            </a:extLst>
          </p:cNvPr>
          <p:cNvCxnSpPr/>
          <p:nvPr/>
        </p:nvCxnSpPr>
        <p:spPr>
          <a:xfrm flipH="1">
            <a:off x="477427" y="1222317"/>
            <a:ext cx="2948474" cy="0"/>
          </a:xfrm>
          <a:prstGeom prst="line">
            <a:avLst/>
          </a:prstGeom>
          <a:ln w="19050">
            <a:solidFill>
              <a:srgbClr val="26415E"/>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0824" y="196244"/>
            <a:ext cx="2243542" cy="1484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 y="107156"/>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عنوان 16"/>
          <p:cNvSpPr>
            <a:spLocks noGrp="1"/>
          </p:cNvSpPr>
          <p:nvPr>
            <p:ph type="title"/>
          </p:nvPr>
        </p:nvSpPr>
        <p:spPr>
          <a:xfrm>
            <a:off x="8112034" y="365125"/>
            <a:ext cx="3801292" cy="1325563"/>
          </a:xfrm>
        </p:spPr>
        <p:txBody>
          <a:bodyPr/>
          <a:lstStyle/>
          <a:p>
            <a:endParaRPr lang="ar-SA" dirty="0"/>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970"/>
            <a:ext cx="12192000" cy="668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5627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prstClr val="black"/>
                </a:solidFill>
                <a:latin typeface="Sakkal Majalla" pitchFamily="2" charset="-78"/>
                <a:cs typeface="Sakkal Majalla" pitchFamily="2" charset="-78"/>
              </a:rPr>
              <a:t>عصر القانون القديم</a:t>
            </a:r>
          </a:p>
          <a:p>
            <a:pPr algn="ctr"/>
            <a:r>
              <a:rPr lang="ar-DZ" sz="3200" b="1" dirty="0" smtClean="0">
                <a:solidFill>
                  <a:prstClr val="black"/>
                </a:solidFill>
                <a:latin typeface="Sakkal Majalla" pitchFamily="2" charset="-78"/>
                <a:cs typeface="Sakkal Majalla" pitchFamily="2" charset="-78"/>
              </a:rPr>
              <a:t>509 ق.م</a:t>
            </a:r>
          </a:p>
          <a:p>
            <a:pPr algn="ctr"/>
            <a:r>
              <a:rPr lang="ar-DZ" sz="3200" b="1" dirty="0" smtClean="0">
                <a:solidFill>
                  <a:prstClr val="black"/>
                </a:solidFill>
                <a:latin typeface="Sakkal Majalla" pitchFamily="2" charset="-78"/>
                <a:cs typeface="Sakkal Majalla" pitchFamily="2" charset="-78"/>
              </a:rPr>
              <a:t>130 ق.م</a:t>
            </a:r>
            <a:endParaRPr lang="ar-SA" sz="3200" b="1" dirty="0">
              <a:solidFill>
                <a:prstClr val="black"/>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600" dirty="0" smtClean="0">
                <a:solidFill>
                  <a:prstClr val="black"/>
                </a:solidFill>
                <a:latin typeface="Sakkal Majalla" pitchFamily="2" charset="-78"/>
                <a:cs typeface="Sakkal Majalla" pitchFamily="2" charset="-78"/>
              </a:rPr>
              <a:t> </a:t>
            </a:r>
          </a:p>
          <a:p>
            <a:pPr algn="ctr"/>
            <a:r>
              <a:rPr lang="ar-DZ" sz="3600" dirty="0">
                <a:solidFill>
                  <a:schemeClr val="tx1"/>
                </a:solidFill>
                <a:latin typeface="Sakkal Majalla" pitchFamily="2" charset="-78"/>
                <a:cs typeface="Sakkal Majalla" pitchFamily="2" charset="-78"/>
              </a:rPr>
              <a:t>مجلس </a:t>
            </a:r>
            <a:r>
              <a:rPr lang="ar-DZ" sz="3600" dirty="0" smtClean="0">
                <a:solidFill>
                  <a:schemeClr val="tx1"/>
                </a:solidFill>
                <a:latin typeface="Sakkal Majalla" pitchFamily="2" charset="-78"/>
                <a:cs typeface="Sakkal Majalla" pitchFamily="2" charset="-78"/>
              </a:rPr>
              <a:t>الشيوخ:</a:t>
            </a:r>
          </a:p>
          <a:p>
            <a:pPr algn="ctr"/>
            <a:r>
              <a:rPr lang="ar-DZ" sz="3600" dirty="0" smtClean="0">
                <a:solidFill>
                  <a:prstClr val="white"/>
                </a:solidFill>
                <a:latin typeface="Sakkal Majalla" pitchFamily="2" charset="-78"/>
                <a:cs typeface="Sakkal Majalla" pitchFamily="2" charset="-78"/>
              </a:rPr>
              <a:t> </a:t>
            </a:r>
            <a:r>
              <a:rPr lang="ar-DZ" sz="3600" dirty="0">
                <a:solidFill>
                  <a:prstClr val="white"/>
                </a:solidFill>
                <a:latin typeface="Sakkal Majalla" pitchFamily="2" charset="-78"/>
                <a:cs typeface="Sakkal Majalla" pitchFamily="2" charset="-78"/>
              </a:rPr>
              <a:t>أصبحت له اليد العليا في إدارة شؤون روما وقد أصبح للعامة الحق </a:t>
            </a:r>
            <a:r>
              <a:rPr lang="ar-DZ" sz="3600" dirty="0" smtClean="0">
                <a:solidFill>
                  <a:prstClr val="white"/>
                </a:solidFill>
                <a:latin typeface="Sakkal Majalla" pitchFamily="2" charset="-78"/>
                <a:cs typeface="Sakkal Majalla" pitchFamily="2" charset="-78"/>
              </a:rPr>
              <a:t>بدخوله، </a:t>
            </a:r>
            <a:r>
              <a:rPr lang="ar-DZ" sz="3600" dirty="0">
                <a:solidFill>
                  <a:prstClr val="white"/>
                </a:solidFill>
                <a:latin typeface="Sakkal Majalla" pitchFamily="2" charset="-78"/>
                <a:cs typeface="Sakkal Majalla" pitchFamily="2" charset="-78"/>
              </a:rPr>
              <a:t>وأصبح ينظر </a:t>
            </a:r>
            <a:r>
              <a:rPr lang="ar-DZ" sz="3600" dirty="0" smtClean="0">
                <a:solidFill>
                  <a:prstClr val="white"/>
                </a:solidFill>
                <a:latin typeface="Sakkal Majalla" pitchFamily="2" charset="-78"/>
                <a:cs typeface="Sakkal Majalla" pitchFamily="2" charset="-78"/>
              </a:rPr>
              <a:t>في السياسة </a:t>
            </a:r>
            <a:r>
              <a:rPr lang="ar-DZ" sz="3600" dirty="0">
                <a:solidFill>
                  <a:prstClr val="white"/>
                </a:solidFill>
                <a:latin typeface="Sakkal Majalla" pitchFamily="2" charset="-78"/>
                <a:cs typeface="Sakkal Majalla" pitchFamily="2" charset="-78"/>
              </a:rPr>
              <a:t>الخارجية وميزانية الدولة ويعطي رأيه في مشاريع القوانين التي </a:t>
            </a:r>
            <a:r>
              <a:rPr lang="ar-DZ" sz="3600" dirty="0" smtClean="0">
                <a:solidFill>
                  <a:prstClr val="white"/>
                </a:solidFill>
                <a:latin typeface="Sakkal Majalla" pitchFamily="2" charset="-78"/>
                <a:cs typeface="Sakkal Majalla" pitchFamily="2" charset="-78"/>
              </a:rPr>
              <a:t>يصادق عليها </a:t>
            </a:r>
            <a:r>
              <a:rPr lang="ar-DZ" sz="3600" dirty="0">
                <a:solidFill>
                  <a:prstClr val="white"/>
                </a:solidFill>
                <a:latin typeface="Sakkal Majalla" pitchFamily="2" charset="-78"/>
                <a:cs typeface="Sakkal Majalla" pitchFamily="2" charset="-78"/>
              </a:rPr>
              <a:t>مجلس الشعب.</a:t>
            </a:r>
            <a:endParaRPr lang="ar-DZ" sz="3300" dirty="0">
              <a:solidFill>
                <a:prstClr val="white"/>
              </a:solidFill>
              <a:latin typeface="Sakkal Majalla" pitchFamily="2" charset="-78"/>
              <a:cs typeface="Sakkal Majalla" pitchFamily="2" charset="-78"/>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6023" y="1671592"/>
            <a:ext cx="4097338"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03045"/>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prstClr val="black"/>
                </a:solidFill>
                <a:latin typeface="Sakkal Majalla" pitchFamily="2" charset="-78"/>
                <a:cs typeface="Sakkal Majalla" pitchFamily="2" charset="-78"/>
              </a:rPr>
              <a:t>عصر القانون القديم</a:t>
            </a:r>
          </a:p>
          <a:p>
            <a:pPr algn="ctr"/>
            <a:r>
              <a:rPr lang="ar-DZ" sz="3200" b="1" dirty="0" smtClean="0">
                <a:solidFill>
                  <a:prstClr val="black"/>
                </a:solidFill>
                <a:latin typeface="Sakkal Majalla" pitchFamily="2" charset="-78"/>
                <a:cs typeface="Sakkal Majalla" pitchFamily="2" charset="-78"/>
              </a:rPr>
              <a:t>509 ق.م</a:t>
            </a:r>
          </a:p>
          <a:p>
            <a:pPr algn="ctr"/>
            <a:r>
              <a:rPr lang="ar-DZ" sz="3200" b="1" dirty="0" smtClean="0">
                <a:solidFill>
                  <a:prstClr val="black"/>
                </a:solidFill>
                <a:latin typeface="Sakkal Majalla" pitchFamily="2" charset="-78"/>
                <a:cs typeface="Sakkal Majalla" pitchFamily="2" charset="-78"/>
              </a:rPr>
              <a:t>130 ق.م</a:t>
            </a:r>
            <a:endParaRPr lang="ar-SA" sz="3200" b="1" dirty="0">
              <a:solidFill>
                <a:prstClr val="black"/>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600" dirty="0" smtClean="0">
                <a:solidFill>
                  <a:prstClr val="black"/>
                </a:solidFill>
                <a:latin typeface="Sakkal Majalla" pitchFamily="2" charset="-78"/>
                <a:cs typeface="Sakkal Majalla" pitchFamily="2" charset="-78"/>
              </a:rPr>
              <a:t> </a:t>
            </a:r>
          </a:p>
          <a:p>
            <a:pPr algn="ctr"/>
            <a:r>
              <a:rPr lang="ar-DZ" sz="3600" dirty="0" smtClean="0">
                <a:solidFill>
                  <a:schemeClr val="tx1"/>
                </a:solidFill>
                <a:latin typeface="Sakkal Majalla" pitchFamily="2" charset="-78"/>
                <a:cs typeface="Sakkal Majalla" pitchFamily="2" charset="-78"/>
              </a:rPr>
              <a:t>مجلس </a:t>
            </a:r>
            <a:r>
              <a:rPr lang="ar-DZ" sz="3600" dirty="0">
                <a:solidFill>
                  <a:schemeClr val="tx1"/>
                </a:solidFill>
                <a:latin typeface="Sakkal Majalla" pitchFamily="2" charset="-78"/>
                <a:cs typeface="Sakkal Majalla" pitchFamily="2" charset="-78"/>
              </a:rPr>
              <a:t>الشعب </a:t>
            </a:r>
            <a:r>
              <a:rPr lang="ar-DZ" sz="3600" dirty="0" smtClean="0">
                <a:solidFill>
                  <a:schemeClr val="tx1"/>
                </a:solidFill>
                <a:latin typeface="Sakkal Majalla" pitchFamily="2" charset="-78"/>
                <a:cs typeface="Sakkal Majalla" pitchFamily="2" charset="-78"/>
              </a:rPr>
              <a:t>:</a:t>
            </a:r>
          </a:p>
          <a:p>
            <a:pPr algn="ctr"/>
            <a:r>
              <a:rPr lang="ar-DZ" sz="3600" dirty="0" smtClean="0">
                <a:solidFill>
                  <a:prstClr val="white"/>
                </a:solidFill>
                <a:latin typeface="Sakkal Majalla" pitchFamily="2" charset="-78"/>
                <a:cs typeface="Sakkal Majalla" pitchFamily="2" charset="-78"/>
              </a:rPr>
              <a:t>منذ </a:t>
            </a:r>
            <a:r>
              <a:rPr lang="ar-DZ" sz="3600" dirty="0">
                <a:solidFill>
                  <a:prstClr val="white"/>
                </a:solidFill>
                <a:latin typeface="Sakkal Majalla" pitchFamily="2" charset="-78"/>
                <a:cs typeface="Sakkal Majalla" pitchFamily="2" charset="-78"/>
              </a:rPr>
              <a:t>سنة 471 أصبح للعامة الحق للدخول في مجلس الشعب </a:t>
            </a:r>
            <a:r>
              <a:rPr lang="ar-DZ" sz="3600" dirty="0" smtClean="0">
                <a:solidFill>
                  <a:prstClr val="white"/>
                </a:solidFill>
                <a:latin typeface="Sakkal Majalla" pitchFamily="2" charset="-78"/>
                <a:cs typeface="Sakkal Majalla" pitchFamily="2" charset="-78"/>
              </a:rPr>
              <a:t>وتسم </a:t>
            </a:r>
            <a:r>
              <a:rPr lang="ar-DZ" sz="3600" dirty="0" err="1" smtClean="0">
                <a:solidFill>
                  <a:prstClr val="white"/>
                </a:solidFill>
                <a:latin typeface="Sakkal Majalla" pitchFamily="2" charset="-78"/>
                <a:cs typeface="Sakkal Majalla" pitchFamily="2" charset="-78"/>
              </a:rPr>
              <a:t>ىالمجالس</a:t>
            </a:r>
            <a:r>
              <a:rPr lang="ar-DZ" sz="3600" dirty="0" smtClean="0">
                <a:solidFill>
                  <a:prstClr val="white"/>
                </a:solidFill>
                <a:latin typeface="Sakkal Majalla" pitchFamily="2" charset="-78"/>
                <a:cs typeface="Sakkal Majalla" pitchFamily="2" charset="-78"/>
              </a:rPr>
              <a:t> </a:t>
            </a:r>
            <a:r>
              <a:rPr lang="ar-DZ" sz="3600" dirty="0">
                <a:solidFill>
                  <a:prstClr val="white"/>
                </a:solidFill>
                <a:latin typeface="Sakkal Majalla" pitchFamily="2" charset="-78"/>
                <a:cs typeface="Sakkal Majalla" pitchFamily="2" charset="-78"/>
              </a:rPr>
              <a:t>الخاصة ( قانون </a:t>
            </a:r>
            <a:r>
              <a:rPr lang="ar-DZ" sz="3600" dirty="0" err="1">
                <a:solidFill>
                  <a:prstClr val="white"/>
                </a:solidFill>
                <a:latin typeface="Sakkal Majalla" pitchFamily="2" charset="-78"/>
                <a:cs typeface="Sakkal Majalla" pitchFamily="2" charset="-78"/>
              </a:rPr>
              <a:t>بيبيليا</a:t>
            </a:r>
            <a:r>
              <a:rPr lang="ar-DZ" sz="3600" dirty="0">
                <a:solidFill>
                  <a:prstClr val="white"/>
                </a:solidFill>
                <a:latin typeface="Sakkal Majalla" pitchFamily="2" charset="-78"/>
                <a:cs typeface="Sakkal Majalla" pitchFamily="2" charset="-78"/>
              </a:rPr>
              <a:t> ) ..</a:t>
            </a:r>
            <a:endParaRPr lang="ar-DZ" sz="3300" dirty="0">
              <a:solidFill>
                <a:prstClr val="white"/>
              </a:solidFill>
              <a:latin typeface="Sakkal Majalla" pitchFamily="2" charset="-78"/>
              <a:cs typeface="Sakkal Majalla" pitchFamily="2" charset="-78"/>
            </a:endParaRPr>
          </a:p>
        </p:txBody>
      </p:sp>
      <p:sp>
        <p:nvSpPr>
          <p:cNvPr id="3" name="شريط إلى الأسفل 2"/>
          <p:cNvSpPr/>
          <p:nvPr/>
        </p:nvSpPr>
        <p:spPr>
          <a:xfrm>
            <a:off x="3448594" y="1828800"/>
            <a:ext cx="4062549" cy="1097280"/>
          </a:xfrm>
          <a:prstGeom prst="ribb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dirty="0" smtClean="0">
                <a:solidFill>
                  <a:schemeClr val="tx1"/>
                </a:solidFill>
                <a:latin typeface="Sakkal Majalla" pitchFamily="2" charset="-78"/>
                <a:cs typeface="Sakkal Majalla" pitchFamily="2" charset="-78"/>
              </a:rPr>
              <a:t>الجانب السياسي:</a:t>
            </a:r>
            <a:endParaRPr lang="ar-SA" sz="2800" dirty="0">
              <a:solidFill>
                <a:schemeClr val="tx1"/>
              </a:solidFill>
              <a:latin typeface="Sakkal Majalla" pitchFamily="2" charset="-78"/>
              <a:cs typeface="Sakkal Majalla" pitchFamily="2" charset="-78"/>
            </a:endParaRPr>
          </a:p>
        </p:txBody>
      </p:sp>
    </p:spTree>
    <p:extLst>
      <p:ext uri="{BB962C8B-B14F-4D97-AF65-F5344CB8AC3E}">
        <p14:creationId xmlns:p14="http://schemas.microsoft.com/office/powerpoint/2010/main" val="1584231836"/>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prstClr val="black"/>
                </a:solidFill>
                <a:latin typeface="Sakkal Majalla" pitchFamily="2" charset="-78"/>
                <a:cs typeface="Sakkal Majalla" pitchFamily="2" charset="-78"/>
              </a:rPr>
              <a:t>عصر القانون القديم</a:t>
            </a:r>
          </a:p>
          <a:p>
            <a:pPr algn="ctr"/>
            <a:r>
              <a:rPr lang="ar-DZ" sz="3200" b="1" dirty="0" smtClean="0">
                <a:solidFill>
                  <a:prstClr val="black"/>
                </a:solidFill>
                <a:latin typeface="Sakkal Majalla" pitchFamily="2" charset="-78"/>
                <a:cs typeface="Sakkal Majalla" pitchFamily="2" charset="-78"/>
              </a:rPr>
              <a:t>509 ق.م</a:t>
            </a:r>
          </a:p>
          <a:p>
            <a:pPr algn="ctr"/>
            <a:r>
              <a:rPr lang="ar-DZ" sz="3200" b="1" dirty="0" smtClean="0">
                <a:solidFill>
                  <a:prstClr val="black"/>
                </a:solidFill>
                <a:latin typeface="Sakkal Majalla" pitchFamily="2" charset="-78"/>
                <a:cs typeface="Sakkal Majalla" pitchFamily="2" charset="-78"/>
              </a:rPr>
              <a:t>130 ق.م</a:t>
            </a:r>
            <a:endParaRPr lang="ar-SA" sz="3200" b="1" dirty="0">
              <a:solidFill>
                <a:prstClr val="black"/>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600" dirty="0" smtClean="0">
                <a:solidFill>
                  <a:prstClr val="black"/>
                </a:solidFill>
                <a:latin typeface="Sakkal Majalla" pitchFamily="2" charset="-78"/>
                <a:cs typeface="Sakkal Majalla" pitchFamily="2" charset="-78"/>
              </a:rPr>
              <a:t> </a:t>
            </a:r>
          </a:p>
          <a:p>
            <a:pPr algn="ctr"/>
            <a:r>
              <a:rPr lang="ar-DZ" sz="3600" dirty="0" smtClean="0">
                <a:solidFill>
                  <a:prstClr val="white"/>
                </a:solidFill>
                <a:latin typeface="Sakkal Majalla" pitchFamily="2" charset="-78"/>
                <a:cs typeface="Sakkal Majalla" pitchFamily="2" charset="-78"/>
              </a:rPr>
              <a:t>يتكون </a:t>
            </a:r>
            <a:r>
              <a:rPr lang="ar-DZ" sz="3600" dirty="0">
                <a:solidFill>
                  <a:prstClr val="white"/>
                </a:solidFill>
                <a:latin typeface="Sakkal Majalla" pitchFamily="2" charset="-78"/>
                <a:cs typeface="Sakkal Majalla" pitchFamily="2" charset="-78"/>
              </a:rPr>
              <a:t>المجتمع الروماني من </a:t>
            </a:r>
            <a:r>
              <a:rPr lang="ar-DZ" sz="3600" dirty="0" smtClean="0">
                <a:solidFill>
                  <a:prstClr val="white"/>
                </a:solidFill>
                <a:latin typeface="Sakkal Majalla" pitchFamily="2" charset="-78"/>
                <a:cs typeface="Sakkal Majalla" pitchFamily="2" charset="-78"/>
              </a:rPr>
              <a:t>طبقتين:</a:t>
            </a:r>
          </a:p>
          <a:p>
            <a:pPr algn="ctr"/>
            <a:r>
              <a:rPr lang="ar-DZ" sz="3600" dirty="0" smtClean="0">
                <a:solidFill>
                  <a:prstClr val="white"/>
                </a:solidFill>
                <a:latin typeface="Sakkal Majalla" pitchFamily="2" charset="-78"/>
                <a:cs typeface="Sakkal Majalla" pitchFamily="2" charset="-78"/>
              </a:rPr>
              <a:t> </a:t>
            </a:r>
            <a:r>
              <a:rPr lang="ar-DZ" sz="3600" dirty="0">
                <a:solidFill>
                  <a:prstClr val="white"/>
                </a:solidFill>
                <a:latin typeface="Sakkal Majalla" pitchFamily="2" charset="-78"/>
                <a:cs typeface="Sakkal Majalla" pitchFamily="2" charset="-78"/>
              </a:rPr>
              <a:t>طبقة الأشراف وطبقة </a:t>
            </a:r>
            <a:r>
              <a:rPr lang="ar-DZ" sz="3600" dirty="0" smtClean="0">
                <a:solidFill>
                  <a:prstClr val="white"/>
                </a:solidFill>
                <a:latin typeface="Sakkal Majalla" pitchFamily="2" charset="-78"/>
                <a:cs typeface="Sakkal Majalla" pitchFamily="2" charset="-78"/>
              </a:rPr>
              <a:t>العامة.</a:t>
            </a:r>
          </a:p>
          <a:p>
            <a:pPr algn="ctr"/>
            <a:r>
              <a:rPr lang="ar-DZ" sz="3600" dirty="0" smtClean="0">
                <a:solidFill>
                  <a:prstClr val="white"/>
                </a:solidFill>
                <a:latin typeface="Sakkal Majalla" pitchFamily="2" charset="-78"/>
                <a:cs typeface="Sakkal Majalla" pitchFamily="2" charset="-78"/>
              </a:rPr>
              <a:t> </a:t>
            </a:r>
            <a:r>
              <a:rPr lang="ar-DZ" sz="3600" dirty="0">
                <a:solidFill>
                  <a:prstClr val="white"/>
                </a:solidFill>
                <a:latin typeface="Sakkal Majalla" pitchFamily="2" charset="-78"/>
                <a:cs typeface="Sakkal Majalla" pitchFamily="2" charset="-78"/>
              </a:rPr>
              <a:t>ولطبقة الأشراف وحدها حق تولي المناصب العامة وحق الاقتراع على مشروعات القوانين كما كانت الثروة </a:t>
            </a:r>
            <a:r>
              <a:rPr lang="ar-DZ" sz="3600" dirty="0" smtClean="0">
                <a:solidFill>
                  <a:prstClr val="white"/>
                </a:solidFill>
                <a:latin typeface="Sakkal Majalla" pitchFamily="2" charset="-78"/>
                <a:cs typeface="Sakkal Majalla" pitchFamily="2" charset="-78"/>
              </a:rPr>
              <a:t>العقارية مركزة </a:t>
            </a:r>
            <a:r>
              <a:rPr lang="ar-DZ" sz="3600" dirty="0">
                <a:solidFill>
                  <a:prstClr val="white"/>
                </a:solidFill>
                <a:latin typeface="Sakkal Majalla" pitchFamily="2" charset="-78"/>
                <a:cs typeface="Sakkal Majalla" pitchFamily="2" charset="-78"/>
              </a:rPr>
              <a:t>في أيديهم.</a:t>
            </a:r>
            <a:endParaRPr lang="ar-DZ" sz="3300" dirty="0">
              <a:solidFill>
                <a:prstClr val="white"/>
              </a:solidFill>
              <a:latin typeface="Sakkal Majalla" pitchFamily="2" charset="-78"/>
              <a:cs typeface="Sakkal Majalla" pitchFamily="2" charset="-78"/>
            </a:endParaRPr>
          </a:p>
        </p:txBody>
      </p:sp>
      <p:sp>
        <p:nvSpPr>
          <p:cNvPr id="3" name="شريط إلى الأسفل 2"/>
          <p:cNvSpPr/>
          <p:nvPr/>
        </p:nvSpPr>
        <p:spPr>
          <a:xfrm>
            <a:off x="3448594" y="1828800"/>
            <a:ext cx="4062549" cy="1097280"/>
          </a:xfrm>
          <a:prstGeom prst="ribb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dirty="0" smtClean="0">
                <a:solidFill>
                  <a:prstClr val="black"/>
                </a:solidFill>
                <a:latin typeface="Sakkal Majalla" pitchFamily="2" charset="-78"/>
                <a:cs typeface="Sakkal Majalla" pitchFamily="2" charset="-78"/>
              </a:rPr>
              <a:t>الجانب الاجتماعي:</a:t>
            </a:r>
            <a:endParaRPr lang="ar-SA" sz="2800" dirty="0">
              <a:solidFill>
                <a:prstClr val="black"/>
              </a:solidFill>
              <a:latin typeface="Sakkal Majalla" pitchFamily="2" charset="-78"/>
              <a:cs typeface="Sakkal Majalla" pitchFamily="2" charset="-78"/>
            </a:endParaRPr>
          </a:p>
        </p:txBody>
      </p:sp>
    </p:spTree>
    <p:extLst>
      <p:ext uri="{BB962C8B-B14F-4D97-AF65-F5344CB8AC3E}">
        <p14:creationId xmlns:p14="http://schemas.microsoft.com/office/powerpoint/2010/main" val="845680435"/>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prstClr val="black"/>
                </a:solidFill>
                <a:latin typeface="Sakkal Majalla" pitchFamily="2" charset="-78"/>
                <a:cs typeface="Sakkal Majalla" pitchFamily="2" charset="-78"/>
              </a:rPr>
              <a:t>عصر القانون القديم</a:t>
            </a:r>
          </a:p>
          <a:p>
            <a:pPr algn="ctr"/>
            <a:r>
              <a:rPr lang="ar-DZ" sz="3200" b="1" dirty="0" smtClean="0">
                <a:solidFill>
                  <a:prstClr val="black"/>
                </a:solidFill>
                <a:latin typeface="Sakkal Majalla" pitchFamily="2" charset="-78"/>
                <a:cs typeface="Sakkal Majalla" pitchFamily="2" charset="-78"/>
              </a:rPr>
              <a:t>509 ق.م</a:t>
            </a:r>
          </a:p>
          <a:p>
            <a:pPr algn="ctr"/>
            <a:r>
              <a:rPr lang="ar-DZ" sz="3200" b="1" dirty="0" smtClean="0">
                <a:solidFill>
                  <a:prstClr val="black"/>
                </a:solidFill>
                <a:latin typeface="Sakkal Majalla" pitchFamily="2" charset="-78"/>
                <a:cs typeface="Sakkal Majalla" pitchFamily="2" charset="-78"/>
              </a:rPr>
              <a:t>130 ق.م</a:t>
            </a:r>
            <a:endParaRPr lang="ar-SA" sz="3200" b="1" dirty="0">
              <a:solidFill>
                <a:prstClr val="black"/>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600" dirty="0" smtClean="0">
                <a:solidFill>
                  <a:prstClr val="black"/>
                </a:solidFill>
                <a:latin typeface="Sakkal Majalla" pitchFamily="2" charset="-78"/>
                <a:cs typeface="Sakkal Majalla" pitchFamily="2" charset="-78"/>
              </a:rPr>
              <a:t> </a:t>
            </a:r>
          </a:p>
          <a:p>
            <a:pPr algn="ctr"/>
            <a:r>
              <a:rPr lang="ar-DZ" sz="3600" dirty="0" smtClean="0">
                <a:solidFill>
                  <a:prstClr val="white"/>
                </a:solidFill>
                <a:latin typeface="Sakkal Majalla" pitchFamily="2" charset="-78"/>
                <a:cs typeface="Sakkal Majalla" pitchFamily="2" charset="-78"/>
              </a:rPr>
              <a:t>صدر </a:t>
            </a:r>
            <a:r>
              <a:rPr lang="ar-DZ" sz="3600" dirty="0">
                <a:solidFill>
                  <a:prstClr val="white"/>
                </a:solidFill>
                <a:latin typeface="Sakkal Majalla" pitchFamily="2" charset="-78"/>
                <a:cs typeface="Sakkal Majalla" pitchFamily="2" charset="-78"/>
              </a:rPr>
              <a:t>قانون بيليا الذي أنشأ مجالس خاصة </a:t>
            </a:r>
            <a:r>
              <a:rPr lang="ar-DZ" sz="3600" dirty="0" smtClean="0">
                <a:solidFill>
                  <a:prstClr val="white"/>
                </a:solidFill>
                <a:latin typeface="Sakkal Majalla" pitchFamily="2" charset="-78"/>
                <a:cs typeface="Sakkal Majalla" pitchFamily="2" charset="-78"/>
              </a:rPr>
              <a:t>بالعامة في </a:t>
            </a:r>
            <a:r>
              <a:rPr lang="ar-DZ" sz="3600" dirty="0">
                <a:solidFill>
                  <a:prstClr val="white"/>
                </a:solidFill>
                <a:latin typeface="Sakkal Majalla" pitchFamily="2" charset="-78"/>
                <a:cs typeface="Sakkal Majalla" pitchFamily="2" charset="-78"/>
              </a:rPr>
              <a:t>سنة 494 ق.م</a:t>
            </a:r>
            <a:r>
              <a:rPr lang="ar-DZ" sz="3600" dirty="0" smtClean="0">
                <a:solidFill>
                  <a:prstClr val="white"/>
                </a:solidFill>
                <a:latin typeface="Sakkal Majalla" pitchFamily="2" charset="-78"/>
                <a:cs typeface="Sakkal Majalla" pitchFamily="2" charset="-78"/>
              </a:rPr>
              <a:t>. </a:t>
            </a:r>
          </a:p>
          <a:p>
            <a:pPr algn="ctr"/>
            <a:r>
              <a:rPr lang="ar-DZ" sz="3600" dirty="0" smtClean="0">
                <a:solidFill>
                  <a:prstClr val="white"/>
                </a:solidFill>
                <a:latin typeface="Sakkal Majalla" pitchFamily="2" charset="-78"/>
                <a:cs typeface="Sakkal Majalla" pitchFamily="2" charset="-78"/>
              </a:rPr>
              <a:t>صدر </a:t>
            </a:r>
            <a:r>
              <a:rPr lang="ar-DZ" sz="3600" dirty="0">
                <a:solidFill>
                  <a:prstClr val="white"/>
                </a:solidFill>
                <a:latin typeface="Sakkal Majalla" pitchFamily="2" charset="-78"/>
                <a:cs typeface="Sakkal Majalla" pitchFamily="2" charset="-78"/>
              </a:rPr>
              <a:t>قانون الألواح </a:t>
            </a:r>
            <a:r>
              <a:rPr lang="ar-DZ" sz="3600" dirty="0" err="1">
                <a:solidFill>
                  <a:prstClr val="white"/>
                </a:solidFill>
                <a:latin typeface="Sakkal Majalla" pitchFamily="2" charset="-78"/>
                <a:cs typeface="Sakkal Majalla" pitchFamily="2" charset="-78"/>
              </a:rPr>
              <a:t>الإثني</a:t>
            </a:r>
            <a:r>
              <a:rPr lang="ar-DZ" sz="3600" dirty="0">
                <a:solidFill>
                  <a:prstClr val="white"/>
                </a:solidFill>
                <a:latin typeface="Sakkal Majalla" pitchFamily="2" charset="-78"/>
                <a:cs typeface="Sakkal Majalla" pitchFamily="2" charset="-78"/>
              </a:rPr>
              <a:t> عشر </a:t>
            </a:r>
            <a:r>
              <a:rPr lang="ar-DZ" sz="3600" dirty="0" smtClean="0">
                <a:solidFill>
                  <a:prstClr val="white"/>
                </a:solidFill>
                <a:latin typeface="Sakkal Majalla" pitchFamily="2" charset="-78"/>
                <a:cs typeface="Sakkal Majalla" pitchFamily="2" charset="-78"/>
              </a:rPr>
              <a:t> في </a:t>
            </a:r>
            <a:r>
              <a:rPr lang="ar-DZ" sz="3600" dirty="0">
                <a:solidFill>
                  <a:prstClr val="white"/>
                </a:solidFill>
                <a:latin typeface="Sakkal Majalla" pitchFamily="2" charset="-78"/>
                <a:cs typeface="Sakkal Majalla" pitchFamily="2" charset="-78"/>
              </a:rPr>
              <a:t>سنة 462 ق . م </a:t>
            </a:r>
            <a:r>
              <a:rPr lang="ar-DZ" sz="3600" dirty="0" smtClean="0">
                <a:solidFill>
                  <a:prstClr val="white"/>
                </a:solidFill>
                <a:latin typeface="Sakkal Majalla" pitchFamily="2" charset="-78"/>
                <a:cs typeface="Sakkal Majalla" pitchFamily="2" charset="-78"/>
              </a:rPr>
              <a:t>نتيجة طلب </a:t>
            </a:r>
            <a:r>
              <a:rPr lang="ar-DZ" sz="3600" dirty="0">
                <a:solidFill>
                  <a:prstClr val="white"/>
                </a:solidFill>
                <a:latin typeface="Sakkal Majalla" pitchFamily="2" charset="-78"/>
                <a:cs typeface="Sakkal Majalla" pitchFamily="2" charset="-78"/>
              </a:rPr>
              <a:t>العامة بتشكيل لجنة لوضع قانون على أساس المساواة </a:t>
            </a:r>
            <a:r>
              <a:rPr lang="ar-DZ" sz="3600" dirty="0" smtClean="0">
                <a:solidFill>
                  <a:prstClr val="white"/>
                </a:solidFill>
                <a:latin typeface="Sakkal Majalla" pitchFamily="2" charset="-78"/>
                <a:cs typeface="Sakkal Majalla" pitchFamily="2" charset="-78"/>
              </a:rPr>
              <a:t>بينهم وبين الأشراف.</a:t>
            </a:r>
            <a:endParaRPr lang="ar-DZ" sz="3300" dirty="0">
              <a:solidFill>
                <a:prstClr val="white"/>
              </a:solidFill>
              <a:latin typeface="Sakkal Majalla" pitchFamily="2" charset="-78"/>
              <a:cs typeface="Sakkal Majalla" pitchFamily="2" charset="-78"/>
            </a:endParaRPr>
          </a:p>
        </p:txBody>
      </p:sp>
      <p:sp>
        <p:nvSpPr>
          <p:cNvPr id="3" name="شريط إلى الأسفل 2"/>
          <p:cNvSpPr/>
          <p:nvPr/>
        </p:nvSpPr>
        <p:spPr>
          <a:xfrm>
            <a:off x="3448594" y="1828800"/>
            <a:ext cx="4062549" cy="1097280"/>
          </a:xfrm>
          <a:prstGeom prst="ribb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dirty="0" smtClean="0">
                <a:solidFill>
                  <a:prstClr val="black"/>
                </a:solidFill>
                <a:latin typeface="Sakkal Majalla" pitchFamily="2" charset="-78"/>
                <a:cs typeface="Sakkal Majalla" pitchFamily="2" charset="-78"/>
              </a:rPr>
              <a:t>الجانب الاجتماعي:</a:t>
            </a:r>
            <a:endParaRPr lang="ar-SA" sz="2800" dirty="0">
              <a:solidFill>
                <a:prstClr val="black"/>
              </a:solidFill>
              <a:latin typeface="Sakkal Majalla" pitchFamily="2" charset="-78"/>
              <a:cs typeface="Sakkal Majalla" pitchFamily="2" charset="-78"/>
            </a:endParaRPr>
          </a:p>
        </p:txBody>
      </p:sp>
    </p:spTree>
    <p:extLst>
      <p:ext uri="{BB962C8B-B14F-4D97-AF65-F5344CB8AC3E}">
        <p14:creationId xmlns:p14="http://schemas.microsoft.com/office/powerpoint/2010/main" val="3416924363"/>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prstClr val="black"/>
                </a:solidFill>
                <a:latin typeface="Sakkal Majalla" pitchFamily="2" charset="-78"/>
                <a:cs typeface="Sakkal Majalla" pitchFamily="2" charset="-78"/>
              </a:rPr>
              <a:t>عصر القانون القديم</a:t>
            </a:r>
          </a:p>
          <a:p>
            <a:pPr algn="ctr"/>
            <a:r>
              <a:rPr lang="ar-DZ" sz="3200" b="1" dirty="0" smtClean="0">
                <a:solidFill>
                  <a:prstClr val="black"/>
                </a:solidFill>
                <a:latin typeface="Sakkal Majalla" pitchFamily="2" charset="-78"/>
                <a:cs typeface="Sakkal Majalla" pitchFamily="2" charset="-78"/>
              </a:rPr>
              <a:t>509 ق.م</a:t>
            </a:r>
          </a:p>
          <a:p>
            <a:pPr algn="ctr"/>
            <a:r>
              <a:rPr lang="ar-DZ" sz="3200" b="1" dirty="0" smtClean="0">
                <a:solidFill>
                  <a:prstClr val="black"/>
                </a:solidFill>
                <a:latin typeface="Sakkal Majalla" pitchFamily="2" charset="-78"/>
                <a:cs typeface="Sakkal Majalla" pitchFamily="2" charset="-78"/>
              </a:rPr>
              <a:t>130 ق.م</a:t>
            </a:r>
            <a:endParaRPr lang="ar-SA" sz="3200" b="1" dirty="0">
              <a:solidFill>
                <a:prstClr val="black"/>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600" dirty="0" smtClean="0">
                <a:solidFill>
                  <a:prstClr val="black"/>
                </a:solidFill>
                <a:latin typeface="Sakkal Majalla" pitchFamily="2" charset="-78"/>
                <a:cs typeface="Sakkal Majalla" pitchFamily="2" charset="-78"/>
              </a:rPr>
              <a:t> </a:t>
            </a:r>
          </a:p>
          <a:p>
            <a:pPr algn="ctr"/>
            <a:r>
              <a:rPr lang="ar-DZ" sz="2600" dirty="0">
                <a:solidFill>
                  <a:prstClr val="white"/>
                </a:solidFill>
                <a:latin typeface="Sakkal Majalla" pitchFamily="2" charset="-78"/>
                <a:cs typeface="Sakkal Majalla" pitchFamily="2" charset="-78"/>
              </a:rPr>
              <a:t>صدر قانون </a:t>
            </a:r>
            <a:r>
              <a:rPr lang="ar-DZ" sz="2600" dirty="0" err="1">
                <a:solidFill>
                  <a:prstClr val="white"/>
                </a:solidFill>
                <a:latin typeface="Sakkal Majalla" pitchFamily="2" charset="-78"/>
                <a:cs typeface="Sakkal Majalla" pitchFamily="2" charset="-78"/>
              </a:rPr>
              <a:t>كانولي</a:t>
            </a:r>
            <a:r>
              <a:rPr lang="ar-DZ" sz="2600" dirty="0">
                <a:solidFill>
                  <a:prstClr val="white"/>
                </a:solidFill>
                <a:latin typeface="Sakkal Majalla" pitchFamily="2" charset="-78"/>
                <a:cs typeface="Sakkal Majalla" pitchFamily="2" charset="-78"/>
              </a:rPr>
              <a:t> الذي أباح الزواج بين الأشراف </a:t>
            </a:r>
            <a:r>
              <a:rPr lang="ar-DZ" sz="2600" dirty="0" smtClean="0">
                <a:solidFill>
                  <a:prstClr val="white"/>
                </a:solidFill>
                <a:latin typeface="Sakkal Majalla" pitchFamily="2" charset="-78"/>
                <a:cs typeface="Sakkal Majalla" pitchFamily="2" charset="-78"/>
              </a:rPr>
              <a:t>والعامة في </a:t>
            </a:r>
            <a:r>
              <a:rPr lang="ar-DZ" sz="2600" dirty="0">
                <a:solidFill>
                  <a:prstClr val="white"/>
                </a:solidFill>
                <a:latin typeface="Sakkal Majalla" pitchFamily="2" charset="-78"/>
                <a:cs typeface="Sakkal Majalla" pitchFamily="2" charset="-78"/>
              </a:rPr>
              <a:t>سنة 445 </a:t>
            </a:r>
            <a:r>
              <a:rPr lang="ar-DZ" sz="2600" dirty="0" smtClean="0">
                <a:solidFill>
                  <a:prstClr val="white"/>
                </a:solidFill>
                <a:latin typeface="Sakkal Majalla" pitchFamily="2" charset="-78"/>
                <a:cs typeface="Sakkal Majalla" pitchFamily="2" charset="-78"/>
              </a:rPr>
              <a:t>ق.م</a:t>
            </a:r>
            <a:endParaRPr lang="ar-DZ" sz="2600" dirty="0">
              <a:solidFill>
                <a:prstClr val="white"/>
              </a:solidFill>
              <a:latin typeface="Sakkal Majalla" pitchFamily="2" charset="-78"/>
              <a:cs typeface="Sakkal Majalla" pitchFamily="2" charset="-78"/>
            </a:endParaRPr>
          </a:p>
          <a:p>
            <a:pPr algn="ctr"/>
            <a:r>
              <a:rPr lang="ar-DZ" sz="2600" dirty="0" smtClean="0">
                <a:solidFill>
                  <a:prstClr val="white"/>
                </a:solidFill>
                <a:latin typeface="Sakkal Majalla" pitchFamily="2" charset="-78"/>
                <a:cs typeface="Sakkal Majalla" pitchFamily="2" charset="-78"/>
              </a:rPr>
              <a:t>ثم صدرت قوانين </a:t>
            </a:r>
            <a:r>
              <a:rPr lang="ar-DZ" sz="2600" dirty="0">
                <a:solidFill>
                  <a:prstClr val="white"/>
                </a:solidFill>
                <a:latin typeface="Sakkal Majalla" pitchFamily="2" charset="-78"/>
                <a:cs typeface="Sakkal Majalla" pitchFamily="2" charset="-78"/>
              </a:rPr>
              <a:t>لسينيا التي أنشأت وظيفتي </a:t>
            </a:r>
            <a:r>
              <a:rPr lang="ar-DZ" sz="2600" dirty="0" err="1">
                <a:solidFill>
                  <a:prstClr val="white"/>
                </a:solidFill>
                <a:latin typeface="Sakkal Majalla" pitchFamily="2" charset="-78"/>
                <a:cs typeface="Sakkal Majalla" pitchFamily="2" charset="-78"/>
              </a:rPr>
              <a:t>البريتور</a:t>
            </a:r>
            <a:r>
              <a:rPr lang="ar-DZ" sz="2600" dirty="0">
                <a:solidFill>
                  <a:prstClr val="white"/>
                </a:solidFill>
                <a:latin typeface="Sakkal Majalla" pitchFamily="2" charset="-78"/>
                <a:cs typeface="Sakkal Majalla" pitchFamily="2" charset="-78"/>
              </a:rPr>
              <a:t> المدني </a:t>
            </a:r>
            <a:r>
              <a:rPr lang="ar-DZ" sz="2600" dirty="0" smtClean="0">
                <a:solidFill>
                  <a:prstClr val="white"/>
                </a:solidFill>
                <a:latin typeface="Sakkal Majalla" pitchFamily="2" charset="-78"/>
                <a:cs typeface="Sakkal Majalla" pitchFamily="2" charset="-78"/>
              </a:rPr>
              <a:t>وحاكم الأسواق </a:t>
            </a:r>
            <a:r>
              <a:rPr lang="ar-DZ" sz="2600" dirty="0">
                <a:solidFill>
                  <a:prstClr val="white"/>
                </a:solidFill>
                <a:latin typeface="Sakkal Majalla" pitchFamily="2" charset="-78"/>
                <a:cs typeface="Sakkal Majalla" pitchFamily="2" charset="-78"/>
              </a:rPr>
              <a:t>وأعطى للعامة حق تولي هاذين المنصبين كما أوجت أن يكون أحد القنصلين من </a:t>
            </a:r>
            <a:r>
              <a:rPr lang="ar-DZ" sz="2600" dirty="0" smtClean="0">
                <a:solidFill>
                  <a:prstClr val="white"/>
                </a:solidFill>
                <a:latin typeface="Sakkal Majalla" pitchFamily="2" charset="-78"/>
                <a:cs typeface="Sakkal Majalla" pitchFamily="2" charset="-78"/>
              </a:rPr>
              <a:t>العامة </a:t>
            </a:r>
            <a:r>
              <a:rPr lang="ar-DZ" sz="2600" dirty="0">
                <a:solidFill>
                  <a:prstClr val="white"/>
                </a:solidFill>
                <a:latin typeface="Sakkal Majalla" pitchFamily="2" charset="-78"/>
                <a:cs typeface="Sakkal Majalla" pitchFamily="2" charset="-78"/>
              </a:rPr>
              <a:t>عام </a:t>
            </a:r>
            <a:r>
              <a:rPr lang="ar-DZ" sz="2600" dirty="0" smtClean="0">
                <a:solidFill>
                  <a:prstClr val="white"/>
                </a:solidFill>
                <a:latin typeface="Sakkal Majalla" pitchFamily="2" charset="-78"/>
                <a:cs typeface="Sakkal Majalla" pitchFamily="2" charset="-78"/>
              </a:rPr>
              <a:t>367ق.م</a:t>
            </a:r>
          </a:p>
          <a:p>
            <a:pPr algn="ctr"/>
            <a:r>
              <a:rPr lang="ar-DZ" sz="2600" dirty="0" smtClean="0">
                <a:solidFill>
                  <a:prstClr val="white"/>
                </a:solidFill>
                <a:latin typeface="Sakkal Majalla" pitchFamily="2" charset="-78"/>
                <a:cs typeface="Sakkal Majalla" pitchFamily="2" charset="-78"/>
              </a:rPr>
              <a:t>ثم أباح </a:t>
            </a:r>
            <a:r>
              <a:rPr lang="ar-DZ" sz="2600" dirty="0">
                <a:solidFill>
                  <a:prstClr val="white"/>
                </a:solidFill>
                <a:latin typeface="Sakkal Majalla" pitchFamily="2" charset="-78"/>
                <a:cs typeface="Sakkal Majalla" pitchFamily="2" charset="-78"/>
              </a:rPr>
              <a:t>القانون للعامة حق تولي المناصب الدينية العليا ويمنح </a:t>
            </a:r>
            <a:r>
              <a:rPr lang="ar-DZ" sz="2600" dirty="0" smtClean="0">
                <a:solidFill>
                  <a:prstClr val="white"/>
                </a:solidFill>
                <a:latin typeface="Sakkal Majalla" pitchFamily="2" charset="-78"/>
                <a:cs typeface="Sakkal Majalla" pitchFamily="2" charset="-78"/>
              </a:rPr>
              <a:t>لهم ايضا بعض </a:t>
            </a:r>
            <a:r>
              <a:rPr lang="ar-DZ" sz="2600" dirty="0">
                <a:solidFill>
                  <a:prstClr val="white"/>
                </a:solidFill>
                <a:latin typeface="Sakkal Majalla" pitchFamily="2" charset="-78"/>
                <a:cs typeface="Sakkal Majalla" pitchFamily="2" charset="-78"/>
              </a:rPr>
              <a:t>الحقوق لتحقيق المساواة بينهم وبين </a:t>
            </a:r>
            <a:r>
              <a:rPr lang="ar-DZ" sz="2600" dirty="0" smtClean="0">
                <a:solidFill>
                  <a:prstClr val="white"/>
                </a:solidFill>
                <a:latin typeface="Sakkal Majalla" pitchFamily="2" charset="-78"/>
                <a:cs typeface="Sakkal Majalla" pitchFamily="2" charset="-78"/>
              </a:rPr>
              <a:t>الأشراف في </a:t>
            </a:r>
            <a:r>
              <a:rPr lang="ar-DZ" sz="2600" dirty="0">
                <a:solidFill>
                  <a:prstClr val="white"/>
                </a:solidFill>
                <a:latin typeface="Sakkal Majalla" pitchFamily="2" charset="-78"/>
                <a:cs typeface="Sakkal Majalla" pitchFamily="2" charset="-78"/>
              </a:rPr>
              <a:t>عام 300ق.م، </a:t>
            </a:r>
          </a:p>
        </p:txBody>
      </p:sp>
      <p:sp>
        <p:nvSpPr>
          <p:cNvPr id="3" name="شريط إلى الأسفل 2"/>
          <p:cNvSpPr/>
          <p:nvPr/>
        </p:nvSpPr>
        <p:spPr>
          <a:xfrm>
            <a:off x="3448594" y="1828800"/>
            <a:ext cx="4062549" cy="1097280"/>
          </a:xfrm>
          <a:prstGeom prst="ribb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dirty="0" smtClean="0">
                <a:solidFill>
                  <a:prstClr val="black"/>
                </a:solidFill>
                <a:latin typeface="Sakkal Majalla" pitchFamily="2" charset="-78"/>
                <a:cs typeface="Sakkal Majalla" pitchFamily="2" charset="-78"/>
              </a:rPr>
              <a:t>الجانب الاجتماعي:</a:t>
            </a:r>
            <a:endParaRPr lang="ar-SA" sz="2800" dirty="0">
              <a:solidFill>
                <a:prstClr val="black"/>
              </a:solidFill>
              <a:latin typeface="Sakkal Majalla" pitchFamily="2" charset="-78"/>
              <a:cs typeface="Sakkal Majalla" pitchFamily="2" charset="-78"/>
            </a:endParaRPr>
          </a:p>
        </p:txBody>
      </p:sp>
    </p:spTree>
    <p:extLst>
      <p:ext uri="{BB962C8B-B14F-4D97-AF65-F5344CB8AC3E}">
        <p14:creationId xmlns:p14="http://schemas.microsoft.com/office/powerpoint/2010/main" val="1716788986"/>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prstClr val="black"/>
                </a:solidFill>
                <a:latin typeface="Sakkal Majalla" pitchFamily="2" charset="-78"/>
                <a:cs typeface="Sakkal Majalla" pitchFamily="2" charset="-78"/>
              </a:rPr>
              <a:t>عصر القانون القديم</a:t>
            </a:r>
          </a:p>
          <a:p>
            <a:pPr algn="ctr"/>
            <a:r>
              <a:rPr lang="ar-DZ" sz="3200" b="1" dirty="0" smtClean="0">
                <a:solidFill>
                  <a:prstClr val="black"/>
                </a:solidFill>
                <a:latin typeface="Sakkal Majalla" pitchFamily="2" charset="-78"/>
                <a:cs typeface="Sakkal Majalla" pitchFamily="2" charset="-78"/>
              </a:rPr>
              <a:t>509 ق.م</a:t>
            </a:r>
          </a:p>
          <a:p>
            <a:pPr algn="ctr"/>
            <a:r>
              <a:rPr lang="ar-DZ" sz="3200" b="1" dirty="0" smtClean="0">
                <a:solidFill>
                  <a:prstClr val="black"/>
                </a:solidFill>
                <a:latin typeface="Sakkal Majalla" pitchFamily="2" charset="-78"/>
                <a:cs typeface="Sakkal Majalla" pitchFamily="2" charset="-78"/>
              </a:rPr>
              <a:t>130 ق.م</a:t>
            </a:r>
            <a:endParaRPr lang="ar-SA" sz="3200" b="1" dirty="0">
              <a:solidFill>
                <a:prstClr val="black"/>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600" dirty="0" smtClean="0">
                <a:solidFill>
                  <a:prstClr val="black"/>
                </a:solidFill>
                <a:latin typeface="Sakkal Majalla" pitchFamily="2" charset="-78"/>
                <a:cs typeface="Sakkal Majalla" pitchFamily="2" charset="-78"/>
              </a:rPr>
              <a:t> </a:t>
            </a:r>
          </a:p>
          <a:p>
            <a:pPr algn="ctr"/>
            <a:r>
              <a:rPr lang="ar-DZ" sz="2800" dirty="0">
                <a:solidFill>
                  <a:prstClr val="white"/>
                </a:solidFill>
                <a:latin typeface="Sakkal Majalla" pitchFamily="2" charset="-78"/>
                <a:cs typeface="Sakkal Majalla" pitchFamily="2" charset="-78"/>
              </a:rPr>
              <a:t>ظهر هذا القانون نتيجة لثورة الطبقة العامة ومطالبتها المساواة لطبقة الأشراف </a:t>
            </a:r>
            <a:endParaRPr lang="ar-DZ" sz="2800" dirty="0" smtClean="0">
              <a:solidFill>
                <a:prstClr val="white"/>
              </a:solidFill>
              <a:latin typeface="Sakkal Majalla" pitchFamily="2" charset="-78"/>
              <a:cs typeface="Sakkal Majalla" pitchFamily="2" charset="-78"/>
            </a:endParaRPr>
          </a:p>
          <a:p>
            <a:pPr algn="ctr"/>
            <a:r>
              <a:rPr lang="ar-DZ" sz="2800" dirty="0" smtClean="0">
                <a:solidFill>
                  <a:prstClr val="white"/>
                </a:solidFill>
                <a:latin typeface="Sakkal Majalla" pitchFamily="2" charset="-78"/>
                <a:cs typeface="Sakkal Majalla" pitchFamily="2" charset="-78"/>
              </a:rPr>
              <a:t>حيث </a:t>
            </a:r>
            <a:r>
              <a:rPr lang="ar-DZ" sz="2800" dirty="0">
                <a:solidFill>
                  <a:prstClr val="white"/>
                </a:solidFill>
                <a:latin typeface="Sakkal Majalla" pitchFamily="2" charset="-78"/>
                <a:cs typeface="Sakkal Majalla" pitchFamily="2" charset="-78"/>
              </a:rPr>
              <a:t>أن قواعد العرف التي كانت جارية كان يحيط بها الغموض وكان رجال الدين يحتكرون معرفة هذه </a:t>
            </a:r>
            <a:r>
              <a:rPr lang="ar-DZ" sz="2800" dirty="0" smtClean="0">
                <a:solidFill>
                  <a:prstClr val="white"/>
                </a:solidFill>
                <a:latin typeface="Sakkal Majalla" pitchFamily="2" charset="-78"/>
                <a:cs typeface="Sakkal Majalla" pitchFamily="2" charset="-78"/>
              </a:rPr>
              <a:t>القواعد ويعملون على </a:t>
            </a:r>
            <a:r>
              <a:rPr lang="ar-DZ" sz="2800" dirty="0">
                <a:solidFill>
                  <a:prstClr val="white"/>
                </a:solidFill>
                <a:latin typeface="Sakkal Majalla" pitchFamily="2" charset="-78"/>
                <a:cs typeface="Sakkal Majalla" pitchFamily="2" charset="-78"/>
              </a:rPr>
              <a:t>تفسيرها </a:t>
            </a:r>
            <a:r>
              <a:rPr lang="ar-DZ" sz="2800" dirty="0" smtClean="0">
                <a:solidFill>
                  <a:prstClr val="white"/>
                </a:solidFill>
                <a:latin typeface="Sakkal Majalla" pitchFamily="2" charset="-78"/>
                <a:cs typeface="Sakkal Majalla" pitchFamily="2" charset="-78"/>
              </a:rPr>
              <a:t>لصالح </a:t>
            </a:r>
            <a:r>
              <a:rPr lang="ar-DZ" sz="2800" dirty="0">
                <a:solidFill>
                  <a:prstClr val="white"/>
                </a:solidFill>
                <a:latin typeface="Sakkal Majalla" pitchFamily="2" charset="-78"/>
                <a:cs typeface="Sakkal Majalla" pitchFamily="2" charset="-78"/>
              </a:rPr>
              <a:t>طبقة الأشراف</a:t>
            </a:r>
            <a:r>
              <a:rPr lang="ar-DZ" sz="2800" dirty="0" smtClean="0">
                <a:solidFill>
                  <a:prstClr val="white"/>
                </a:solidFill>
                <a:latin typeface="Sakkal Majalla" pitchFamily="2" charset="-78"/>
                <a:cs typeface="Sakkal Majalla" pitchFamily="2" charset="-78"/>
              </a:rPr>
              <a:t>.</a:t>
            </a:r>
          </a:p>
          <a:p>
            <a:pPr algn="ctr"/>
            <a:r>
              <a:rPr lang="ar-DZ" sz="2800" dirty="0" smtClean="0">
                <a:solidFill>
                  <a:prstClr val="white"/>
                </a:solidFill>
                <a:latin typeface="Sakkal Majalla" pitchFamily="2" charset="-78"/>
                <a:cs typeface="Sakkal Majalla" pitchFamily="2" charset="-78"/>
              </a:rPr>
              <a:t> ومنذ </a:t>
            </a:r>
            <a:r>
              <a:rPr lang="ar-DZ" sz="2800" dirty="0">
                <a:solidFill>
                  <a:prstClr val="white"/>
                </a:solidFill>
                <a:latin typeface="Sakkal Majalla" pitchFamily="2" charset="-78"/>
                <a:cs typeface="Sakkal Majalla" pitchFamily="2" charset="-78"/>
              </a:rPr>
              <a:t>462 ق.م، طالب العامة بتشكيل </a:t>
            </a:r>
            <a:r>
              <a:rPr lang="ar-DZ" sz="2800" dirty="0" smtClean="0">
                <a:solidFill>
                  <a:prstClr val="white"/>
                </a:solidFill>
                <a:latin typeface="Sakkal Majalla" pitchFamily="2" charset="-78"/>
                <a:cs typeface="Sakkal Majalla" pitchFamily="2" charset="-78"/>
              </a:rPr>
              <a:t>لجنة </a:t>
            </a:r>
            <a:r>
              <a:rPr lang="ar-DZ" sz="2800" dirty="0">
                <a:solidFill>
                  <a:prstClr val="white"/>
                </a:solidFill>
                <a:latin typeface="Sakkal Majalla" pitchFamily="2" charset="-78"/>
                <a:cs typeface="Sakkal Majalla" pitchFamily="2" charset="-78"/>
              </a:rPr>
              <a:t>لوضع هذه المجموعة القانونية </a:t>
            </a:r>
            <a:r>
              <a:rPr lang="ar-DZ" sz="2800" dirty="0" smtClean="0">
                <a:solidFill>
                  <a:prstClr val="white"/>
                </a:solidFill>
                <a:latin typeface="Sakkal Majalla" pitchFamily="2" charset="-78"/>
                <a:cs typeface="Sakkal Majalla" pitchFamily="2" charset="-78"/>
              </a:rPr>
              <a:t>وعارضة مجلس الشيوخ.</a:t>
            </a:r>
          </a:p>
        </p:txBody>
      </p:sp>
      <p:sp>
        <p:nvSpPr>
          <p:cNvPr id="3" name="شريط إلى الأسفل 2"/>
          <p:cNvSpPr/>
          <p:nvPr/>
        </p:nvSpPr>
        <p:spPr>
          <a:xfrm>
            <a:off x="1998618" y="1567543"/>
            <a:ext cx="6897188" cy="1097280"/>
          </a:xfrm>
          <a:prstGeom prst="ribb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dirty="0" smtClean="0">
                <a:solidFill>
                  <a:prstClr val="black"/>
                </a:solidFill>
                <a:latin typeface="Sakkal Majalla" pitchFamily="2" charset="-78"/>
                <a:cs typeface="Sakkal Majalla" pitchFamily="2" charset="-78"/>
              </a:rPr>
              <a:t>قانون الالواح الاثنى عشر:</a:t>
            </a:r>
            <a:endParaRPr lang="ar-SA" sz="2800" dirty="0">
              <a:solidFill>
                <a:prstClr val="black"/>
              </a:solidFill>
              <a:latin typeface="Sakkal Majalla" pitchFamily="2" charset="-78"/>
              <a:cs typeface="Sakkal Majalla" pitchFamily="2" charset="-78"/>
            </a:endParaRPr>
          </a:p>
        </p:txBody>
      </p:sp>
    </p:spTree>
    <p:extLst>
      <p:ext uri="{BB962C8B-B14F-4D97-AF65-F5344CB8AC3E}">
        <p14:creationId xmlns:p14="http://schemas.microsoft.com/office/powerpoint/2010/main" val="3325751082"/>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prstClr val="black"/>
                </a:solidFill>
                <a:latin typeface="Sakkal Majalla" pitchFamily="2" charset="-78"/>
                <a:cs typeface="Sakkal Majalla" pitchFamily="2" charset="-78"/>
              </a:rPr>
              <a:t>عصر القانون القديم</a:t>
            </a:r>
          </a:p>
          <a:p>
            <a:pPr algn="ctr"/>
            <a:r>
              <a:rPr lang="ar-DZ" sz="3200" b="1" dirty="0" smtClean="0">
                <a:solidFill>
                  <a:prstClr val="black"/>
                </a:solidFill>
                <a:latin typeface="Sakkal Majalla" pitchFamily="2" charset="-78"/>
                <a:cs typeface="Sakkal Majalla" pitchFamily="2" charset="-78"/>
              </a:rPr>
              <a:t>509 ق.م</a:t>
            </a:r>
          </a:p>
          <a:p>
            <a:pPr algn="ctr"/>
            <a:r>
              <a:rPr lang="ar-DZ" sz="3200" b="1" dirty="0" smtClean="0">
                <a:solidFill>
                  <a:prstClr val="black"/>
                </a:solidFill>
                <a:latin typeface="Sakkal Majalla" pitchFamily="2" charset="-78"/>
                <a:cs typeface="Sakkal Majalla" pitchFamily="2" charset="-78"/>
              </a:rPr>
              <a:t>130 ق.م</a:t>
            </a:r>
            <a:endParaRPr lang="ar-SA" sz="3200" b="1" dirty="0">
              <a:solidFill>
                <a:prstClr val="black"/>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600" dirty="0" smtClean="0">
                <a:solidFill>
                  <a:prstClr val="black"/>
                </a:solidFill>
                <a:latin typeface="Sakkal Majalla" pitchFamily="2" charset="-78"/>
                <a:cs typeface="Sakkal Majalla" pitchFamily="2" charset="-78"/>
              </a:rPr>
              <a:t> </a:t>
            </a:r>
          </a:p>
          <a:p>
            <a:pPr algn="ctr"/>
            <a:r>
              <a:rPr lang="ar-DZ" sz="2800" dirty="0" smtClean="0">
                <a:solidFill>
                  <a:prstClr val="white"/>
                </a:solidFill>
                <a:latin typeface="Sakkal Majalla" pitchFamily="2" charset="-78"/>
                <a:cs typeface="Sakkal Majalla" pitchFamily="2" charset="-78"/>
              </a:rPr>
              <a:t>وفي </a:t>
            </a:r>
            <a:r>
              <a:rPr lang="ar-DZ" sz="2800" dirty="0">
                <a:solidFill>
                  <a:prstClr val="white"/>
                </a:solidFill>
                <a:latin typeface="Sakkal Majalla" pitchFamily="2" charset="-78"/>
                <a:cs typeface="Sakkal Majalla" pitchFamily="2" charset="-78"/>
              </a:rPr>
              <a:t>عام 451 ق.م، أرسلت بعثة إلى بلاد اليونان الدراسة قانون </a:t>
            </a:r>
            <a:r>
              <a:rPr lang="ar-DZ" sz="2800" dirty="0" err="1">
                <a:solidFill>
                  <a:prstClr val="white"/>
                </a:solidFill>
                <a:latin typeface="Sakkal Majalla" pitchFamily="2" charset="-78"/>
                <a:cs typeface="Sakkal Majalla" pitchFamily="2" charset="-78"/>
              </a:rPr>
              <a:t>صولون</a:t>
            </a:r>
            <a:r>
              <a:rPr lang="ar-DZ" sz="2800" dirty="0">
                <a:solidFill>
                  <a:prstClr val="white"/>
                </a:solidFill>
                <a:latin typeface="Sakkal Majalla" pitchFamily="2" charset="-78"/>
                <a:cs typeface="Sakkal Majalla" pitchFamily="2" charset="-78"/>
              </a:rPr>
              <a:t> وبعد عودة البعثة شكلت لجنة من عشرة أشخاص جميعهم من الأشراف لتدوين القوانين فوضعت عشرة ألواح ولما عرضت على المجلس رأى أنها غير كاملة لذا تكونت بها بعض الأعضاء من العامة فوضعت </a:t>
            </a:r>
            <a:r>
              <a:rPr lang="ar-DZ" sz="2800" dirty="0" smtClean="0">
                <a:solidFill>
                  <a:prstClr val="white"/>
                </a:solidFill>
                <a:latin typeface="Sakkal Majalla" pitchFamily="2" charset="-78"/>
                <a:cs typeface="Sakkal Majalla" pitchFamily="2" charset="-78"/>
              </a:rPr>
              <a:t>لوحتين جديدتين </a:t>
            </a:r>
            <a:r>
              <a:rPr lang="ar-DZ" sz="2800" dirty="0">
                <a:solidFill>
                  <a:prstClr val="white"/>
                </a:solidFill>
                <a:latin typeface="Sakkal Majalla" pitchFamily="2" charset="-78"/>
                <a:cs typeface="Sakkal Majalla" pitchFamily="2" charset="-78"/>
              </a:rPr>
              <a:t>سنة 449 ق.م</a:t>
            </a:r>
            <a:r>
              <a:rPr lang="ar-DZ" sz="2800" dirty="0" smtClean="0">
                <a:solidFill>
                  <a:prstClr val="white"/>
                </a:solidFill>
                <a:latin typeface="Sakkal Majalla" pitchFamily="2" charset="-78"/>
                <a:cs typeface="Sakkal Majalla" pitchFamily="2" charset="-78"/>
              </a:rPr>
              <a:t>..</a:t>
            </a:r>
          </a:p>
          <a:p>
            <a:pPr algn="ctr"/>
            <a:r>
              <a:rPr lang="ar-DZ" sz="2800" dirty="0" smtClean="0">
                <a:solidFill>
                  <a:prstClr val="white"/>
                </a:solidFill>
                <a:latin typeface="Sakkal Majalla" pitchFamily="2" charset="-78"/>
                <a:cs typeface="Sakkal Majalla" pitchFamily="2" charset="-78"/>
              </a:rPr>
              <a:t>لم </a:t>
            </a:r>
            <a:r>
              <a:rPr lang="ar-DZ" sz="2800" dirty="0">
                <a:solidFill>
                  <a:prstClr val="white"/>
                </a:solidFill>
                <a:latin typeface="Sakkal Majalla" pitchFamily="2" charset="-78"/>
                <a:cs typeface="Sakkal Majalla" pitchFamily="2" charset="-78"/>
              </a:rPr>
              <a:t>تصل إلينا النسخة الأصلية أو النصوص الكاملة للقانون وإنما وصلت الأحكام الرئيسية في كتب التاريخ وفي كتب فقهاء الرومان مما مكن الفقهاء من معرفة دقيقة لأحكامه.</a:t>
            </a:r>
          </a:p>
        </p:txBody>
      </p:sp>
      <p:sp>
        <p:nvSpPr>
          <p:cNvPr id="3" name="شريط إلى الأسفل 2"/>
          <p:cNvSpPr/>
          <p:nvPr/>
        </p:nvSpPr>
        <p:spPr>
          <a:xfrm>
            <a:off x="1998618" y="1567543"/>
            <a:ext cx="6897188" cy="1097280"/>
          </a:xfrm>
          <a:prstGeom prst="ribb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dirty="0" smtClean="0">
                <a:solidFill>
                  <a:prstClr val="black"/>
                </a:solidFill>
                <a:latin typeface="Sakkal Majalla" pitchFamily="2" charset="-78"/>
                <a:cs typeface="Sakkal Majalla" pitchFamily="2" charset="-78"/>
              </a:rPr>
              <a:t>قانون الالواح الاثنى عشر:</a:t>
            </a:r>
            <a:endParaRPr lang="ar-SA" sz="2800" dirty="0">
              <a:solidFill>
                <a:prstClr val="black"/>
              </a:solidFill>
              <a:latin typeface="Sakkal Majalla" pitchFamily="2" charset="-78"/>
              <a:cs typeface="Sakkal Majalla" pitchFamily="2" charset="-78"/>
            </a:endParaRPr>
          </a:p>
        </p:txBody>
      </p:sp>
    </p:spTree>
    <p:extLst>
      <p:ext uri="{BB962C8B-B14F-4D97-AF65-F5344CB8AC3E}">
        <p14:creationId xmlns:p14="http://schemas.microsoft.com/office/powerpoint/2010/main" val="1001741519"/>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prstClr val="black"/>
                </a:solidFill>
                <a:latin typeface="Sakkal Majalla" pitchFamily="2" charset="-78"/>
                <a:cs typeface="Sakkal Majalla" pitchFamily="2" charset="-78"/>
              </a:rPr>
              <a:t>عصر القانون القديم</a:t>
            </a:r>
          </a:p>
          <a:p>
            <a:pPr algn="ctr"/>
            <a:r>
              <a:rPr lang="ar-DZ" sz="3200" b="1" dirty="0" smtClean="0">
                <a:solidFill>
                  <a:prstClr val="black"/>
                </a:solidFill>
                <a:latin typeface="Sakkal Majalla" pitchFamily="2" charset="-78"/>
                <a:cs typeface="Sakkal Majalla" pitchFamily="2" charset="-78"/>
              </a:rPr>
              <a:t>509 ق.م</a:t>
            </a:r>
          </a:p>
          <a:p>
            <a:pPr algn="ctr"/>
            <a:r>
              <a:rPr lang="ar-DZ" sz="3200" b="1" dirty="0" smtClean="0">
                <a:solidFill>
                  <a:prstClr val="black"/>
                </a:solidFill>
                <a:latin typeface="Sakkal Majalla" pitchFamily="2" charset="-78"/>
                <a:cs typeface="Sakkal Majalla" pitchFamily="2" charset="-78"/>
              </a:rPr>
              <a:t>130 ق.م</a:t>
            </a:r>
            <a:endParaRPr lang="ar-SA" sz="3200" b="1" dirty="0">
              <a:solidFill>
                <a:prstClr val="black"/>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600" dirty="0" smtClean="0">
                <a:solidFill>
                  <a:prstClr val="black"/>
                </a:solidFill>
                <a:latin typeface="Sakkal Majalla" pitchFamily="2" charset="-78"/>
                <a:cs typeface="Sakkal Majalla" pitchFamily="2" charset="-78"/>
              </a:rPr>
              <a:t> </a:t>
            </a:r>
          </a:p>
          <a:p>
            <a:pPr algn="ctr"/>
            <a:r>
              <a:rPr lang="ar-DZ" sz="2800" dirty="0" smtClean="0">
                <a:solidFill>
                  <a:prstClr val="white"/>
                </a:solidFill>
                <a:latin typeface="Sakkal Majalla" pitchFamily="2" charset="-78"/>
                <a:cs typeface="Sakkal Majalla" pitchFamily="2" charset="-78"/>
              </a:rPr>
              <a:t>وفي </a:t>
            </a:r>
            <a:r>
              <a:rPr lang="ar-DZ" sz="2800" dirty="0">
                <a:solidFill>
                  <a:prstClr val="white"/>
                </a:solidFill>
                <a:latin typeface="Sakkal Majalla" pitchFamily="2" charset="-78"/>
                <a:cs typeface="Sakkal Majalla" pitchFamily="2" charset="-78"/>
              </a:rPr>
              <a:t>عام 451 ق.م، أرسلت بعثة إلى بلاد اليونان الدراسة قانون </a:t>
            </a:r>
            <a:r>
              <a:rPr lang="ar-DZ" sz="2800" dirty="0" err="1">
                <a:solidFill>
                  <a:prstClr val="white"/>
                </a:solidFill>
                <a:latin typeface="Sakkal Majalla" pitchFamily="2" charset="-78"/>
                <a:cs typeface="Sakkal Majalla" pitchFamily="2" charset="-78"/>
              </a:rPr>
              <a:t>صولون</a:t>
            </a:r>
            <a:r>
              <a:rPr lang="ar-DZ" sz="2800" dirty="0">
                <a:solidFill>
                  <a:prstClr val="white"/>
                </a:solidFill>
                <a:latin typeface="Sakkal Majalla" pitchFamily="2" charset="-78"/>
                <a:cs typeface="Sakkal Majalla" pitchFamily="2" charset="-78"/>
              </a:rPr>
              <a:t> وبعد عودة البعثة شكلت لجنة من عشرة أشخاص جميعهم من الأشراف لتدوين القوانين فوضعت عشرة ألواح ولما عرضت على المجلس رأى أنها غير كاملة لذا تكونت بها بعض الأعضاء من العامة فوضعت </a:t>
            </a:r>
            <a:r>
              <a:rPr lang="ar-DZ" sz="2800" dirty="0" smtClean="0">
                <a:solidFill>
                  <a:prstClr val="white"/>
                </a:solidFill>
                <a:latin typeface="Sakkal Majalla" pitchFamily="2" charset="-78"/>
                <a:cs typeface="Sakkal Majalla" pitchFamily="2" charset="-78"/>
              </a:rPr>
              <a:t>لوحتين جديدتين </a:t>
            </a:r>
            <a:r>
              <a:rPr lang="ar-DZ" sz="2800" dirty="0">
                <a:solidFill>
                  <a:prstClr val="white"/>
                </a:solidFill>
                <a:latin typeface="Sakkal Majalla" pitchFamily="2" charset="-78"/>
                <a:cs typeface="Sakkal Majalla" pitchFamily="2" charset="-78"/>
              </a:rPr>
              <a:t>سنة 449 ق.م</a:t>
            </a:r>
            <a:r>
              <a:rPr lang="ar-DZ" sz="2800" dirty="0" smtClean="0">
                <a:solidFill>
                  <a:prstClr val="white"/>
                </a:solidFill>
                <a:latin typeface="Sakkal Majalla" pitchFamily="2" charset="-78"/>
                <a:cs typeface="Sakkal Majalla" pitchFamily="2" charset="-78"/>
              </a:rPr>
              <a:t>..</a:t>
            </a:r>
          </a:p>
          <a:p>
            <a:pPr algn="ctr"/>
            <a:r>
              <a:rPr lang="ar-DZ" sz="2800" dirty="0" smtClean="0">
                <a:solidFill>
                  <a:prstClr val="white"/>
                </a:solidFill>
                <a:latin typeface="Sakkal Majalla" pitchFamily="2" charset="-78"/>
                <a:cs typeface="Sakkal Majalla" pitchFamily="2" charset="-78"/>
              </a:rPr>
              <a:t>لم </a:t>
            </a:r>
            <a:r>
              <a:rPr lang="ar-DZ" sz="2800" dirty="0">
                <a:solidFill>
                  <a:prstClr val="white"/>
                </a:solidFill>
                <a:latin typeface="Sakkal Majalla" pitchFamily="2" charset="-78"/>
                <a:cs typeface="Sakkal Majalla" pitchFamily="2" charset="-78"/>
              </a:rPr>
              <a:t>تصل إلينا النسخة الأصلية أو النصوص الكاملة للقانون وإنما وصلت الأحكام الرئيسية في كتب التاريخ وفي كتب فقهاء الرومان مما مكن الفقهاء من معرفة دقيقة لأحكامه.</a:t>
            </a:r>
          </a:p>
        </p:txBody>
      </p:sp>
      <p:sp>
        <p:nvSpPr>
          <p:cNvPr id="3" name="شريط إلى الأسفل 2"/>
          <p:cNvSpPr/>
          <p:nvPr/>
        </p:nvSpPr>
        <p:spPr>
          <a:xfrm>
            <a:off x="241590" y="1541417"/>
            <a:ext cx="9333484" cy="1097280"/>
          </a:xfrm>
          <a:prstGeom prst="ribb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dirty="0" smtClean="0">
                <a:solidFill>
                  <a:prstClr val="black"/>
                </a:solidFill>
                <a:latin typeface="Sakkal Majalla" pitchFamily="2" charset="-78"/>
                <a:cs typeface="Sakkal Majalla" pitchFamily="2" charset="-78"/>
              </a:rPr>
              <a:t>مضمون ومميزات قانون الالواح الاثنى عشر:</a:t>
            </a:r>
            <a:endParaRPr lang="ar-SA" sz="2800" dirty="0">
              <a:solidFill>
                <a:prstClr val="black"/>
              </a:solidFill>
              <a:latin typeface="Sakkal Majalla" pitchFamily="2" charset="-78"/>
              <a:cs typeface="Sakkal Majalla" pitchFamily="2" charset="-78"/>
            </a:endParaRPr>
          </a:p>
        </p:txBody>
      </p:sp>
    </p:spTree>
    <p:extLst>
      <p:ext uri="{BB962C8B-B14F-4D97-AF65-F5344CB8AC3E}">
        <p14:creationId xmlns:p14="http://schemas.microsoft.com/office/powerpoint/2010/main" val="191210277"/>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prstClr val="black"/>
                </a:solidFill>
                <a:latin typeface="Sakkal Majalla" pitchFamily="2" charset="-78"/>
                <a:cs typeface="Sakkal Majalla" pitchFamily="2" charset="-78"/>
              </a:rPr>
              <a:t>عصر القانون القديم</a:t>
            </a:r>
          </a:p>
          <a:p>
            <a:pPr algn="ctr"/>
            <a:r>
              <a:rPr lang="ar-DZ" sz="3200" b="1" dirty="0" smtClean="0">
                <a:solidFill>
                  <a:prstClr val="black"/>
                </a:solidFill>
                <a:latin typeface="Sakkal Majalla" pitchFamily="2" charset="-78"/>
                <a:cs typeface="Sakkal Majalla" pitchFamily="2" charset="-78"/>
              </a:rPr>
              <a:t>509 ق.م</a:t>
            </a:r>
          </a:p>
          <a:p>
            <a:pPr algn="ctr"/>
            <a:r>
              <a:rPr lang="ar-DZ" sz="3200" b="1" dirty="0" smtClean="0">
                <a:solidFill>
                  <a:prstClr val="black"/>
                </a:solidFill>
                <a:latin typeface="Sakkal Majalla" pitchFamily="2" charset="-78"/>
                <a:cs typeface="Sakkal Majalla" pitchFamily="2" charset="-78"/>
              </a:rPr>
              <a:t>130 ق.م</a:t>
            </a:r>
            <a:endParaRPr lang="ar-SA" sz="3200" b="1" dirty="0">
              <a:solidFill>
                <a:prstClr val="black"/>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600" dirty="0" smtClean="0">
                <a:solidFill>
                  <a:prstClr val="black"/>
                </a:solidFill>
                <a:latin typeface="Sakkal Majalla" pitchFamily="2" charset="-78"/>
                <a:cs typeface="Sakkal Majalla" pitchFamily="2" charset="-78"/>
              </a:rPr>
              <a:t> </a:t>
            </a:r>
          </a:p>
          <a:p>
            <a:r>
              <a:rPr lang="ar-DZ" sz="2600" dirty="0">
                <a:solidFill>
                  <a:prstClr val="white"/>
                </a:solidFill>
                <a:latin typeface="Sakkal Majalla" pitchFamily="2" charset="-78"/>
                <a:cs typeface="Sakkal Majalla" pitchFamily="2" charset="-78"/>
              </a:rPr>
              <a:t>تضمنت ال</a:t>
            </a:r>
            <a:r>
              <a:rPr lang="ar-DZ" sz="2600" u="sng" dirty="0">
                <a:solidFill>
                  <a:prstClr val="white"/>
                </a:solidFill>
                <a:latin typeface="Sakkal Majalla" pitchFamily="2" charset="-78"/>
                <a:cs typeface="Sakkal Majalla" pitchFamily="2" charset="-78"/>
              </a:rPr>
              <a:t>ألواح الأولى والثانية </a:t>
            </a:r>
            <a:r>
              <a:rPr lang="ar-DZ" sz="2600" u="sng" dirty="0" smtClean="0">
                <a:solidFill>
                  <a:prstClr val="white"/>
                </a:solidFill>
                <a:latin typeface="Sakkal Majalla" pitchFamily="2" charset="-78"/>
                <a:cs typeface="Sakkal Majalla" pitchFamily="2" charset="-78"/>
              </a:rPr>
              <a:t>والثالثة:</a:t>
            </a:r>
            <a:r>
              <a:rPr lang="ar-DZ" sz="2600" dirty="0" smtClean="0">
                <a:solidFill>
                  <a:prstClr val="white"/>
                </a:solidFill>
                <a:latin typeface="Sakkal Majalla" pitchFamily="2" charset="-78"/>
                <a:cs typeface="Sakkal Majalla" pitchFamily="2" charset="-78"/>
              </a:rPr>
              <a:t> </a:t>
            </a:r>
            <a:r>
              <a:rPr lang="ar-DZ" sz="2600" dirty="0">
                <a:solidFill>
                  <a:prstClr val="white"/>
                </a:solidFill>
                <a:latin typeface="Sakkal Majalla" pitchFamily="2" charset="-78"/>
                <a:cs typeface="Sakkal Majalla" pitchFamily="2" charset="-78"/>
              </a:rPr>
              <a:t>إجراءات التقاضي</a:t>
            </a:r>
            <a:r>
              <a:rPr lang="ar-DZ" sz="2600" dirty="0" smtClean="0">
                <a:solidFill>
                  <a:prstClr val="white"/>
                </a:solidFill>
                <a:latin typeface="Sakkal Majalla" pitchFamily="2" charset="-78"/>
                <a:cs typeface="Sakkal Majalla" pitchFamily="2" charset="-78"/>
              </a:rPr>
              <a:t>.</a:t>
            </a:r>
          </a:p>
          <a:p>
            <a:r>
              <a:rPr lang="ar-DZ" sz="2600" u="sng" dirty="0" smtClean="0">
                <a:solidFill>
                  <a:prstClr val="white"/>
                </a:solidFill>
                <a:latin typeface="Sakkal Majalla" pitchFamily="2" charset="-78"/>
                <a:cs typeface="Sakkal Majalla" pitchFamily="2" charset="-78"/>
              </a:rPr>
              <a:t>الألواح </a:t>
            </a:r>
            <a:r>
              <a:rPr lang="ar-DZ" sz="2600" u="sng" dirty="0">
                <a:solidFill>
                  <a:prstClr val="white"/>
                </a:solidFill>
                <a:latin typeface="Sakkal Majalla" pitchFamily="2" charset="-78"/>
                <a:cs typeface="Sakkal Majalla" pitchFamily="2" charset="-78"/>
              </a:rPr>
              <a:t>الرابعة والخامسة</a:t>
            </a:r>
            <a:r>
              <a:rPr lang="ar-DZ" sz="2600" dirty="0">
                <a:solidFill>
                  <a:prstClr val="white"/>
                </a:solidFill>
                <a:latin typeface="Sakkal Majalla" pitchFamily="2" charset="-78"/>
                <a:cs typeface="Sakkal Majalla" pitchFamily="2" charset="-78"/>
              </a:rPr>
              <a:t> </a:t>
            </a:r>
            <a:r>
              <a:rPr lang="ar-DZ" sz="2600" dirty="0" smtClean="0">
                <a:solidFill>
                  <a:prstClr val="white"/>
                </a:solidFill>
                <a:latin typeface="Sakkal Majalla" pitchFamily="2" charset="-78"/>
                <a:cs typeface="Sakkal Majalla" pitchFamily="2" charset="-78"/>
              </a:rPr>
              <a:t>:الزواج </a:t>
            </a:r>
            <a:r>
              <a:rPr lang="ar-DZ" sz="2600" dirty="0">
                <a:solidFill>
                  <a:prstClr val="white"/>
                </a:solidFill>
                <a:latin typeface="Sakkal Majalla" pitchFamily="2" charset="-78"/>
                <a:cs typeface="Sakkal Majalla" pitchFamily="2" charset="-78"/>
              </a:rPr>
              <a:t>والطلاق والميراث والوصية</a:t>
            </a:r>
            <a:r>
              <a:rPr lang="ar-DZ" sz="2600" dirty="0" smtClean="0">
                <a:solidFill>
                  <a:prstClr val="white"/>
                </a:solidFill>
                <a:latin typeface="Sakkal Majalla" pitchFamily="2" charset="-78"/>
                <a:cs typeface="Sakkal Majalla" pitchFamily="2" charset="-78"/>
              </a:rPr>
              <a:t>.</a:t>
            </a:r>
          </a:p>
          <a:p>
            <a:r>
              <a:rPr lang="ar-DZ" sz="2600" u="sng" dirty="0" smtClean="0">
                <a:solidFill>
                  <a:prstClr val="white"/>
                </a:solidFill>
                <a:latin typeface="Sakkal Majalla" pitchFamily="2" charset="-78"/>
                <a:cs typeface="Sakkal Majalla" pitchFamily="2" charset="-78"/>
              </a:rPr>
              <a:t>السادسة </a:t>
            </a:r>
            <a:r>
              <a:rPr lang="ar-DZ" sz="2600" u="sng" dirty="0">
                <a:solidFill>
                  <a:prstClr val="white"/>
                </a:solidFill>
                <a:latin typeface="Sakkal Majalla" pitchFamily="2" charset="-78"/>
                <a:cs typeface="Sakkal Majalla" pitchFamily="2" charset="-78"/>
              </a:rPr>
              <a:t>والسابعة</a:t>
            </a:r>
            <a:r>
              <a:rPr lang="ar-DZ" sz="2600" dirty="0">
                <a:solidFill>
                  <a:prstClr val="white"/>
                </a:solidFill>
                <a:latin typeface="Sakkal Majalla" pitchFamily="2" charset="-78"/>
                <a:cs typeface="Sakkal Majalla" pitchFamily="2" charset="-78"/>
              </a:rPr>
              <a:t> </a:t>
            </a:r>
            <a:r>
              <a:rPr lang="ar-DZ" sz="2600" dirty="0" smtClean="0">
                <a:solidFill>
                  <a:prstClr val="white"/>
                </a:solidFill>
                <a:latin typeface="Sakkal Majalla" pitchFamily="2" charset="-78"/>
                <a:cs typeface="Sakkal Majalla" pitchFamily="2" charset="-78"/>
              </a:rPr>
              <a:t>:الملكية </a:t>
            </a:r>
            <a:r>
              <a:rPr lang="ar-DZ" sz="2600" dirty="0">
                <a:solidFill>
                  <a:prstClr val="white"/>
                </a:solidFill>
                <a:latin typeface="Sakkal Majalla" pitchFamily="2" charset="-78"/>
                <a:cs typeface="Sakkal Majalla" pitchFamily="2" charset="-78"/>
              </a:rPr>
              <a:t>العقارية وعقد نقل الملكية</a:t>
            </a:r>
            <a:r>
              <a:rPr lang="ar-DZ" sz="2600" dirty="0" smtClean="0">
                <a:solidFill>
                  <a:prstClr val="white"/>
                </a:solidFill>
                <a:latin typeface="Sakkal Majalla" pitchFamily="2" charset="-78"/>
                <a:cs typeface="Sakkal Majalla" pitchFamily="2" charset="-78"/>
              </a:rPr>
              <a:t>.</a:t>
            </a:r>
          </a:p>
          <a:p>
            <a:r>
              <a:rPr lang="ar-DZ" sz="2600" u="sng" dirty="0" smtClean="0">
                <a:solidFill>
                  <a:prstClr val="white"/>
                </a:solidFill>
                <a:latin typeface="Sakkal Majalla" pitchFamily="2" charset="-78"/>
                <a:cs typeface="Sakkal Majalla" pitchFamily="2" charset="-78"/>
              </a:rPr>
              <a:t>الثامنة </a:t>
            </a:r>
            <a:r>
              <a:rPr lang="ar-DZ" sz="2600" u="sng" dirty="0">
                <a:solidFill>
                  <a:prstClr val="white"/>
                </a:solidFill>
                <a:latin typeface="Sakkal Majalla" pitchFamily="2" charset="-78"/>
                <a:cs typeface="Sakkal Majalla" pitchFamily="2" charset="-78"/>
              </a:rPr>
              <a:t>والتاسعة </a:t>
            </a:r>
            <a:r>
              <a:rPr lang="ar-DZ" sz="2600" u="sng" dirty="0" smtClean="0">
                <a:solidFill>
                  <a:prstClr val="white"/>
                </a:solidFill>
                <a:latin typeface="Sakkal Majalla" pitchFamily="2" charset="-78"/>
                <a:cs typeface="Sakkal Majalla" pitchFamily="2" charset="-78"/>
              </a:rPr>
              <a:t>والعاشرة:</a:t>
            </a:r>
            <a:r>
              <a:rPr lang="ar-DZ" sz="2600" dirty="0" smtClean="0">
                <a:solidFill>
                  <a:prstClr val="white"/>
                </a:solidFill>
                <a:latin typeface="Sakkal Majalla" pitchFamily="2" charset="-78"/>
                <a:cs typeface="Sakkal Majalla" pitchFamily="2" charset="-78"/>
              </a:rPr>
              <a:t> </a:t>
            </a:r>
            <a:r>
              <a:rPr lang="ar-DZ" sz="2600" dirty="0">
                <a:solidFill>
                  <a:prstClr val="white"/>
                </a:solidFill>
                <a:latin typeface="Sakkal Majalla" pitchFamily="2" charset="-78"/>
                <a:cs typeface="Sakkal Majalla" pitchFamily="2" charset="-78"/>
              </a:rPr>
              <a:t>فيها نظام الجرائم والعقوبات</a:t>
            </a:r>
            <a:r>
              <a:rPr lang="ar-DZ" sz="2600" dirty="0" smtClean="0">
                <a:solidFill>
                  <a:prstClr val="white"/>
                </a:solidFill>
                <a:latin typeface="Sakkal Majalla" pitchFamily="2" charset="-78"/>
                <a:cs typeface="Sakkal Majalla" pitchFamily="2" charset="-78"/>
              </a:rPr>
              <a:t>.</a:t>
            </a:r>
          </a:p>
          <a:p>
            <a:r>
              <a:rPr lang="ar-DZ" sz="2600" u="sng" dirty="0" smtClean="0">
                <a:solidFill>
                  <a:prstClr val="white"/>
                </a:solidFill>
                <a:latin typeface="Sakkal Majalla" pitchFamily="2" charset="-78"/>
                <a:cs typeface="Sakkal Majalla" pitchFamily="2" charset="-78"/>
              </a:rPr>
              <a:t>الحادي </a:t>
            </a:r>
            <a:r>
              <a:rPr lang="ar-DZ" sz="2600" u="sng" dirty="0">
                <a:solidFill>
                  <a:prstClr val="white"/>
                </a:solidFill>
                <a:latin typeface="Sakkal Majalla" pitchFamily="2" charset="-78"/>
                <a:cs typeface="Sakkal Majalla" pitchFamily="2" charset="-78"/>
              </a:rPr>
              <a:t>عشر والثاني </a:t>
            </a:r>
            <a:r>
              <a:rPr lang="ar-DZ" sz="2600" u="sng" dirty="0" smtClean="0">
                <a:solidFill>
                  <a:prstClr val="white"/>
                </a:solidFill>
                <a:latin typeface="Sakkal Majalla" pitchFamily="2" charset="-78"/>
                <a:cs typeface="Sakkal Majalla" pitchFamily="2" charset="-78"/>
              </a:rPr>
              <a:t>عشر:</a:t>
            </a:r>
            <a:r>
              <a:rPr lang="ar-DZ" sz="2600" dirty="0" smtClean="0">
                <a:solidFill>
                  <a:prstClr val="white"/>
                </a:solidFill>
                <a:latin typeface="Sakkal Majalla" pitchFamily="2" charset="-78"/>
                <a:cs typeface="Sakkal Majalla" pitchFamily="2" charset="-78"/>
              </a:rPr>
              <a:t> </a:t>
            </a:r>
            <a:r>
              <a:rPr lang="ar-DZ" sz="2600" dirty="0">
                <a:solidFill>
                  <a:prstClr val="white"/>
                </a:solidFill>
                <a:latin typeface="Sakkal Majalla" pitchFamily="2" charset="-78"/>
                <a:cs typeface="Sakkal Majalla" pitchFamily="2" charset="-78"/>
              </a:rPr>
              <a:t>فيها بعض الحقوق الفردية وحرية التجمع وغيرها</a:t>
            </a:r>
            <a:r>
              <a:rPr lang="ar-DZ" sz="2600" dirty="0" smtClean="0">
                <a:solidFill>
                  <a:prstClr val="white"/>
                </a:solidFill>
                <a:latin typeface="Sakkal Majalla" pitchFamily="2" charset="-78"/>
                <a:cs typeface="Sakkal Majalla" pitchFamily="2" charset="-78"/>
              </a:rPr>
              <a:t>. وهو </a:t>
            </a:r>
            <a:r>
              <a:rPr lang="ar-DZ" sz="2600" dirty="0">
                <a:solidFill>
                  <a:prstClr val="white"/>
                </a:solidFill>
                <a:latin typeface="Sakkal Majalla" pitchFamily="2" charset="-78"/>
                <a:cs typeface="Sakkal Majalla" pitchFamily="2" charset="-78"/>
              </a:rPr>
              <a:t>عكس قانون </a:t>
            </a:r>
            <a:r>
              <a:rPr lang="ar-DZ" sz="2600" dirty="0" err="1">
                <a:solidFill>
                  <a:prstClr val="white"/>
                </a:solidFill>
                <a:latin typeface="Sakkal Majalla" pitchFamily="2" charset="-78"/>
                <a:cs typeface="Sakkal Majalla" pitchFamily="2" charset="-78"/>
              </a:rPr>
              <a:t>صولون</a:t>
            </a:r>
            <a:r>
              <a:rPr lang="ar-DZ" sz="2600" dirty="0">
                <a:solidFill>
                  <a:prstClr val="white"/>
                </a:solidFill>
                <a:latin typeface="Sakkal Majalla" pitchFamily="2" charset="-78"/>
                <a:cs typeface="Sakkal Majalla" pitchFamily="2" charset="-78"/>
              </a:rPr>
              <a:t> لم يتناول كافة النظم القانونية السائدة عند الرومان: </a:t>
            </a:r>
            <a:r>
              <a:rPr lang="ar-DZ" sz="2600" dirty="0" smtClean="0">
                <a:solidFill>
                  <a:prstClr val="white"/>
                </a:solidFill>
                <a:latin typeface="Sakkal Majalla" pitchFamily="2" charset="-78"/>
                <a:cs typeface="Sakkal Majalla" pitchFamily="2" charset="-78"/>
              </a:rPr>
              <a:t>كالسلطة الأبوية </a:t>
            </a:r>
            <a:r>
              <a:rPr lang="ar-DZ" sz="2600" dirty="0">
                <a:solidFill>
                  <a:prstClr val="white"/>
                </a:solidFill>
                <a:latin typeface="Sakkal Majalla" pitchFamily="2" charset="-78"/>
                <a:cs typeface="Sakkal Majalla" pitchFamily="2" charset="-78"/>
              </a:rPr>
              <a:t>ولم يتضمن الجزاء الديني وسبب ذلك أنه أعد </a:t>
            </a:r>
            <a:r>
              <a:rPr lang="ar-DZ" sz="2600" dirty="0" smtClean="0">
                <a:solidFill>
                  <a:prstClr val="white"/>
                </a:solidFill>
                <a:latin typeface="Sakkal Majalla" pitchFamily="2" charset="-78"/>
                <a:cs typeface="Sakkal Majalla" pitchFamily="2" charset="-78"/>
              </a:rPr>
              <a:t>ليكون قانونا </a:t>
            </a:r>
            <a:r>
              <a:rPr lang="ar-DZ" sz="2600" dirty="0">
                <a:solidFill>
                  <a:prstClr val="white"/>
                </a:solidFill>
                <a:latin typeface="Sakkal Majalla" pitchFamily="2" charset="-78"/>
                <a:cs typeface="Sakkal Majalla" pitchFamily="2" charset="-78"/>
              </a:rPr>
              <a:t>عاما يطبق على الجميع </a:t>
            </a:r>
            <a:r>
              <a:rPr lang="ar-DZ" sz="2600" dirty="0" smtClean="0">
                <a:solidFill>
                  <a:prstClr val="white"/>
                </a:solidFill>
                <a:latin typeface="Sakkal Majalla" pitchFamily="2" charset="-78"/>
                <a:cs typeface="Sakkal Majalla" pitchFamily="2" charset="-78"/>
              </a:rPr>
              <a:t>باختلاف طبقاتهم </a:t>
            </a:r>
            <a:r>
              <a:rPr lang="ar-DZ" sz="2600" dirty="0">
                <a:solidFill>
                  <a:prstClr val="white"/>
                </a:solidFill>
                <a:latin typeface="Sakkal Majalla" pitchFamily="2" charset="-78"/>
                <a:cs typeface="Sakkal Majalla" pitchFamily="2" charset="-78"/>
              </a:rPr>
              <a:t>وعقائدهم الدينية.</a:t>
            </a:r>
          </a:p>
        </p:txBody>
      </p:sp>
      <p:sp>
        <p:nvSpPr>
          <p:cNvPr id="3" name="شريط إلى الأسفل 2"/>
          <p:cNvSpPr/>
          <p:nvPr/>
        </p:nvSpPr>
        <p:spPr>
          <a:xfrm>
            <a:off x="241590" y="1541417"/>
            <a:ext cx="9333484" cy="1097280"/>
          </a:xfrm>
          <a:prstGeom prst="ribb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dirty="0" smtClean="0">
                <a:solidFill>
                  <a:prstClr val="black"/>
                </a:solidFill>
                <a:latin typeface="Sakkal Majalla" pitchFamily="2" charset="-78"/>
                <a:cs typeface="Sakkal Majalla" pitchFamily="2" charset="-78"/>
              </a:rPr>
              <a:t>مضمون ومميزات قانون الالواح الاثنى عشر:</a:t>
            </a:r>
            <a:endParaRPr lang="ar-SA" sz="2800" dirty="0">
              <a:solidFill>
                <a:prstClr val="black"/>
              </a:solidFill>
              <a:latin typeface="Sakkal Majalla" pitchFamily="2" charset="-78"/>
              <a:cs typeface="Sakkal Majalla" pitchFamily="2" charset="-78"/>
            </a:endParaRPr>
          </a:p>
        </p:txBody>
      </p:sp>
    </p:spTree>
    <p:extLst>
      <p:ext uri="{BB962C8B-B14F-4D97-AF65-F5344CB8AC3E}">
        <p14:creationId xmlns:p14="http://schemas.microsoft.com/office/powerpoint/2010/main" val="783513306"/>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prstClr val="black"/>
                </a:solidFill>
                <a:latin typeface="Sakkal Majalla" pitchFamily="2" charset="-78"/>
                <a:cs typeface="Sakkal Majalla" pitchFamily="2" charset="-78"/>
              </a:rPr>
              <a:t>عصر القانون القديم</a:t>
            </a:r>
          </a:p>
          <a:p>
            <a:pPr algn="ctr"/>
            <a:r>
              <a:rPr lang="ar-DZ" sz="3200" b="1" dirty="0" smtClean="0">
                <a:solidFill>
                  <a:prstClr val="black"/>
                </a:solidFill>
                <a:latin typeface="Sakkal Majalla" pitchFamily="2" charset="-78"/>
                <a:cs typeface="Sakkal Majalla" pitchFamily="2" charset="-78"/>
              </a:rPr>
              <a:t>509 ق.م</a:t>
            </a:r>
          </a:p>
          <a:p>
            <a:pPr algn="ctr"/>
            <a:r>
              <a:rPr lang="ar-DZ" sz="3200" b="1" dirty="0" smtClean="0">
                <a:solidFill>
                  <a:prstClr val="black"/>
                </a:solidFill>
                <a:latin typeface="Sakkal Majalla" pitchFamily="2" charset="-78"/>
                <a:cs typeface="Sakkal Majalla" pitchFamily="2" charset="-78"/>
              </a:rPr>
              <a:t>130 ق.م</a:t>
            </a:r>
            <a:endParaRPr lang="ar-SA" sz="3200" b="1" dirty="0">
              <a:solidFill>
                <a:prstClr val="black"/>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600" dirty="0" smtClean="0">
                <a:solidFill>
                  <a:prstClr val="black"/>
                </a:solidFill>
                <a:latin typeface="Sakkal Majalla" pitchFamily="2" charset="-78"/>
                <a:cs typeface="Sakkal Majalla" pitchFamily="2" charset="-78"/>
              </a:rPr>
              <a:t> </a:t>
            </a:r>
          </a:p>
          <a:p>
            <a:r>
              <a:rPr lang="ar-DZ" sz="2000" dirty="0">
                <a:solidFill>
                  <a:prstClr val="white"/>
                </a:solidFill>
                <a:latin typeface="Sakkal Majalla" pitchFamily="2" charset="-78"/>
                <a:cs typeface="Sakkal Majalla" pitchFamily="2" charset="-78"/>
              </a:rPr>
              <a:t>نظام القضاء : تضمن هذا القانون الكثير من الشكلية وهي التلفظ ببعض </a:t>
            </a:r>
            <a:r>
              <a:rPr lang="ar-DZ" sz="2000" dirty="0" smtClean="0">
                <a:solidFill>
                  <a:prstClr val="white"/>
                </a:solidFill>
                <a:latin typeface="Sakkal Majalla" pitchFamily="2" charset="-78"/>
                <a:cs typeface="Sakkal Majalla" pitchFamily="2" charset="-78"/>
              </a:rPr>
              <a:t>الألفاظ الرسمية </a:t>
            </a:r>
            <a:r>
              <a:rPr lang="ar-DZ" sz="2000" dirty="0">
                <a:solidFill>
                  <a:prstClr val="white"/>
                </a:solidFill>
                <a:latin typeface="Sakkal Majalla" pitchFamily="2" charset="-78"/>
                <a:cs typeface="Sakkal Majalla" pitchFamily="2" charset="-78"/>
              </a:rPr>
              <a:t>وأداء بعض الحركات الشكلية، ويترتب على عدم مراعاتها ضياع الحق ولو كان الحق في </a:t>
            </a:r>
            <a:r>
              <a:rPr lang="ar-DZ" sz="2000" dirty="0" err="1">
                <a:solidFill>
                  <a:prstClr val="white"/>
                </a:solidFill>
                <a:latin typeface="Sakkal Majalla" pitchFamily="2" charset="-78"/>
                <a:cs typeface="Sakkal Majalla" pitchFamily="2" charset="-78"/>
              </a:rPr>
              <a:t>جانبه،وأنواع</a:t>
            </a:r>
            <a:r>
              <a:rPr lang="ar-DZ" sz="2000" dirty="0">
                <a:solidFill>
                  <a:prstClr val="white"/>
                </a:solidFill>
                <a:latin typeface="Sakkal Majalla" pitchFamily="2" charset="-78"/>
                <a:cs typeface="Sakkal Majalla" pitchFamily="2" charset="-78"/>
              </a:rPr>
              <a:t> الدعاوي الموجودة كالتالي </a:t>
            </a:r>
            <a:r>
              <a:rPr lang="ar-DZ" sz="2000" dirty="0" smtClean="0">
                <a:solidFill>
                  <a:prstClr val="white"/>
                </a:solidFill>
                <a:latin typeface="Sakkal Majalla" pitchFamily="2" charset="-78"/>
                <a:cs typeface="Sakkal Majalla" pitchFamily="2" charset="-78"/>
              </a:rPr>
              <a:t>:</a:t>
            </a:r>
          </a:p>
          <a:p>
            <a:r>
              <a:rPr lang="ar-DZ" sz="2600" dirty="0" smtClean="0">
                <a:solidFill>
                  <a:prstClr val="white"/>
                </a:solidFill>
                <a:latin typeface="Sakkal Majalla" pitchFamily="2" charset="-78"/>
                <a:cs typeface="Sakkal Majalla" pitchFamily="2" charset="-78"/>
              </a:rPr>
              <a:t>دعوى القسم او الرهان</a:t>
            </a:r>
          </a:p>
          <a:p>
            <a:r>
              <a:rPr lang="ar-DZ" sz="2600" dirty="0" smtClean="0">
                <a:solidFill>
                  <a:prstClr val="white"/>
                </a:solidFill>
                <a:latin typeface="Sakkal Majalla" pitchFamily="2" charset="-78"/>
                <a:cs typeface="Sakkal Majalla" pitchFamily="2" charset="-78"/>
              </a:rPr>
              <a:t>دعوى طلب تعيين قاض في حكم</a:t>
            </a:r>
          </a:p>
          <a:p>
            <a:r>
              <a:rPr lang="ar-DZ" sz="2600" dirty="0" smtClean="0">
                <a:solidFill>
                  <a:prstClr val="white"/>
                </a:solidFill>
                <a:latin typeface="Sakkal Majalla" pitchFamily="2" charset="-78"/>
                <a:cs typeface="Sakkal Majalla" pitchFamily="2" charset="-78"/>
              </a:rPr>
              <a:t>دعوى القاء اليد</a:t>
            </a:r>
          </a:p>
          <a:p>
            <a:r>
              <a:rPr lang="ar-DZ" sz="2600" dirty="0" smtClean="0">
                <a:solidFill>
                  <a:prstClr val="white"/>
                </a:solidFill>
                <a:latin typeface="Sakkal Majalla" pitchFamily="2" charset="-78"/>
                <a:cs typeface="Sakkal Majalla" pitchFamily="2" charset="-78"/>
              </a:rPr>
              <a:t>دعوى اخذ رهينة</a:t>
            </a:r>
            <a:endParaRPr lang="ar-DZ" sz="2600" dirty="0">
              <a:solidFill>
                <a:prstClr val="white"/>
              </a:solidFill>
              <a:latin typeface="Sakkal Majalla" pitchFamily="2" charset="-78"/>
              <a:cs typeface="Sakkal Majalla" pitchFamily="2" charset="-78"/>
            </a:endParaRPr>
          </a:p>
        </p:txBody>
      </p:sp>
      <p:sp>
        <p:nvSpPr>
          <p:cNvPr id="3" name="شريط إلى الأسفل 2"/>
          <p:cNvSpPr/>
          <p:nvPr/>
        </p:nvSpPr>
        <p:spPr>
          <a:xfrm>
            <a:off x="241590" y="1541417"/>
            <a:ext cx="9333484" cy="1097280"/>
          </a:xfrm>
          <a:prstGeom prst="ribb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dirty="0" smtClean="0">
                <a:solidFill>
                  <a:prstClr val="black"/>
                </a:solidFill>
                <a:latin typeface="Sakkal Majalla" pitchFamily="2" charset="-78"/>
                <a:cs typeface="Sakkal Majalla" pitchFamily="2" charset="-78"/>
              </a:rPr>
              <a:t>أهم احكام </a:t>
            </a:r>
            <a:r>
              <a:rPr lang="ar-DZ" sz="2800" dirty="0" smtClean="0">
                <a:solidFill>
                  <a:prstClr val="black"/>
                </a:solidFill>
                <a:latin typeface="Sakkal Majalla" pitchFamily="2" charset="-78"/>
                <a:cs typeface="Sakkal Majalla" pitchFamily="2" charset="-78"/>
              </a:rPr>
              <a:t>قانون الالواح </a:t>
            </a:r>
            <a:r>
              <a:rPr lang="ar-DZ" sz="2800" dirty="0" smtClean="0">
                <a:solidFill>
                  <a:prstClr val="black"/>
                </a:solidFill>
                <a:latin typeface="Sakkal Majalla" pitchFamily="2" charset="-78"/>
                <a:cs typeface="Sakkal Majalla" pitchFamily="2" charset="-78"/>
              </a:rPr>
              <a:t>الاثنى عشر:</a:t>
            </a:r>
            <a:endParaRPr lang="ar-SA" sz="2800" dirty="0">
              <a:solidFill>
                <a:prstClr val="black"/>
              </a:solidFill>
              <a:latin typeface="Sakkal Majalla" pitchFamily="2" charset="-78"/>
              <a:cs typeface="Sakkal Majalla" pitchFamily="2" charset="-78"/>
            </a:endParaRPr>
          </a:p>
        </p:txBody>
      </p:sp>
    </p:spTree>
    <p:extLst>
      <p:ext uri="{BB962C8B-B14F-4D97-AF65-F5344CB8AC3E}">
        <p14:creationId xmlns:p14="http://schemas.microsoft.com/office/powerpoint/2010/main" val="3646858277"/>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dirty="0" smtClean="0"/>
              <a:t> </a:t>
            </a:r>
            <a:endParaRPr lang="ar-SA" dirty="0"/>
          </a:p>
        </p:txBody>
      </p:sp>
      <p:sp>
        <p:nvSpPr>
          <p:cNvPr id="7" name="مستطيل 4">
            <a:extLst>
              <a:ext uri="{FF2B5EF4-FFF2-40B4-BE49-F238E27FC236}">
                <a16:creationId xmlns:a16="http://schemas.microsoft.com/office/drawing/2014/main" xmlns="" id="{479D1179-55B9-4270-8DD1-A52897809D43}"/>
              </a:ext>
            </a:extLst>
          </p:cNvPr>
          <p:cNvSpPr/>
          <p:nvPr/>
        </p:nvSpPr>
        <p:spPr>
          <a:xfrm>
            <a:off x="1617617" y="745731"/>
            <a:ext cx="8571411" cy="4339650"/>
          </a:xfrm>
          <a:prstGeom prst="rect">
            <a:avLst/>
          </a:prstGeom>
        </p:spPr>
        <p:txBody>
          <a:bodyPr wrap="square">
            <a:spAutoFit/>
          </a:bodyPr>
          <a:lstStyle/>
          <a:p>
            <a:pPr algn="ctr"/>
            <a:r>
              <a:rPr lang="ar-DZ" sz="3600" b="1" dirty="0" smtClean="0">
                <a:solidFill>
                  <a:srgbClr val="FF0000"/>
                </a:solidFill>
                <a:latin typeface="Sakkal Majalla" pitchFamily="2" charset="-78"/>
                <a:cs typeface="Sakkal Majalla" pitchFamily="2" charset="-78"/>
              </a:rPr>
              <a:t>المقطع الرابع: </a:t>
            </a:r>
            <a:endParaRPr lang="ar-DZ" sz="3600" b="1" dirty="0">
              <a:solidFill>
                <a:srgbClr val="FF0000"/>
              </a:solidFill>
              <a:latin typeface="Sakkal Majalla" pitchFamily="2" charset="-78"/>
              <a:cs typeface="Sakkal Majalla" pitchFamily="2" charset="-78"/>
            </a:endParaRPr>
          </a:p>
          <a:p>
            <a:pPr algn="ctr"/>
            <a:r>
              <a:rPr lang="ar-SA" sz="3600" b="1" u="sng" dirty="0" smtClean="0">
                <a:latin typeface="Sakkal Majalla" pitchFamily="2" charset="-78"/>
                <a:cs typeface="Sakkal Majalla" pitchFamily="2" charset="-78"/>
                <a:hlinkClick r:id="rId2"/>
              </a:rPr>
              <a:t>النظم </a:t>
            </a:r>
            <a:r>
              <a:rPr lang="ar-SA" sz="3600" b="1" dirty="0">
                <a:latin typeface="Sakkal Majalla" pitchFamily="2" charset="-78"/>
                <a:cs typeface="Sakkal Majalla" pitchFamily="2" charset="-78"/>
                <a:hlinkClick r:id="rId2"/>
              </a:rPr>
              <a:t>القانونية</a:t>
            </a:r>
            <a:r>
              <a:rPr lang="ar-SA" sz="3600" b="1" u="sng" dirty="0">
                <a:latin typeface="Sakkal Majalla" pitchFamily="2" charset="-78"/>
                <a:cs typeface="Sakkal Majalla" pitchFamily="2" charset="-78"/>
                <a:hlinkClick r:id="rId2"/>
              </a:rPr>
              <a:t> في الحضارات القديمة (القانون الروماني)</a:t>
            </a:r>
            <a:r>
              <a:rPr lang="ar-SA" sz="3600" b="1" dirty="0"/>
              <a:t/>
            </a:r>
            <a:br>
              <a:rPr lang="ar-SA" sz="3600" b="1" dirty="0"/>
            </a:br>
            <a:endParaRPr lang="ar-SA" sz="3600" dirty="0"/>
          </a:p>
          <a:p>
            <a:r>
              <a:rPr lang="ar-SA" sz="3600" dirty="0"/>
              <a:t/>
            </a:r>
            <a:br>
              <a:rPr lang="ar-SA" sz="3600" dirty="0"/>
            </a:br>
            <a:r>
              <a:rPr lang="ar-SA" sz="3600" dirty="0"/>
              <a:t/>
            </a:r>
            <a:br>
              <a:rPr lang="ar-SA" sz="3600" dirty="0"/>
            </a:br>
            <a:endParaRPr lang="ar-SA" sz="2400" b="1" dirty="0">
              <a:latin typeface="Traditional Arabic" panose="02020603050405020304" pitchFamily="18" charset="-78"/>
              <a:cs typeface="Traditional Arabic" panose="02020603050405020304" pitchFamily="18" charset="-78"/>
            </a:endParaRPr>
          </a:p>
          <a:p>
            <a:endParaRPr lang="ar-SA" sz="2400" b="1" dirty="0">
              <a:latin typeface="Traditional Arabic" panose="02020603050405020304" pitchFamily="18" charset="-78"/>
              <a:cs typeface="Traditional Arabic" panose="02020603050405020304" pitchFamily="18" charset="-78"/>
            </a:endParaRPr>
          </a:p>
          <a:p>
            <a:endParaRPr lang="ar-SA" sz="2400" b="1" dirty="0">
              <a:latin typeface="Traditional Arabic" panose="02020603050405020304" pitchFamily="18" charset="-78"/>
              <a:cs typeface="Traditional Arabic" panose="02020603050405020304" pitchFamily="18" charset="-78"/>
            </a:endParaRPr>
          </a:p>
          <a:p>
            <a:endParaRPr lang="ar-SA" sz="2400" dirty="0">
              <a:latin typeface="Traditional Arabic" panose="02020603050405020304" pitchFamily="18" charset="-78"/>
              <a:cs typeface="Traditional Arabic" panose="02020603050405020304" pitchFamily="18" charset="-78"/>
            </a:endParaRPr>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3"/>
          <a:srcRect t="47434" b="46156"/>
          <a:stretch/>
        </p:blipFill>
        <p:spPr>
          <a:xfrm>
            <a:off x="418011" y="2521131"/>
            <a:ext cx="11179628" cy="3462226"/>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522487" y="2457198"/>
            <a:ext cx="10761670" cy="3847207"/>
          </a:xfrm>
          <a:prstGeom prst="rect">
            <a:avLst/>
          </a:prstGeom>
        </p:spPr>
        <p:txBody>
          <a:bodyPr wrap="square">
            <a:spAutoFit/>
          </a:bodyPr>
          <a:lstStyle/>
          <a:p>
            <a:pPr algn="ctr"/>
            <a:r>
              <a:rPr lang="ar-DZ" sz="5400" dirty="0" smtClean="0">
                <a:solidFill>
                  <a:schemeClr val="bg1"/>
                </a:solidFill>
                <a:latin typeface="Rod" pitchFamily="49" charset="-79"/>
                <a:cs typeface="Sakkal Majalla" pitchFamily="2" charset="-78"/>
              </a:rPr>
              <a:t>الأهداف :</a:t>
            </a:r>
          </a:p>
          <a:p>
            <a:r>
              <a:rPr lang="ar-SA" sz="5000" dirty="0">
                <a:solidFill>
                  <a:schemeClr val="bg1"/>
                </a:solidFill>
              </a:rPr>
              <a:t>التعرف على أهم ترسانة قانونية أثرت على كل القوانين الحديثة لا يمكن لدارس قانون أن يتجاهلها.</a:t>
            </a:r>
            <a:r>
              <a:rPr lang="ar-SA" sz="5400" dirty="0" smtClean="0"/>
              <a:t/>
            </a:r>
            <a:br>
              <a:rPr lang="ar-SA" sz="5400" dirty="0" smtClean="0"/>
            </a:br>
            <a:r>
              <a:rPr lang="ar-SA" sz="5400" dirty="0" smtClean="0"/>
              <a:t/>
            </a:r>
            <a:br>
              <a:rPr lang="ar-SA" sz="5400" dirty="0" smtClean="0"/>
            </a:br>
            <a:r>
              <a:rPr lang="ar-SA" dirty="0" smtClean="0"/>
              <a:t/>
            </a:r>
            <a:br>
              <a:rPr lang="ar-SA" dirty="0" smtClean="0"/>
            </a:br>
            <a:endParaRPr lang="ar-SA" dirty="0"/>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5043" y="0"/>
            <a:ext cx="3865563" cy="86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2176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prstClr val="black"/>
                </a:solidFill>
                <a:latin typeface="Sakkal Majalla" pitchFamily="2" charset="-78"/>
                <a:cs typeface="Sakkal Majalla" pitchFamily="2" charset="-78"/>
              </a:rPr>
              <a:t>عصر القانون القديم</a:t>
            </a:r>
          </a:p>
          <a:p>
            <a:pPr algn="ctr"/>
            <a:r>
              <a:rPr lang="ar-DZ" sz="3200" b="1" dirty="0" smtClean="0">
                <a:solidFill>
                  <a:prstClr val="black"/>
                </a:solidFill>
                <a:latin typeface="Sakkal Majalla" pitchFamily="2" charset="-78"/>
                <a:cs typeface="Sakkal Majalla" pitchFamily="2" charset="-78"/>
              </a:rPr>
              <a:t>509 ق.م</a:t>
            </a:r>
          </a:p>
          <a:p>
            <a:pPr algn="ctr"/>
            <a:r>
              <a:rPr lang="ar-DZ" sz="3200" b="1" dirty="0" smtClean="0">
                <a:solidFill>
                  <a:prstClr val="black"/>
                </a:solidFill>
                <a:latin typeface="Sakkal Majalla" pitchFamily="2" charset="-78"/>
                <a:cs typeface="Sakkal Majalla" pitchFamily="2" charset="-78"/>
              </a:rPr>
              <a:t>130 ق.م</a:t>
            </a:r>
            <a:endParaRPr lang="ar-SA" sz="3200" b="1" dirty="0">
              <a:solidFill>
                <a:prstClr val="black"/>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600" dirty="0" smtClean="0">
                <a:solidFill>
                  <a:prstClr val="black"/>
                </a:solidFill>
                <a:latin typeface="Sakkal Majalla" pitchFamily="2" charset="-78"/>
                <a:cs typeface="Sakkal Majalla" pitchFamily="2" charset="-78"/>
              </a:rPr>
              <a:t> </a:t>
            </a:r>
          </a:p>
          <a:p>
            <a:endParaRPr lang="ar-DZ" sz="2800" dirty="0" smtClean="0">
              <a:solidFill>
                <a:prstClr val="white"/>
              </a:solidFill>
              <a:latin typeface="Sakkal Majalla" pitchFamily="2" charset="-78"/>
              <a:cs typeface="Sakkal Majalla" pitchFamily="2" charset="-78"/>
            </a:endParaRPr>
          </a:p>
          <a:p>
            <a:r>
              <a:rPr lang="ar-DZ" sz="3200" dirty="0" smtClean="0">
                <a:solidFill>
                  <a:prstClr val="white"/>
                </a:solidFill>
                <a:latin typeface="Sakkal Majalla" pitchFamily="2" charset="-78"/>
                <a:cs typeface="Sakkal Majalla" pitchFamily="2" charset="-78"/>
              </a:rPr>
              <a:t>دعوى القسم او </a:t>
            </a:r>
            <a:r>
              <a:rPr lang="ar-DZ" sz="3200" dirty="0" smtClean="0">
                <a:solidFill>
                  <a:prstClr val="white"/>
                </a:solidFill>
                <a:latin typeface="Sakkal Majalla" pitchFamily="2" charset="-78"/>
                <a:cs typeface="Sakkal Majalla" pitchFamily="2" charset="-78"/>
              </a:rPr>
              <a:t>الرهان:</a:t>
            </a:r>
          </a:p>
          <a:p>
            <a:r>
              <a:rPr lang="ar-DZ" sz="3200" dirty="0">
                <a:solidFill>
                  <a:prstClr val="white"/>
                </a:solidFill>
                <a:latin typeface="Sakkal Majalla" pitchFamily="2" charset="-78"/>
                <a:cs typeface="Sakkal Majalla" pitchFamily="2" charset="-78"/>
              </a:rPr>
              <a:t>وتهدف إلى الدفاع عن الحق وحمل الخصم على الاعتراف به في حالة عدم وجود نص قانوني يوجب إتباع طريقة أخرى وسميت كذلك لأن كلا الطرفين </a:t>
            </a:r>
            <a:r>
              <a:rPr lang="ar-DZ" sz="3200" dirty="0" smtClean="0">
                <a:solidFill>
                  <a:prstClr val="white"/>
                </a:solidFill>
                <a:latin typeface="Sakkal Majalla" pitchFamily="2" charset="-78"/>
                <a:cs typeface="Sakkal Majalla" pitchFamily="2" charset="-78"/>
              </a:rPr>
              <a:t>يقسمان على </a:t>
            </a:r>
            <a:r>
              <a:rPr lang="ar-DZ" sz="3200" dirty="0">
                <a:solidFill>
                  <a:prstClr val="white"/>
                </a:solidFill>
                <a:latin typeface="Sakkal Majalla" pitchFamily="2" charset="-78"/>
                <a:cs typeface="Sakkal Majalla" pitchFamily="2" charset="-78"/>
              </a:rPr>
              <a:t>صحة دعواهما يمين دينية ثم عوضت برهان كان يدفعه من خسر الدعوى إلى الخزينة </a:t>
            </a:r>
            <a:r>
              <a:rPr lang="ar-DZ" sz="3200" dirty="0" smtClean="0">
                <a:solidFill>
                  <a:prstClr val="white"/>
                </a:solidFill>
                <a:latin typeface="Sakkal Majalla" pitchFamily="2" charset="-78"/>
                <a:cs typeface="Sakkal Majalla" pitchFamily="2" charset="-78"/>
              </a:rPr>
              <a:t>العامة</a:t>
            </a:r>
          </a:p>
          <a:p>
            <a:endParaRPr lang="ar-DZ" sz="3200" dirty="0">
              <a:solidFill>
                <a:prstClr val="white"/>
              </a:solidFill>
              <a:latin typeface="Sakkal Majalla" pitchFamily="2" charset="-78"/>
              <a:cs typeface="Sakkal Majalla" pitchFamily="2" charset="-78"/>
            </a:endParaRPr>
          </a:p>
          <a:p>
            <a:endParaRPr lang="ar-DZ" sz="3200" dirty="0">
              <a:solidFill>
                <a:prstClr val="white"/>
              </a:solidFill>
              <a:latin typeface="Sakkal Majalla" pitchFamily="2" charset="-78"/>
              <a:cs typeface="Sakkal Majalla" pitchFamily="2" charset="-78"/>
            </a:endParaRPr>
          </a:p>
        </p:txBody>
      </p:sp>
      <p:sp>
        <p:nvSpPr>
          <p:cNvPr id="3" name="شريط إلى الأسفل 2"/>
          <p:cNvSpPr/>
          <p:nvPr/>
        </p:nvSpPr>
        <p:spPr>
          <a:xfrm>
            <a:off x="241590" y="1541417"/>
            <a:ext cx="9333484" cy="1097280"/>
          </a:xfrm>
          <a:prstGeom prst="ribb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dirty="0" smtClean="0">
                <a:solidFill>
                  <a:prstClr val="black"/>
                </a:solidFill>
                <a:latin typeface="Sakkal Majalla" pitchFamily="2" charset="-78"/>
                <a:cs typeface="Sakkal Majalla" pitchFamily="2" charset="-78"/>
              </a:rPr>
              <a:t>أهم احكام قانون الالواح الاثنى عشر:</a:t>
            </a:r>
            <a:endParaRPr lang="ar-SA" sz="2800" dirty="0">
              <a:solidFill>
                <a:prstClr val="black"/>
              </a:solidFill>
              <a:latin typeface="Sakkal Majalla" pitchFamily="2" charset="-78"/>
              <a:cs typeface="Sakkal Majalla" pitchFamily="2" charset="-78"/>
            </a:endParaRPr>
          </a:p>
        </p:txBody>
      </p:sp>
    </p:spTree>
    <p:extLst>
      <p:ext uri="{BB962C8B-B14F-4D97-AF65-F5344CB8AC3E}">
        <p14:creationId xmlns:p14="http://schemas.microsoft.com/office/powerpoint/2010/main" val="1796451957"/>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prstClr val="black"/>
                </a:solidFill>
                <a:latin typeface="Sakkal Majalla" pitchFamily="2" charset="-78"/>
                <a:cs typeface="Sakkal Majalla" pitchFamily="2" charset="-78"/>
              </a:rPr>
              <a:t>عصر القانون القديم</a:t>
            </a:r>
          </a:p>
          <a:p>
            <a:pPr algn="ctr"/>
            <a:r>
              <a:rPr lang="ar-DZ" sz="3200" b="1" dirty="0" smtClean="0">
                <a:solidFill>
                  <a:prstClr val="black"/>
                </a:solidFill>
                <a:latin typeface="Sakkal Majalla" pitchFamily="2" charset="-78"/>
                <a:cs typeface="Sakkal Majalla" pitchFamily="2" charset="-78"/>
              </a:rPr>
              <a:t>509 ق.م</a:t>
            </a:r>
          </a:p>
          <a:p>
            <a:pPr algn="ctr"/>
            <a:r>
              <a:rPr lang="ar-DZ" sz="3200" b="1" dirty="0" smtClean="0">
                <a:solidFill>
                  <a:prstClr val="black"/>
                </a:solidFill>
                <a:latin typeface="Sakkal Majalla" pitchFamily="2" charset="-78"/>
                <a:cs typeface="Sakkal Majalla" pitchFamily="2" charset="-78"/>
              </a:rPr>
              <a:t>130 ق.م</a:t>
            </a:r>
            <a:endParaRPr lang="ar-SA" sz="3200" b="1" dirty="0">
              <a:solidFill>
                <a:prstClr val="black"/>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sz="2600" dirty="0" smtClean="0">
              <a:solidFill>
                <a:prstClr val="white"/>
              </a:solidFill>
              <a:latin typeface="Sakkal Majalla" pitchFamily="2" charset="-78"/>
              <a:cs typeface="Sakkal Majalla" pitchFamily="2" charset="-78"/>
            </a:endParaRPr>
          </a:p>
          <a:p>
            <a:r>
              <a:rPr lang="ar-DZ" sz="3400" dirty="0" smtClean="0">
                <a:solidFill>
                  <a:prstClr val="white"/>
                </a:solidFill>
                <a:latin typeface="Sakkal Majalla" pitchFamily="2" charset="-78"/>
                <a:cs typeface="Sakkal Majalla" pitchFamily="2" charset="-78"/>
              </a:rPr>
              <a:t>دعوى طلب تعيين قاض في حكم:</a:t>
            </a:r>
          </a:p>
          <a:p>
            <a:r>
              <a:rPr lang="ar-DZ" sz="3400" dirty="0">
                <a:solidFill>
                  <a:prstClr val="white"/>
                </a:solidFill>
                <a:latin typeface="Sakkal Majalla" pitchFamily="2" charset="-78"/>
                <a:cs typeface="Sakkal Majalla" pitchFamily="2" charset="-78"/>
              </a:rPr>
              <a:t>وذلك عند قسمة التركات والأموال الشائعة فيلجأ المدعي في هذه الحالة إلى الحاكم لتعيين حكم للفصل في حدود الحق المنازع عليه وهي </a:t>
            </a:r>
            <a:r>
              <a:rPr lang="ar-DZ" sz="3400" dirty="0" err="1">
                <a:solidFill>
                  <a:prstClr val="white"/>
                </a:solidFill>
                <a:latin typeface="Sakkal Majalla" pitchFamily="2" charset="-78"/>
                <a:cs typeface="Sakkal Majalla" pitchFamily="2" charset="-78"/>
              </a:rPr>
              <a:t>لاتتضمن</a:t>
            </a:r>
            <a:r>
              <a:rPr lang="ar-DZ" sz="3400" dirty="0">
                <a:solidFill>
                  <a:prstClr val="white"/>
                </a:solidFill>
                <a:latin typeface="Sakkal Majalla" pitchFamily="2" charset="-78"/>
                <a:cs typeface="Sakkal Majalla" pitchFamily="2" charset="-78"/>
              </a:rPr>
              <a:t> رهانا فالخاسر لا يتعرض بدفع أي غرامة الخزينة الدولة.</a:t>
            </a:r>
            <a:endParaRPr lang="ar-DZ" sz="3400" dirty="0" smtClean="0">
              <a:solidFill>
                <a:prstClr val="white"/>
              </a:solidFill>
              <a:latin typeface="Sakkal Majalla" pitchFamily="2" charset="-78"/>
              <a:cs typeface="Sakkal Majalla" pitchFamily="2" charset="-78"/>
            </a:endParaRPr>
          </a:p>
        </p:txBody>
      </p:sp>
      <p:sp>
        <p:nvSpPr>
          <p:cNvPr id="3" name="شريط إلى الأسفل 2"/>
          <p:cNvSpPr/>
          <p:nvPr/>
        </p:nvSpPr>
        <p:spPr>
          <a:xfrm>
            <a:off x="241590" y="1541417"/>
            <a:ext cx="9333484" cy="1097280"/>
          </a:xfrm>
          <a:prstGeom prst="ribb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dirty="0" smtClean="0">
                <a:solidFill>
                  <a:prstClr val="black"/>
                </a:solidFill>
                <a:latin typeface="Sakkal Majalla" pitchFamily="2" charset="-78"/>
                <a:cs typeface="Sakkal Majalla" pitchFamily="2" charset="-78"/>
              </a:rPr>
              <a:t>أهم احكام </a:t>
            </a:r>
            <a:r>
              <a:rPr lang="ar-DZ" sz="2800" dirty="0" smtClean="0">
                <a:solidFill>
                  <a:prstClr val="black"/>
                </a:solidFill>
                <a:latin typeface="Sakkal Majalla" pitchFamily="2" charset="-78"/>
                <a:cs typeface="Sakkal Majalla" pitchFamily="2" charset="-78"/>
              </a:rPr>
              <a:t>قانون الالواح </a:t>
            </a:r>
            <a:r>
              <a:rPr lang="ar-DZ" sz="2800" dirty="0" smtClean="0">
                <a:solidFill>
                  <a:prstClr val="black"/>
                </a:solidFill>
                <a:latin typeface="Sakkal Majalla" pitchFamily="2" charset="-78"/>
                <a:cs typeface="Sakkal Majalla" pitchFamily="2" charset="-78"/>
              </a:rPr>
              <a:t>الاثنى عشر:</a:t>
            </a:r>
            <a:endParaRPr lang="ar-SA" sz="2800" dirty="0">
              <a:solidFill>
                <a:prstClr val="black"/>
              </a:solidFill>
              <a:latin typeface="Sakkal Majalla" pitchFamily="2" charset="-78"/>
              <a:cs typeface="Sakkal Majalla" pitchFamily="2" charset="-78"/>
            </a:endParaRPr>
          </a:p>
        </p:txBody>
      </p:sp>
    </p:spTree>
    <p:extLst>
      <p:ext uri="{BB962C8B-B14F-4D97-AF65-F5344CB8AC3E}">
        <p14:creationId xmlns:p14="http://schemas.microsoft.com/office/powerpoint/2010/main" val="1796451957"/>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prstClr val="black"/>
                </a:solidFill>
                <a:latin typeface="Sakkal Majalla" pitchFamily="2" charset="-78"/>
                <a:cs typeface="Sakkal Majalla" pitchFamily="2" charset="-78"/>
              </a:rPr>
              <a:t>عصر القانون القديم</a:t>
            </a:r>
          </a:p>
          <a:p>
            <a:pPr algn="ctr"/>
            <a:r>
              <a:rPr lang="ar-DZ" sz="3200" b="1" dirty="0" smtClean="0">
                <a:solidFill>
                  <a:prstClr val="black"/>
                </a:solidFill>
                <a:latin typeface="Sakkal Majalla" pitchFamily="2" charset="-78"/>
                <a:cs typeface="Sakkal Majalla" pitchFamily="2" charset="-78"/>
              </a:rPr>
              <a:t>509 ق.م</a:t>
            </a:r>
          </a:p>
          <a:p>
            <a:pPr algn="ctr"/>
            <a:r>
              <a:rPr lang="ar-DZ" sz="3200" b="1" dirty="0" smtClean="0">
                <a:solidFill>
                  <a:prstClr val="black"/>
                </a:solidFill>
                <a:latin typeface="Sakkal Majalla" pitchFamily="2" charset="-78"/>
                <a:cs typeface="Sakkal Majalla" pitchFamily="2" charset="-78"/>
              </a:rPr>
              <a:t>130 ق.م</a:t>
            </a:r>
            <a:endParaRPr lang="ar-SA" sz="3200" b="1" dirty="0">
              <a:solidFill>
                <a:prstClr val="black"/>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600" dirty="0" smtClean="0">
                <a:solidFill>
                  <a:prstClr val="black"/>
                </a:solidFill>
                <a:latin typeface="Sakkal Majalla" pitchFamily="2" charset="-78"/>
                <a:cs typeface="Sakkal Majalla" pitchFamily="2" charset="-78"/>
              </a:rPr>
              <a:t> </a:t>
            </a:r>
          </a:p>
          <a:p>
            <a:endParaRPr lang="ar-DZ" sz="2800" dirty="0" smtClean="0">
              <a:solidFill>
                <a:prstClr val="white"/>
              </a:solidFill>
              <a:latin typeface="Sakkal Majalla" pitchFamily="2" charset="-78"/>
              <a:cs typeface="Sakkal Majalla" pitchFamily="2" charset="-78"/>
            </a:endParaRPr>
          </a:p>
          <a:p>
            <a:r>
              <a:rPr lang="ar-DZ" sz="2800" dirty="0" smtClean="0">
                <a:solidFill>
                  <a:prstClr val="white"/>
                </a:solidFill>
                <a:latin typeface="Sakkal Majalla" pitchFamily="2" charset="-78"/>
                <a:cs typeface="Sakkal Majalla" pitchFamily="2" charset="-78"/>
              </a:rPr>
              <a:t>دعوى القاء اليد:</a:t>
            </a:r>
          </a:p>
          <a:p>
            <a:r>
              <a:rPr lang="ar-DZ" sz="2800" dirty="0">
                <a:solidFill>
                  <a:prstClr val="white"/>
                </a:solidFill>
                <a:latin typeface="Sakkal Majalla" pitchFamily="2" charset="-78"/>
                <a:cs typeface="Sakkal Majalla" pitchFamily="2" charset="-78"/>
              </a:rPr>
              <a:t>وهي من الدعاوي التنفيذية الذي يقع على شخص المدني </a:t>
            </a:r>
            <a:r>
              <a:rPr lang="ar-DZ" sz="2800" dirty="0" smtClean="0">
                <a:solidFill>
                  <a:prstClr val="white"/>
                </a:solidFill>
                <a:latin typeface="Sakkal Majalla" pitchFamily="2" charset="-78"/>
                <a:cs typeface="Sakkal Majalla" pitchFamily="2" charset="-78"/>
              </a:rPr>
              <a:t>الذي يحكم </a:t>
            </a:r>
            <a:r>
              <a:rPr lang="ar-DZ" sz="2800" dirty="0">
                <a:solidFill>
                  <a:prstClr val="white"/>
                </a:solidFill>
                <a:latin typeface="Sakkal Majalla" pitchFamily="2" charset="-78"/>
                <a:cs typeface="Sakkal Majalla" pitchFamily="2" charset="-78"/>
              </a:rPr>
              <a:t>بمبلغ من النقود أو يعترف بالدين أمام الحاكم فالدائن بعد ثلاثين يوما يحق له أن يقبض </a:t>
            </a:r>
            <a:r>
              <a:rPr lang="ar-DZ" sz="2800" dirty="0" smtClean="0">
                <a:solidFill>
                  <a:prstClr val="white"/>
                </a:solidFill>
                <a:latin typeface="Sakkal Majalla" pitchFamily="2" charset="-78"/>
                <a:cs typeface="Sakkal Majalla" pitchFamily="2" charset="-78"/>
              </a:rPr>
              <a:t>على المدين </a:t>
            </a:r>
            <a:r>
              <a:rPr lang="ar-DZ" sz="2800" dirty="0">
                <a:solidFill>
                  <a:prstClr val="white"/>
                </a:solidFill>
                <a:latin typeface="Sakkal Majalla" pitchFamily="2" charset="-78"/>
                <a:cs typeface="Sakkal Majalla" pitchFamily="2" charset="-78"/>
              </a:rPr>
              <a:t>ويصحبه معه إلى </a:t>
            </a:r>
            <a:r>
              <a:rPr lang="ar-DZ" sz="2800" dirty="0" err="1">
                <a:solidFill>
                  <a:prstClr val="white"/>
                </a:solidFill>
                <a:latin typeface="Sakkal Majalla" pitchFamily="2" charset="-78"/>
                <a:cs typeface="Sakkal Majalla" pitchFamily="2" charset="-78"/>
              </a:rPr>
              <a:t>البريتور</a:t>
            </a:r>
            <a:r>
              <a:rPr lang="ar-DZ" sz="2800" dirty="0">
                <a:solidFill>
                  <a:prstClr val="white"/>
                </a:solidFill>
                <a:latin typeface="Sakkal Majalla" pitchFamily="2" charset="-78"/>
                <a:cs typeface="Sakkal Majalla" pitchFamily="2" charset="-78"/>
              </a:rPr>
              <a:t> فيلحقه به وللدائن أن يحبس المدين في بيته وله الحق في أن </a:t>
            </a:r>
            <a:r>
              <a:rPr lang="ar-DZ" sz="2800" dirty="0" smtClean="0">
                <a:solidFill>
                  <a:prstClr val="white"/>
                </a:solidFill>
                <a:latin typeface="Sakkal Majalla" pitchFamily="2" charset="-78"/>
                <a:cs typeface="Sakkal Majalla" pitchFamily="2" charset="-78"/>
              </a:rPr>
              <a:t>يبيعه كعبد </a:t>
            </a:r>
            <a:r>
              <a:rPr lang="ar-DZ" sz="2800" dirty="0">
                <a:solidFill>
                  <a:prstClr val="white"/>
                </a:solidFill>
                <a:latin typeface="Sakkal Majalla" pitchFamily="2" charset="-78"/>
                <a:cs typeface="Sakkal Majalla" pitchFamily="2" charset="-78"/>
              </a:rPr>
              <a:t>أو أن يقتله أو يحتفظ به للإنتفاع بعمله </a:t>
            </a:r>
            <a:r>
              <a:rPr lang="ar-DZ" sz="2800" dirty="0" smtClean="0">
                <a:solidFill>
                  <a:prstClr val="white"/>
                </a:solidFill>
                <a:latin typeface="Sakkal Majalla" pitchFamily="2" charset="-78"/>
                <a:cs typeface="Sakkal Majalla" pitchFamily="2" charset="-78"/>
              </a:rPr>
              <a:t>.</a:t>
            </a:r>
            <a:endParaRPr lang="ar-DZ" sz="2800" dirty="0">
              <a:solidFill>
                <a:prstClr val="white"/>
              </a:solidFill>
              <a:latin typeface="Sakkal Majalla" pitchFamily="2" charset="-78"/>
              <a:cs typeface="Sakkal Majalla" pitchFamily="2" charset="-78"/>
            </a:endParaRPr>
          </a:p>
          <a:p>
            <a:endParaRPr lang="ar-DZ" sz="3200" dirty="0" smtClean="0">
              <a:solidFill>
                <a:prstClr val="white"/>
              </a:solidFill>
              <a:latin typeface="Sakkal Majalla" pitchFamily="2" charset="-78"/>
              <a:cs typeface="Sakkal Majalla" pitchFamily="2" charset="-78"/>
            </a:endParaRPr>
          </a:p>
        </p:txBody>
      </p:sp>
      <p:sp>
        <p:nvSpPr>
          <p:cNvPr id="3" name="شريط إلى الأسفل 2"/>
          <p:cNvSpPr/>
          <p:nvPr/>
        </p:nvSpPr>
        <p:spPr>
          <a:xfrm>
            <a:off x="241590" y="1541417"/>
            <a:ext cx="9333484" cy="1097280"/>
          </a:xfrm>
          <a:prstGeom prst="ribb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dirty="0" smtClean="0">
                <a:solidFill>
                  <a:prstClr val="black"/>
                </a:solidFill>
                <a:latin typeface="Sakkal Majalla" pitchFamily="2" charset="-78"/>
                <a:cs typeface="Sakkal Majalla" pitchFamily="2" charset="-78"/>
              </a:rPr>
              <a:t>أهم احكام </a:t>
            </a:r>
            <a:r>
              <a:rPr lang="ar-DZ" sz="2800" dirty="0" smtClean="0">
                <a:solidFill>
                  <a:prstClr val="black"/>
                </a:solidFill>
                <a:latin typeface="Sakkal Majalla" pitchFamily="2" charset="-78"/>
                <a:cs typeface="Sakkal Majalla" pitchFamily="2" charset="-78"/>
              </a:rPr>
              <a:t>قانون الالواح </a:t>
            </a:r>
            <a:r>
              <a:rPr lang="ar-DZ" sz="2800" dirty="0" smtClean="0">
                <a:solidFill>
                  <a:prstClr val="black"/>
                </a:solidFill>
                <a:latin typeface="Sakkal Majalla" pitchFamily="2" charset="-78"/>
                <a:cs typeface="Sakkal Majalla" pitchFamily="2" charset="-78"/>
              </a:rPr>
              <a:t>الاثنى عشر:</a:t>
            </a:r>
            <a:endParaRPr lang="ar-SA" sz="2800" dirty="0">
              <a:solidFill>
                <a:prstClr val="black"/>
              </a:solidFill>
              <a:latin typeface="Sakkal Majalla" pitchFamily="2" charset="-78"/>
              <a:cs typeface="Sakkal Majalla" pitchFamily="2" charset="-78"/>
            </a:endParaRPr>
          </a:p>
        </p:txBody>
      </p:sp>
    </p:spTree>
    <p:extLst>
      <p:ext uri="{BB962C8B-B14F-4D97-AF65-F5344CB8AC3E}">
        <p14:creationId xmlns:p14="http://schemas.microsoft.com/office/powerpoint/2010/main" val="1796451957"/>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prstClr val="black"/>
                </a:solidFill>
                <a:latin typeface="Sakkal Majalla" pitchFamily="2" charset="-78"/>
                <a:cs typeface="Sakkal Majalla" pitchFamily="2" charset="-78"/>
              </a:rPr>
              <a:t>عصر القانون القديم</a:t>
            </a:r>
          </a:p>
          <a:p>
            <a:pPr algn="ctr"/>
            <a:r>
              <a:rPr lang="ar-DZ" sz="3200" b="1" dirty="0" smtClean="0">
                <a:solidFill>
                  <a:prstClr val="black"/>
                </a:solidFill>
                <a:latin typeface="Sakkal Majalla" pitchFamily="2" charset="-78"/>
                <a:cs typeface="Sakkal Majalla" pitchFamily="2" charset="-78"/>
              </a:rPr>
              <a:t>509 ق.م</a:t>
            </a:r>
          </a:p>
          <a:p>
            <a:pPr algn="ctr"/>
            <a:r>
              <a:rPr lang="ar-DZ" sz="3200" b="1" dirty="0" smtClean="0">
                <a:solidFill>
                  <a:prstClr val="black"/>
                </a:solidFill>
                <a:latin typeface="Sakkal Majalla" pitchFamily="2" charset="-78"/>
                <a:cs typeface="Sakkal Majalla" pitchFamily="2" charset="-78"/>
              </a:rPr>
              <a:t>130 ق.م</a:t>
            </a:r>
            <a:endParaRPr lang="ar-SA" sz="3200" b="1" dirty="0">
              <a:solidFill>
                <a:prstClr val="black"/>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600" dirty="0" smtClean="0">
                <a:solidFill>
                  <a:prstClr val="black"/>
                </a:solidFill>
                <a:latin typeface="Sakkal Majalla" pitchFamily="2" charset="-78"/>
                <a:cs typeface="Sakkal Majalla" pitchFamily="2" charset="-78"/>
              </a:rPr>
              <a:t> </a:t>
            </a:r>
            <a:endParaRPr lang="ar-DZ" sz="2600" dirty="0" smtClean="0">
              <a:solidFill>
                <a:prstClr val="white"/>
              </a:solidFill>
              <a:latin typeface="Sakkal Majalla" pitchFamily="2" charset="-78"/>
              <a:cs typeface="Sakkal Majalla" pitchFamily="2" charset="-78"/>
            </a:endParaRPr>
          </a:p>
          <a:p>
            <a:r>
              <a:rPr lang="ar-DZ" sz="3200" dirty="0" smtClean="0">
                <a:solidFill>
                  <a:prstClr val="white"/>
                </a:solidFill>
                <a:latin typeface="Sakkal Majalla" pitchFamily="2" charset="-78"/>
                <a:cs typeface="Sakkal Majalla" pitchFamily="2" charset="-78"/>
              </a:rPr>
              <a:t>دعوى اخذ رهينة:</a:t>
            </a:r>
          </a:p>
          <a:p>
            <a:r>
              <a:rPr lang="ar-DZ" sz="3200" dirty="0">
                <a:solidFill>
                  <a:prstClr val="white"/>
                </a:solidFill>
                <a:latin typeface="Sakkal Majalla" pitchFamily="2" charset="-78"/>
                <a:cs typeface="Sakkal Majalla" pitchFamily="2" charset="-78"/>
              </a:rPr>
              <a:t>وهي تعطي الحق الدائن في الاستيلاء على مال من أموال </a:t>
            </a:r>
            <a:r>
              <a:rPr lang="ar-DZ" sz="3200" dirty="0" smtClean="0">
                <a:solidFill>
                  <a:prstClr val="white"/>
                </a:solidFill>
                <a:latin typeface="Sakkal Majalla" pitchFamily="2" charset="-78"/>
                <a:cs typeface="Sakkal Majalla" pitchFamily="2" charset="-78"/>
              </a:rPr>
              <a:t>المدين يبيع </a:t>
            </a:r>
            <a:r>
              <a:rPr lang="ar-DZ" sz="3200" dirty="0">
                <a:solidFill>
                  <a:prstClr val="white"/>
                </a:solidFill>
                <a:latin typeface="Sakkal Majalla" pitchFamily="2" charset="-78"/>
                <a:cs typeface="Sakkal Majalla" pitchFamily="2" charset="-78"/>
              </a:rPr>
              <a:t>هذا المال أو يمتلكه ويستعمل وحجزه كرهينة حتى يتم الوفاء بالدين دون أن يكون لدائن أنجباه الضرائب ضد من يتأخر في دفع الضريبة.</a:t>
            </a:r>
          </a:p>
        </p:txBody>
      </p:sp>
      <p:sp>
        <p:nvSpPr>
          <p:cNvPr id="3" name="شريط إلى الأسفل 2"/>
          <p:cNvSpPr/>
          <p:nvPr/>
        </p:nvSpPr>
        <p:spPr>
          <a:xfrm>
            <a:off x="241590" y="1541417"/>
            <a:ext cx="9333484" cy="1097280"/>
          </a:xfrm>
          <a:prstGeom prst="ribb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dirty="0" smtClean="0">
                <a:solidFill>
                  <a:prstClr val="black"/>
                </a:solidFill>
                <a:latin typeface="Sakkal Majalla" pitchFamily="2" charset="-78"/>
                <a:cs typeface="Sakkal Majalla" pitchFamily="2" charset="-78"/>
              </a:rPr>
              <a:t>أهم احكام </a:t>
            </a:r>
            <a:r>
              <a:rPr lang="ar-DZ" sz="2800" dirty="0" smtClean="0">
                <a:solidFill>
                  <a:prstClr val="black"/>
                </a:solidFill>
                <a:latin typeface="Sakkal Majalla" pitchFamily="2" charset="-78"/>
                <a:cs typeface="Sakkal Majalla" pitchFamily="2" charset="-78"/>
              </a:rPr>
              <a:t>قانون الالواح </a:t>
            </a:r>
            <a:r>
              <a:rPr lang="ar-DZ" sz="2800" dirty="0" smtClean="0">
                <a:solidFill>
                  <a:prstClr val="black"/>
                </a:solidFill>
                <a:latin typeface="Sakkal Majalla" pitchFamily="2" charset="-78"/>
                <a:cs typeface="Sakkal Majalla" pitchFamily="2" charset="-78"/>
              </a:rPr>
              <a:t>الاثنى عشر:</a:t>
            </a:r>
            <a:endParaRPr lang="ar-SA" sz="2800" dirty="0">
              <a:solidFill>
                <a:prstClr val="black"/>
              </a:solidFill>
              <a:latin typeface="Sakkal Majalla" pitchFamily="2" charset="-78"/>
              <a:cs typeface="Sakkal Majalla" pitchFamily="2" charset="-78"/>
            </a:endParaRPr>
          </a:p>
        </p:txBody>
      </p:sp>
    </p:spTree>
    <p:extLst>
      <p:ext uri="{BB962C8B-B14F-4D97-AF65-F5344CB8AC3E}">
        <p14:creationId xmlns:p14="http://schemas.microsoft.com/office/powerpoint/2010/main" val="1796451957"/>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prstClr val="black"/>
                </a:solidFill>
                <a:latin typeface="Sakkal Majalla" pitchFamily="2" charset="-78"/>
                <a:cs typeface="Sakkal Majalla" pitchFamily="2" charset="-78"/>
              </a:rPr>
              <a:t>عصر القانون القديم</a:t>
            </a:r>
          </a:p>
          <a:p>
            <a:pPr algn="ctr"/>
            <a:r>
              <a:rPr lang="ar-DZ" sz="3200" b="1" dirty="0" smtClean="0">
                <a:solidFill>
                  <a:prstClr val="black"/>
                </a:solidFill>
                <a:latin typeface="Sakkal Majalla" pitchFamily="2" charset="-78"/>
                <a:cs typeface="Sakkal Majalla" pitchFamily="2" charset="-78"/>
              </a:rPr>
              <a:t>509 ق.م</a:t>
            </a:r>
          </a:p>
          <a:p>
            <a:pPr algn="ctr"/>
            <a:r>
              <a:rPr lang="ar-DZ" sz="3200" b="1" dirty="0" smtClean="0">
                <a:solidFill>
                  <a:prstClr val="black"/>
                </a:solidFill>
                <a:latin typeface="Sakkal Majalla" pitchFamily="2" charset="-78"/>
                <a:cs typeface="Sakkal Majalla" pitchFamily="2" charset="-78"/>
              </a:rPr>
              <a:t>130 ق.م</a:t>
            </a:r>
            <a:endParaRPr lang="ar-SA" sz="3200" b="1" dirty="0">
              <a:solidFill>
                <a:prstClr val="black"/>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DZ" sz="3300" dirty="0" smtClean="0">
                <a:solidFill>
                  <a:prstClr val="black"/>
                </a:solidFill>
                <a:latin typeface="Sakkal Majalla" pitchFamily="2" charset="-78"/>
                <a:cs typeface="Sakkal Majalla" pitchFamily="2" charset="-78"/>
              </a:rPr>
              <a:t> </a:t>
            </a:r>
            <a:r>
              <a:rPr lang="ar-DZ" sz="3300" dirty="0">
                <a:solidFill>
                  <a:prstClr val="white"/>
                </a:solidFill>
                <a:latin typeface="Sakkal Majalla" pitchFamily="2" charset="-78"/>
                <a:cs typeface="Sakkal Majalla" pitchFamily="2" charset="-78"/>
              </a:rPr>
              <a:t>- نظام الأسرة </a:t>
            </a:r>
            <a:r>
              <a:rPr lang="ar-DZ" sz="3300" dirty="0" smtClean="0">
                <a:solidFill>
                  <a:prstClr val="white"/>
                </a:solidFill>
                <a:latin typeface="Sakkal Majalla" pitchFamily="2" charset="-78"/>
                <a:cs typeface="Sakkal Majalla" pitchFamily="2" charset="-78"/>
              </a:rPr>
              <a:t>:</a:t>
            </a:r>
          </a:p>
          <a:p>
            <a:r>
              <a:rPr lang="ar-DZ" sz="3300" dirty="0" smtClean="0">
                <a:solidFill>
                  <a:prstClr val="white"/>
                </a:solidFill>
                <a:latin typeface="Sakkal Majalla" pitchFamily="2" charset="-78"/>
                <a:cs typeface="Sakkal Majalla" pitchFamily="2" charset="-78"/>
              </a:rPr>
              <a:t>يعتبر </a:t>
            </a:r>
            <a:r>
              <a:rPr lang="ar-DZ" sz="3300" dirty="0">
                <a:solidFill>
                  <a:prstClr val="white"/>
                </a:solidFill>
                <a:latin typeface="Sakkal Majalla" pitchFamily="2" charset="-78"/>
                <a:cs typeface="Sakkal Majalla" pitchFamily="2" charset="-78"/>
              </a:rPr>
              <a:t>الأب رب الأسرة والمالك الوحيد لأموالها ويخضع لسلطته زوجته وولده وعبده في مستوى قانوني واحد بعد وفاة الأب تجب الوصية على القاصرين وعلى النساء وكذلك الغرامة </a:t>
            </a:r>
            <a:r>
              <a:rPr lang="ar-DZ" sz="3300" dirty="0" err="1">
                <a:solidFill>
                  <a:prstClr val="white"/>
                </a:solidFill>
                <a:latin typeface="Sakkal Majalla" pitchFamily="2" charset="-78"/>
                <a:cs typeface="Sakkal Majalla" pitchFamily="2" charset="-78"/>
              </a:rPr>
              <a:t>بالنسبةللمجانين</a:t>
            </a:r>
            <a:r>
              <a:rPr lang="ar-DZ" sz="3300" dirty="0">
                <a:solidFill>
                  <a:prstClr val="white"/>
                </a:solidFill>
                <a:latin typeface="Sakkal Majalla" pitchFamily="2" charset="-78"/>
                <a:cs typeface="Sakkal Majalla" pitchFamily="2" charset="-78"/>
              </a:rPr>
              <a:t> والسفهاء.</a:t>
            </a:r>
          </a:p>
        </p:txBody>
      </p:sp>
      <p:sp>
        <p:nvSpPr>
          <p:cNvPr id="3" name="شريط إلى الأسفل 2"/>
          <p:cNvSpPr/>
          <p:nvPr/>
        </p:nvSpPr>
        <p:spPr>
          <a:xfrm>
            <a:off x="241590" y="1541417"/>
            <a:ext cx="9333484" cy="1097280"/>
          </a:xfrm>
          <a:prstGeom prst="ribb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dirty="0" smtClean="0">
                <a:solidFill>
                  <a:prstClr val="black"/>
                </a:solidFill>
                <a:latin typeface="Sakkal Majalla" pitchFamily="2" charset="-78"/>
                <a:cs typeface="Sakkal Majalla" pitchFamily="2" charset="-78"/>
              </a:rPr>
              <a:t>أهم احكام قانون الالواح الاثنى عشر:</a:t>
            </a:r>
            <a:endParaRPr lang="ar-SA" sz="2800" dirty="0">
              <a:solidFill>
                <a:prstClr val="black"/>
              </a:solidFill>
              <a:latin typeface="Sakkal Majalla" pitchFamily="2" charset="-78"/>
              <a:cs typeface="Sakkal Majalla" pitchFamily="2" charset="-78"/>
            </a:endParaRPr>
          </a:p>
        </p:txBody>
      </p:sp>
    </p:spTree>
    <p:extLst>
      <p:ext uri="{BB962C8B-B14F-4D97-AF65-F5344CB8AC3E}">
        <p14:creationId xmlns:p14="http://schemas.microsoft.com/office/powerpoint/2010/main" val="4054087105"/>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prstClr val="black"/>
                </a:solidFill>
                <a:latin typeface="Sakkal Majalla" pitchFamily="2" charset="-78"/>
                <a:cs typeface="Sakkal Majalla" pitchFamily="2" charset="-78"/>
              </a:rPr>
              <a:t>عصر القانون القديم</a:t>
            </a:r>
          </a:p>
          <a:p>
            <a:pPr algn="ctr"/>
            <a:r>
              <a:rPr lang="ar-DZ" sz="3200" b="1" dirty="0" smtClean="0">
                <a:solidFill>
                  <a:prstClr val="black"/>
                </a:solidFill>
                <a:latin typeface="Sakkal Majalla" pitchFamily="2" charset="-78"/>
                <a:cs typeface="Sakkal Majalla" pitchFamily="2" charset="-78"/>
              </a:rPr>
              <a:t>509 ق.م</a:t>
            </a:r>
          </a:p>
          <a:p>
            <a:pPr algn="ctr"/>
            <a:r>
              <a:rPr lang="ar-DZ" sz="3200" b="1" dirty="0" smtClean="0">
                <a:solidFill>
                  <a:prstClr val="black"/>
                </a:solidFill>
                <a:latin typeface="Sakkal Majalla" pitchFamily="2" charset="-78"/>
                <a:cs typeface="Sakkal Majalla" pitchFamily="2" charset="-78"/>
              </a:rPr>
              <a:t>130 ق.م</a:t>
            </a:r>
            <a:endParaRPr lang="ar-SA" sz="3200" b="1" dirty="0">
              <a:solidFill>
                <a:prstClr val="black"/>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buFontTx/>
              <a:buChar char="-"/>
            </a:pPr>
            <a:endParaRPr lang="ar-DZ" sz="2600" dirty="0" smtClean="0">
              <a:solidFill>
                <a:schemeClr val="bg1"/>
              </a:solidFill>
              <a:latin typeface="Sakkal Majalla" pitchFamily="2" charset="-78"/>
              <a:cs typeface="Sakkal Majalla" pitchFamily="2" charset="-78"/>
            </a:endParaRPr>
          </a:p>
          <a:p>
            <a:r>
              <a:rPr lang="ar-DZ" sz="2500" u="sng" dirty="0" smtClean="0">
                <a:solidFill>
                  <a:schemeClr val="bg1"/>
                </a:solidFill>
                <a:latin typeface="Sakkal Majalla" pitchFamily="2" charset="-78"/>
                <a:cs typeface="Sakkal Majalla" pitchFamily="2" charset="-78"/>
              </a:rPr>
              <a:t>نظام </a:t>
            </a:r>
            <a:r>
              <a:rPr lang="ar-DZ" sz="2500" u="sng" dirty="0">
                <a:solidFill>
                  <a:schemeClr val="bg1"/>
                </a:solidFill>
                <a:latin typeface="Sakkal Majalla" pitchFamily="2" charset="-78"/>
                <a:cs typeface="Sakkal Majalla" pitchFamily="2" charset="-78"/>
              </a:rPr>
              <a:t>الملكية </a:t>
            </a:r>
            <a:r>
              <a:rPr lang="ar-DZ" sz="2500" u="sng" dirty="0" smtClean="0">
                <a:solidFill>
                  <a:schemeClr val="bg1"/>
                </a:solidFill>
                <a:latin typeface="Sakkal Majalla" pitchFamily="2" charset="-78"/>
                <a:cs typeface="Sakkal Majalla" pitchFamily="2" charset="-78"/>
              </a:rPr>
              <a:t>:</a:t>
            </a:r>
          </a:p>
          <a:p>
            <a:r>
              <a:rPr lang="ar-DZ" sz="2500" dirty="0" smtClean="0">
                <a:solidFill>
                  <a:schemeClr val="bg1"/>
                </a:solidFill>
                <a:latin typeface="Sakkal Majalla" pitchFamily="2" charset="-78"/>
                <a:cs typeface="Sakkal Majalla" pitchFamily="2" charset="-78"/>
              </a:rPr>
              <a:t>كانت </a:t>
            </a:r>
            <a:r>
              <a:rPr lang="ar-DZ" sz="2500" dirty="0">
                <a:solidFill>
                  <a:schemeClr val="bg1"/>
                </a:solidFill>
                <a:latin typeface="Sakkal Majalla" pitchFamily="2" charset="-78"/>
                <a:cs typeface="Sakkal Majalla" pitchFamily="2" charset="-78"/>
              </a:rPr>
              <a:t>الأموال تنقسم إلى أموال نفيسة وأموال غير نفيسة فالأموال النفيسة </a:t>
            </a:r>
            <a:r>
              <a:rPr lang="ar-DZ" sz="2500" dirty="0" smtClean="0">
                <a:solidFill>
                  <a:schemeClr val="bg1"/>
                </a:solidFill>
                <a:latin typeface="Sakkal Majalla" pitchFamily="2" charset="-78"/>
                <a:cs typeface="Sakkal Majalla" pitchFamily="2" charset="-78"/>
              </a:rPr>
              <a:t>تشمل الأراضي  </a:t>
            </a:r>
            <a:r>
              <a:rPr lang="ar-DZ" sz="2500" dirty="0">
                <a:solidFill>
                  <a:schemeClr val="bg1"/>
                </a:solidFill>
                <a:latin typeface="Sakkal Majalla" pitchFamily="2" charset="-78"/>
                <a:cs typeface="Sakkal Majalla" pitchFamily="2" charset="-78"/>
              </a:rPr>
              <a:t>والوسائل اللازمة لاستغلالها</a:t>
            </a:r>
            <a:r>
              <a:rPr lang="ar-DZ" sz="2500" dirty="0" smtClean="0">
                <a:solidFill>
                  <a:schemeClr val="bg1"/>
                </a:solidFill>
                <a:latin typeface="Sakkal Majalla" pitchFamily="2" charset="-78"/>
                <a:cs typeface="Sakkal Majalla" pitchFamily="2" charset="-78"/>
              </a:rPr>
              <a:t>. وانتقال </a:t>
            </a:r>
            <a:r>
              <a:rPr lang="ar-DZ" sz="2500" dirty="0">
                <a:solidFill>
                  <a:schemeClr val="bg1"/>
                </a:solidFill>
                <a:latin typeface="Sakkal Majalla" pitchFamily="2" charset="-78"/>
                <a:cs typeface="Sakkal Majalla" pitchFamily="2" charset="-78"/>
              </a:rPr>
              <a:t>الملكية في الأموال النفيسة يتم عن طريق الإشهاد أو الدعوى الصورية. </a:t>
            </a:r>
            <a:endParaRPr lang="ar-DZ" sz="2500" dirty="0" smtClean="0">
              <a:solidFill>
                <a:schemeClr val="bg1"/>
              </a:solidFill>
              <a:latin typeface="Sakkal Majalla" pitchFamily="2" charset="-78"/>
              <a:cs typeface="Sakkal Majalla" pitchFamily="2" charset="-78"/>
            </a:endParaRPr>
          </a:p>
          <a:p>
            <a:r>
              <a:rPr lang="ar-DZ" sz="2500" dirty="0" smtClean="0">
                <a:solidFill>
                  <a:schemeClr val="bg1"/>
                </a:solidFill>
                <a:latin typeface="Sakkal Majalla" pitchFamily="2" charset="-78"/>
                <a:cs typeface="Sakkal Majalla" pitchFamily="2" charset="-78"/>
              </a:rPr>
              <a:t>والإشهاد </a:t>
            </a:r>
            <a:r>
              <a:rPr lang="ar-DZ" sz="2500" dirty="0">
                <a:solidFill>
                  <a:schemeClr val="bg1"/>
                </a:solidFill>
                <a:latin typeface="Sakkal Majalla" pitchFamily="2" charset="-78"/>
                <a:cs typeface="Sakkal Majalla" pitchFamily="2" charset="-78"/>
              </a:rPr>
              <a:t>عملية لنقل الملكية تتم بإجراءات شكلية ورسمية بحضور الظرفين والشيء </a:t>
            </a:r>
            <a:r>
              <a:rPr lang="ar-DZ" sz="2500" dirty="0" smtClean="0">
                <a:solidFill>
                  <a:schemeClr val="bg1"/>
                </a:solidFill>
                <a:latin typeface="Sakkal Majalla" pitchFamily="2" charset="-78"/>
                <a:cs typeface="Sakkal Majalla" pitchFamily="2" charset="-78"/>
              </a:rPr>
              <a:t>المراد نقله </a:t>
            </a:r>
            <a:r>
              <a:rPr lang="ar-DZ" sz="2500" dirty="0">
                <a:solidFill>
                  <a:schemeClr val="bg1"/>
                </a:solidFill>
                <a:latin typeface="Sakkal Majalla" pitchFamily="2" charset="-78"/>
                <a:cs typeface="Sakkal Majalla" pitchFamily="2" charset="-78"/>
              </a:rPr>
              <a:t>وحضور خمسة شهود من الرومان البالغين وحامل الميزان الذي يمسك الميزان ويزن النحاس.</a:t>
            </a:r>
          </a:p>
        </p:txBody>
      </p:sp>
      <p:sp>
        <p:nvSpPr>
          <p:cNvPr id="3" name="شريط إلى الأسفل 2"/>
          <p:cNvSpPr/>
          <p:nvPr/>
        </p:nvSpPr>
        <p:spPr>
          <a:xfrm>
            <a:off x="241590" y="1541417"/>
            <a:ext cx="9333484" cy="1097280"/>
          </a:xfrm>
          <a:prstGeom prst="ribb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dirty="0" smtClean="0">
                <a:solidFill>
                  <a:prstClr val="black"/>
                </a:solidFill>
                <a:latin typeface="Sakkal Majalla" pitchFamily="2" charset="-78"/>
                <a:cs typeface="Sakkal Majalla" pitchFamily="2" charset="-78"/>
              </a:rPr>
              <a:t>أهم احكام قانون الالواح الاثنى عشر:</a:t>
            </a:r>
            <a:endParaRPr lang="ar-SA" sz="2800" dirty="0">
              <a:solidFill>
                <a:prstClr val="black"/>
              </a:solidFill>
              <a:latin typeface="Sakkal Majalla" pitchFamily="2" charset="-78"/>
              <a:cs typeface="Sakkal Majalla" pitchFamily="2" charset="-78"/>
            </a:endParaRPr>
          </a:p>
        </p:txBody>
      </p:sp>
    </p:spTree>
    <p:extLst>
      <p:ext uri="{BB962C8B-B14F-4D97-AF65-F5344CB8AC3E}">
        <p14:creationId xmlns:p14="http://schemas.microsoft.com/office/powerpoint/2010/main" val="1620195852"/>
      </p:ext>
    </p:extLst>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prstClr val="black"/>
                </a:solidFill>
                <a:latin typeface="Sakkal Majalla" pitchFamily="2" charset="-78"/>
                <a:cs typeface="Sakkal Majalla" pitchFamily="2" charset="-78"/>
              </a:rPr>
              <a:t>عصر القانون القديم</a:t>
            </a:r>
          </a:p>
          <a:p>
            <a:pPr algn="ctr"/>
            <a:r>
              <a:rPr lang="ar-DZ" sz="3200" b="1" dirty="0" smtClean="0">
                <a:solidFill>
                  <a:prstClr val="black"/>
                </a:solidFill>
                <a:latin typeface="Sakkal Majalla" pitchFamily="2" charset="-78"/>
                <a:cs typeface="Sakkal Majalla" pitchFamily="2" charset="-78"/>
              </a:rPr>
              <a:t>509 ق.م</a:t>
            </a:r>
          </a:p>
          <a:p>
            <a:pPr algn="ctr"/>
            <a:r>
              <a:rPr lang="ar-DZ" sz="3200" b="1" dirty="0" smtClean="0">
                <a:solidFill>
                  <a:prstClr val="black"/>
                </a:solidFill>
                <a:latin typeface="Sakkal Majalla" pitchFamily="2" charset="-78"/>
                <a:cs typeface="Sakkal Majalla" pitchFamily="2" charset="-78"/>
              </a:rPr>
              <a:t>130 ق.م</a:t>
            </a:r>
            <a:endParaRPr lang="ar-SA" sz="3200" b="1" dirty="0">
              <a:solidFill>
                <a:prstClr val="black"/>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buFontTx/>
              <a:buChar char="-"/>
            </a:pPr>
            <a:endParaRPr lang="ar-DZ" sz="2600" dirty="0" smtClean="0">
              <a:solidFill>
                <a:prstClr val="white"/>
              </a:solidFill>
              <a:latin typeface="Sakkal Majalla" pitchFamily="2" charset="-78"/>
              <a:cs typeface="Sakkal Majalla" pitchFamily="2" charset="-78"/>
            </a:endParaRPr>
          </a:p>
          <a:p>
            <a:r>
              <a:rPr lang="ar-DZ" sz="3200" dirty="0">
                <a:solidFill>
                  <a:prstClr val="white"/>
                </a:solidFill>
                <a:latin typeface="Sakkal Majalla" pitchFamily="2" charset="-78"/>
                <a:cs typeface="Sakkal Majalla" pitchFamily="2" charset="-78"/>
              </a:rPr>
              <a:t>أما الدعوى الصورية فهي من الوسائل الرسمية لنقل الملكية بحضور الطرفين أمام الحاكم كأن يدعي المشتري ملكية المال المراد نقل ملكيته إليه فيستلم البائع طلب المشتري ويصادق </a:t>
            </a:r>
            <a:r>
              <a:rPr lang="ar-DZ" sz="3200" dirty="0" err="1">
                <a:solidFill>
                  <a:prstClr val="white"/>
                </a:solidFill>
                <a:latin typeface="Sakkal Majalla" pitchFamily="2" charset="-78"/>
                <a:cs typeface="Sakkal Majalla" pitchFamily="2" charset="-78"/>
              </a:rPr>
              <a:t>البريتورعلى</a:t>
            </a:r>
            <a:r>
              <a:rPr lang="ar-DZ" sz="3200" dirty="0">
                <a:solidFill>
                  <a:prstClr val="white"/>
                </a:solidFill>
                <a:latin typeface="Sakkal Majalla" pitchFamily="2" charset="-78"/>
                <a:cs typeface="Sakkal Majalla" pitchFamily="2" charset="-78"/>
              </a:rPr>
              <a:t> هذا الأمر الذي يترتب عليه انتقال الملكية</a:t>
            </a:r>
            <a:r>
              <a:rPr lang="ar-DZ" sz="3200" dirty="0" smtClean="0">
                <a:solidFill>
                  <a:prstClr val="white"/>
                </a:solidFill>
                <a:latin typeface="Sakkal Majalla" pitchFamily="2" charset="-78"/>
                <a:cs typeface="Sakkal Majalla" pitchFamily="2" charset="-78"/>
              </a:rPr>
              <a:t>. أما </a:t>
            </a:r>
            <a:r>
              <a:rPr lang="ar-DZ" sz="3200" dirty="0">
                <a:solidFill>
                  <a:prstClr val="white"/>
                </a:solidFill>
                <a:latin typeface="Sakkal Majalla" pitchFamily="2" charset="-78"/>
                <a:cs typeface="Sakkal Majalla" pitchFamily="2" charset="-78"/>
              </a:rPr>
              <a:t>الأموال الغير النفيسة فتتم بمجرد التسليم من يد إلى يد.</a:t>
            </a:r>
          </a:p>
        </p:txBody>
      </p:sp>
      <p:sp>
        <p:nvSpPr>
          <p:cNvPr id="3" name="شريط إلى الأسفل 2"/>
          <p:cNvSpPr/>
          <p:nvPr/>
        </p:nvSpPr>
        <p:spPr>
          <a:xfrm>
            <a:off x="241590" y="1541417"/>
            <a:ext cx="9333484" cy="1097280"/>
          </a:xfrm>
          <a:prstGeom prst="ribb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dirty="0" smtClean="0">
                <a:solidFill>
                  <a:prstClr val="black"/>
                </a:solidFill>
                <a:latin typeface="Sakkal Majalla" pitchFamily="2" charset="-78"/>
                <a:cs typeface="Sakkal Majalla" pitchFamily="2" charset="-78"/>
              </a:rPr>
              <a:t>أهم احكام قانون الالواح الاثنى عشر:</a:t>
            </a:r>
            <a:endParaRPr lang="ar-SA" sz="2800" dirty="0">
              <a:solidFill>
                <a:prstClr val="black"/>
              </a:solidFill>
              <a:latin typeface="Sakkal Majalla" pitchFamily="2" charset="-78"/>
              <a:cs typeface="Sakkal Majalla" pitchFamily="2" charset="-78"/>
            </a:endParaRPr>
          </a:p>
        </p:txBody>
      </p:sp>
    </p:spTree>
    <p:extLst>
      <p:ext uri="{BB962C8B-B14F-4D97-AF65-F5344CB8AC3E}">
        <p14:creationId xmlns:p14="http://schemas.microsoft.com/office/powerpoint/2010/main" val="2798930315"/>
      </p:ext>
    </p:extLst>
  </p:cSld>
  <p:clrMapOvr>
    <a:masterClrMapping/>
  </p:clrMapOvr>
  <p:transition spd="slow">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prstClr val="black"/>
                </a:solidFill>
                <a:latin typeface="Sakkal Majalla" pitchFamily="2" charset="-78"/>
                <a:cs typeface="Sakkal Majalla" pitchFamily="2" charset="-78"/>
              </a:rPr>
              <a:t>عصر القانون القديم</a:t>
            </a:r>
          </a:p>
          <a:p>
            <a:pPr algn="ctr"/>
            <a:r>
              <a:rPr lang="ar-DZ" sz="3200" b="1" dirty="0" smtClean="0">
                <a:solidFill>
                  <a:prstClr val="black"/>
                </a:solidFill>
                <a:latin typeface="Sakkal Majalla" pitchFamily="2" charset="-78"/>
                <a:cs typeface="Sakkal Majalla" pitchFamily="2" charset="-78"/>
              </a:rPr>
              <a:t>509 ق.م</a:t>
            </a:r>
          </a:p>
          <a:p>
            <a:pPr algn="ctr"/>
            <a:r>
              <a:rPr lang="ar-DZ" sz="3200" b="1" dirty="0" smtClean="0">
                <a:solidFill>
                  <a:prstClr val="black"/>
                </a:solidFill>
                <a:latin typeface="Sakkal Majalla" pitchFamily="2" charset="-78"/>
                <a:cs typeface="Sakkal Majalla" pitchFamily="2" charset="-78"/>
              </a:rPr>
              <a:t>130 ق.م</a:t>
            </a:r>
            <a:endParaRPr lang="ar-SA" sz="3200" b="1" dirty="0">
              <a:solidFill>
                <a:prstClr val="black"/>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DZ" sz="2400" dirty="0" smtClean="0">
                <a:solidFill>
                  <a:prstClr val="white"/>
                </a:solidFill>
                <a:latin typeface="Sakkal Majalla" pitchFamily="2" charset="-78"/>
                <a:cs typeface="Sakkal Majalla" pitchFamily="2" charset="-78"/>
              </a:rPr>
              <a:t>نظام </a:t>
            </a:r>
            <a:r>
              <a:rPr lang="ar-DZ" sz="2400" dirty="0">
                <a:solidFill>
                  <a:prstClr val="white"/>
                </a:solidFill>
                <a:latin typeface="Sakkal Majalla" pitchFamily="2" charset="-78"/>
                <a:cs typeface="Sakkal Majalla" pitchFamily="2" charset="-78"/>
              </a:rPr>
              <a:t>الجرائم والعقوبات : </a:t>
            </a:r>
            <a:r>
              <a:rPr lang="ar-DZ" sz="2400" dirty="0" smtClean="0">
                <a:solidFill>
                  <a:prstClr val="white"/>
                </a:solidFill>
                <a:latin typeface="Sakkal Majalla" pitchFamily="2" charset="-78"/>
                <a:cs typeface="Sakkal Majalla" pitchFamily="2" charset="-78"/>
              </a:rPr>
              <a:t>.</a:t>
            </a:r>
          </a:p>
          <a:p>
            <a:r>
              <a:rPr lang="ar-DZ" sz="2400" dirty="0" smtClean="0">
                <a:solidFill>
                  <a:prstClr val="white"/>
                </a:solidFill>
                <a:latin typeface="Sakkal Majalla" pitchFamily="2" charset="-78"/>
                <a:cs typeface="Sakkal Majalla" pitchFamily="2" charset="-78"/>
              </a:rPr>
              <a:t>ميز </a:t>
            </a:r>
            <a:r>
              <a:rPr lang="ar-DZ" sz="2400" dirty="0">
                <a:solidFill>
                  <a:prstClr val="white"/>
                </a:solidFill>
                <a:latin typeface="Sakkal Majalla" pitchFamily="2" charset="-78"/>
                <a:cs typeface="Sakkal Majalla" pitchFamily="2" charset="-78"/>
              </a:rPr>
              <a:t>القانون الروماني بين الجرائم الخاصة والجرائم العامة</a:t>
            </a:r>
            <a:r>
              <a:rPr lang="ar-DZ" sz="2400" dirty="0" smtClean="0">
                <a:solidFill>
                  <a:prstClr val="white"/>
                </a:solidFill>
                <a:latin typeface="Sakkal Majalla" pitchFamily="2" charset="-78"/>
                <a:cs typeface="Sakkal Majalla" pitchFamily="2" charset="-78"/>
              </a:rPr>
              <a:t>:</a:t>
            </a:r>
          </a:p>
          <a:p>
            <a:r>
              <a:rPr lang="ar-DZ" sz="2400" dirty="0" smtClean="0">
                <a:solidFill>
                  <a:prstClr val="white"/>
                </a:solidFill>
                <a:latin typeface="Sakkal Majalla" pitchFamily="2" charset="-78"/>
                <a:cs typeface="Sakkal Majalla" pitchFamily="2" charset="-78"/>
              </a:rPr>
              <a:t>فالجرائم </a:t>
            </a:r>
            <a:r>
              <a:rPr lang="ar-DZ" sz="2400" dirty="0">
                <a:solidFill>
                  <a:prstClr val="white"/>
                </a:solidFill>
                <a:latin typeface="Sakkal Majalla" pitchFamily="2" charset="-78"/>
                <a:cs typeface="Sakkal Majalla" pitchFamily="2" charset="-78"/>
              </a:rPr>
              <a:t>الخاصة تقع على الشخص أو على ماله</a:t>
            </a:r>
            <a:r>
              <a:rPr lang="ar-DZ" sz="2400" dirty="0" smtClean="0">
                <a:solidFill>
                  <a:prstClr val="white"/>
                </a:solidFill>
                <a:latin typeface="Sakkal Majalla" pitchFamily="2" charset="-78"/>
                <a:cs typeface="Sakkal Majalla" pitchFamily="2" charset="-78"/>
              </a:rPr>
              <a:t>. أما </a:t>
            </a:r>
            <a:r>
              <a:rPr lang="ar-DZ" sz="2400" dirty="0">
                <a:solidFill>
                  <a:prstClr val="white"/>
                </a:solidFill>
                <a:latin typeface="Sakkal Majalla" pitchFamily="2" charset="-78"/>
                <a:cs typeface="Sakkal Majalla" pitchFamily="2" charset="-78"/>
              </a:rPr>
              <a:t>جريمة السرقة فقد حول قانون الألواح حق قتل السارق إذا ضبط متلبسا ووقعت السرقة ليلا أو بسلاح أو في غير هذه الحالات يمكن للمجني عليه أن يطلب إلحاق السارق </a:t>
            </a:r>
            <a:r>
              <a:rPr lang="ar-DZ" sz="2400" dirty="0" smtClean="0">
                <a:solidFill>
                  <a:prstClr val="white"/>
                </a:solidFill>
                <a:latin typeface="Sakkal Majalla" pitchFamily="2" charset="-78"/>
                <a:cs typeface="Sakkal Majalla" pitchFamily="2" charset="-78"/>
              </a:rPr>
              <a:t> فيصبح </a:t>
            </a:r>
            <a:r>
              <a:rPr lang="ar-DZ" sz="2400" dirty="0">
                <a:solidFill>
                  <a:prstClr val="white"/>
                </a:solidFill>
                <a:latin typeface="Sakkal Majalla" pitchFamily="2" charset="-78"/>
                <a:cs typeface="Sakkal Majalla" pitchFamily="2" charset="-78"/>
              </a:rPr>
              <a:t>في مركز المدين المعسر</a:t>
            </a:r>
            <a:r>
              <a:rPr lang="ar-DZ" sz="2400" dirty="0" smtClean="0">
                <a:solidFill>
                  <a:prstClr val="white"/>
                </a:solidFill>
                <a:latin typeface="Sakkal Majalla" pitchFamily="2" charset="-78"/>
                <a:cs typeface="Sakkal Majalla" pitchFamily="2" charset="-78"/>
              </a:rPr>
              <a:t>. </a:t>
            </a:r>
          </a:p>
          <a:p>
            <a:r>
              <a:rPr lang="ar-DZ" sz="2400" dirty="0" smtClean="0">
                <a:solidFill>
                  <a:prstClr val="white"/>
                </a:solidFill>
                <a:latin typeface="Sakkal Majalla" pitchFamily="2" charset="-78"/>
                <a:cs typeface="Sakkal Majalla" pitchFamily="2" charset="-78"/>
              </a:rPr>
              <a:t>وفي </a:t>
            </a:r>
            <a:r>
              <a:rPr lang="ar-DZ" sz="2400" dirty="0">
                <a:solidFill>
                  <a:prstClr val="white"/>
                </a:solidFill>
                <a:latin typeface="Sakkal Majalla" pitchFamily="2" charset="-78"/>
                <a:cs typeface="Sakkal Majalla" pitchFamily="2" charset="-78"/>
              </a:rPr>
              <a:t>غير حالة التلبس لا يحق إلقاء اليد عن السارق لكنه يطالب بضعف قيمة </a:t>
            </a:r>
            <a:r>
              <a:rPr lang="ar-DZ" sz="2400" dirty="0" smtClean="0">
                <a:solidFill>
                  <a:prstClr val="white"/>
                </a:solidFill>
                <a:latin typeface="Sakkal Majalla" pitchFamily="2" charset="-78"/>
                <a:cs typeface="Sakkal Majalla" pitchFamily="2" charset="-78"/>
              </a:rPr>
              <a:t>الشيء المسروق.</a:t>
            </a:r>
          </a:p>
        </p:txBody>
      </p:sp>
      <p:sp>
        <p:nvSpPr>
          <p:cNvPr id="3" name="شريط إلى الأسفل 2"/>
          <p:cNvSpPr/>
          <p:nvPr/>
        </p:nvSpPr>
        <p:spPr>
          <a:xfrm>
            <a:off x="241590" y="1541417"/>
            <a:ext cx="9333484" cy="1097280"/>
          </a:xfrm>
          <a:prstGeom prst="ribb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dirty="0" smtClean="0">
                <a:solidFill>
                  <a:prstClr val="black"/>
                </a:solidFill>
                <a:latin typeface="Sakkal Majalla" pitchFamily="2" charset="-78"/>
                <a:cs typeface="Sakkal Majalla" pitchFamily="2" charset="-78"/>
              </a:rPr>
              <a:t>أهم احكام قانون الالواح الاثنى عشر:</a:t>
            </a:r>
            <a:endParaRPr lang="ar-SA" sz="2800" dirty="0">
              <a:solidFill>
                <a:prstClr val="black"/>
              </a:solidFill>
              <a:latin typeface="Sakkal Majalla" pitchFamily="2" charset="-78"/>
              <a:cs typeface="Sakkal Majalla" pitchFamily="2" charset="-78"/>
            </a:endParaRPr>
          </a:p>
        </p:txBody>
      </p:sp>
    </p:spTree>
    <p:extLst>
      <p:ext uri="{BB962C8B-B14F-4D97-AF65-F5344CB8AC3E}">
        <p14:creationId xmlns:p14="http://schemas.microsoft.com/office/powerpoint/2010/main" val="2416913627"/>
      </p:ext>
    </p:extLst>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prstClr val="black"/>
                </a:solidFill>
                <a:latin typeface="Sakkal Majalla" pitchFamily="2" charset="-78"/>
                <a:cs typeface="Sakkal Majalla" pitchFamily="2" charset="-78"/>
              </a:rPr>
              <a:t>عصر القانون القديم</a:t>
            </a:r>
          </a:p>
          <a:p>
            <a:pPr algn="ctr"/>
            <a:r>
              <a:rPr lang="ar-DZ" sz="3200" b="1" dirty="0" smtClean="0">
                <a:solidFill>
                  <a:prstClr val="black"/>
                </a:solidFill>
                <a:latin typeface="Sakkal Majalla" pitchFamily="2" charset="-78"/>
                <a:cs typeface="Sakkal Majalla" pitchFamily="2" charset="-78"/>
              </a:rPr>
              <a:t>509 ق.م</a:t>
            </a:r>
          </a:p>
          <a:p>
            <a:pPr algn="ctr"/>
            <a:r>
              <a:rPr lang="ar-DZ" sz="3200" b="1" dirty="0" smtClean="0">
                <a:solidFill>
                  <a:prstClr val="black"/>
                </a:solidFill>
                <a:latin typeface="Sakkal Majalla" pitchFamily="2" charset="-78"/>
                <a:cs typeface="Sakkal Majalla" pitchFamily="2" charset="-78"/>
              </a:rPr>
              <a:t>130 ق.م</a:t>
            </a:r>
            <a:endParaRPr lang="ar-SA" sz="3200" b="1" dirty="0">
              <a:solidFill>
                <a:prstClr val="black"/>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buFontTx/>
              <a:buChar char="-"/>
            </a:pPr>
            <a:endParaRPr lang="ar-DZ" sz="2000" dirty="0" smtClean="0">
              <a:solidFill>
                <a:prstClr val="white"/>
              </a:solidFill>
              <a:latin typeface="Sakkal Majalla" pitchFamily="2" charset="-78"/>
              <a:cs typeface="Sakkal Majalla" pitchFamily="2" charset="-78"/>
            </a:endParaRPr>
          </a:p>
          <a:p>
            <a:r>
              <a:rPr lang="ar-DZ" sz="3200" dirty="0" smtClean="0">
                <a:solidFill>
                  <a:prstClr val="white"/>
                </a:solidFill>
                <a:latin typeface="Sakkal Majalla" pitchFamily="2" charset="-78"/>
                <a:cs typeface="Sakkal Majalla" pitchFamily="2" charset="-78"/>
              </a:rPr>
              <a:t>الجرائم </a:t>
            </a:r>
            <a:r>
              <a:rPr lang="ar-DZ" sz="3200" dirty="0">
                <a:solidFill>
                  <a:prstClr val="white"/>
                </a:solidFill>
                <a:latin typeface="Sakkal Majalla" pitchFamily="2" charset="-78"/>
                <a:cs typeface="Sakkal Majalla" pitchFamily="2" charset="-78"/>
              </a:rPr>
              <a:t>العامة هي التي تمس المصالح العمومية وتتولى الدولة توقيع العقوبات منها: الخيانة العظمى و الاعتداءات على الديانات والهروب من الحرب وقتل الإنسان الحر، ويحاكم هؤلاء </a:t>
            </a:r>
            <a:r>
              <a:rPr lang="ar-DZ" sz="3200" dirty="0" err="1">
                <a:solidFill>
                  <a:prstClr val="white"/>
                </a:solidFill>
                <a:latin typeface="Sakkal Majalla" pitchFamily="2" charset="-78"/>
                <a:cs typeface="Sakkal Majalla" pitchFamily="2" charset="-78"/>
              </a:rPr>
              <a:t>أمامعلى</a:t>
            </a:r>
            <a:r>
              <a:rPr lang="ar-DZ" sz="3200" dirty="0">
                <a:solidFill>
                  <a:prstClr val="white"/>
                </a:solidFill>
                <a:latin typeface="Sakkal Majalla" pitchFamily="2" charset="-78"/>
                <a:cs typeface="Sakkal Majalla" pitchFamily="2" charset="-78"/>
              </a:rPr>
              <a:t> الديانات والهروب من الحرب وقتل الإنسان الحر، ويحاكم هؤلاء </a:t>
            </a:r>
            <a:r>
              <a:rPr lang="ar-DZ" sz="3200" dirty="0" err="1">
                <a:solidFill>
                  <a:prstClr val="white"/>
                </a:solidFill>
                <a:latin typeface="Sakkal Majalla" pitchFamily="2" charset="-78"/>
                <a:cs typeface="Sakkal Majalla" pitchFamily="2" charset="-78"/>
              </a:rPr>
              <a:t>أمامحاكم</a:t>
            </a:r>
            <a:r>
              <a:rPr lang="ar-DZ" sz="3200" dirty="0">
                <a:solidFill>
                  <a:prstClr val="white"/>
                </a:solidFill>
                <a:latin typeface="Sakkal Majalla" pitchFamily="2" charset="-78"/>
                <a:cs typeface="Sakkal Majalla" pitchFamily="2" charset="-78"/>
              </a:rPr>
              <a:t> خاص ويمكن التظلم منه أمام مجلس الشعب.</a:t>
            </a:r>
          </a:p>
        </p:txBody>
      </p:sp>
      <p:sp>
        <p:nvSpPr>
          <p:cNvPr id="3" name="شريط إلى الأسفل 2"/>
          <p:cNvSpPr/>
          <p:nvPr/>
        </p:nvSpPr>
        <p:spPr>
          <a:xfrm>
            <a:off x="241590" y="1541417"/>
            <a:ext cx="9333484" cy="1097280"/>
          </a:xfrm>
          <a:prstGeom prst="ribb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dirty="0" smtClean="0">
                <a:solidFill>
                  <a:prstClr val="black"/>
                </a:solidFill>
                <a:latin typeface="Sakkal Majalla" pitchFamily="2" charset="-78"/>
                <a:cs typeface="Sakkal Majalla" pitchFamily="2" charset="-78"/>
              </a:rPr>
              <a:t>أهم احكام قانون الالواح الاثنى عشر:</a:t>
            </a:r>
            <a:endParaRPr lang="ar-SA" sz="2800" dirty="0">
              <a:solidFill>
                <a:prstClr val="black"/>
              </a:solidFill>
              <a:latin typeface="Sakkal Majalla" pitchFamily="2" charset="-78"/>
              <a:cs typeface="Sakkal Majalla" pitchFamily="2" charset="-78"/>
            </a:endParaRPr>
          </a:p>
        </p:txBody>
      </p:sp>
    </p:spTree>
    <p:extLst>
      <p:ext uri="{BB962C8B-B14F-4D97-AF65-F5344CB8AC3E}">
        <p14:creationId xmlns:p14="http://schemas.microsoft.com/office/powerpoint/2010/main" val="778958351"/>
      </p:ext>
    </p:extLst>
  </p:cSld>
  <p:clrMapOvr>
    <a:masterClrMapping/>
  </p:clrMapOvr>
  <p:transition spd="slow">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prstClr val="black"/>
                </a:solidFill>
                <a:latin typeface="Sakkal Majalla" pitchFamily="2" charset="-78"/>
                <a:cs typeface="Sakkal Majalla" pitchFamily="2" charset="-78"/>
              </a:rPr>
              <a:t>عصر القانون القديم</a:t>
            </a:r>
          </a:p>
          <a:p>
            <a:pPr algn="ctr"/>
            <a:r>
              <a:rPr lang="ar-DZ" sz="3200" b="1" dirty="0" smtClean="0">
                <a:solidFill>
                  <a:prstClr val="black"/>
                </a:solidFill>
                <a:latin typeface="Sakkal Majalla" pitchFamily="2" charset="-78"/>
                <a:cs typeface="Sakkal Majalla" pitchFamily="2" charset="-78"/>
              </a:rPr>
              <a:t>509 ق.م</a:t>
            </a:r>
          </a:p>
          <a:p>
            <a:pPr algn="ctr"/>
            <a:r>
              <a:rPr lang="ar-DZ" sz="3200" b="1" dirty="0" smtClean="0">
                <a:solidFill>
                  <a:prstClr val="black"/>
                </a:solidFill>
                <a:latin typeface="Sakkal Majalla" pitchFamily="2" charset="-78"/>
                <a:cs typeface="Sakkal Majalla" pitchFamily="2" charset="-78"/>
              </a:rPr>
              <a:t>130 ق.م</a:t>
            </a:r>
            <a:endParaRPr lang="ar-SA" sz="3200" b="1" dirty="0">
              <a:solidFill>
                <a:prstClr val="black"/>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buFontTx/>
              <a:buChar char="-"/>
            </a:pPr>
            <a:endParaRPr lang="ar-DZ" sz="2000" dirty="0" smtClean="0">
              <a:solidFill>
                <a:prstClr val="white"/>
              </a:solidFill>
              <a:latin typeface="Sakkal Majalla" pitchFamily="2" charset="-78"/>
              <a:cs typeface="Sakkal Majalla" pitchFamily="2" charset="-78"/>
            </a:endParaRPr>
          </a:p>
          <a:p>
            <a:r>
              <a:rPr lang="ar-DZ" sz="2300" b="1" dirty="0" smtClean="0">
                <a:solidFill>
                  <a:prstClr val="white"/>
                </a:solidFill>
                <a:latin typeface="Sakkal Majalla" pitchFamily="2" charset="-78"/>
                <a:cs typeface="Sakkal Majalla" pitchFamily="2" charset="-78"/>
              </a:rPr>
              <a:t>ظهرت </a:t>
            </a:r>
            <a:r>
              <a:rPr lang="ar-DZ" sz="2300" b="1" dirty="0">
                <a:solidFill>
                  <a:prstClr val="white"/>
                </a:solidFill>
                <a:latin typeface="Sakkal Majalla" pitchFamily="2" charset="-78"/>
                <a:cs typeface="Sakkal Majalla" pitchFamily="2" charset="-78"/>
              </a:rPr>
              <a:t>في هذا العصر مصادر جديدة للتشريع نتيجة لاتساع البلاد وأهمها هي</a:t>
            </a:r>
            <a:r>
              <a:rPr lang="ar-DZ" sz="2300" b="1" dirty="0" smtClean="0">
                <a:solidFill>
                  <a:prstClr val="white"/>
                </a:solidFill>
                <a:latin typeface="Sakkal Majalla" pitchFamily="2" charset="-78"/>
                <a:cs typeface="Sakkal Majalla" pitchFamily="2" charset="-78"/>
              </a:rPr>
              <a:t>:</a:t>
            </a:r>
          </a:p>
          <a:p>
            <a:pPr marL="514350" indent="-514350">
              <a:buFont typeface="+mj-lt"/>
              <a:buAutoNum type="arabicPeriod"/>
            </a:pPr>
            <a:r>
              <a:rPr lang="ar-DZ" sz="3200" dirty="0" smtClean="0">
                <a:solidFill>
                  <a:prstClr val="white"/>
                </a:solidFill>
                <a:latin typeface="Sakkal Majalla" pitchFamily="2" charset="-78"/>
                <a:cs typeface="Sakkal Majalla" pitchFamily="2" charset="-78"/>
              </a:rPr>
              <a:t>التشريع </a:t>
            </a:r>
          </a:p>
          <a:p>
            <a:pPr marL="514350" indent="-514350">
              <a:buFont typeface="+mj-lt"/>
              <a:buAutoNum type="arabicPeriod"/>
            </a:pPr>
            <a:r>
              <a:rPr lang="ar-DZ" sz="3200" dirty="0" smtClean="0">
                <a:solidFill>
                  <a:prstClr val="white"/>
                </a:solidFill>
                <a:latin typeface="Sakkal Majalla" pitchFamily="2" charset="-78"/>
                <a:cs typeface="Sakkal Majalla" pitchFamily="2" charset="-78"/>
              </a:rPr>
              <a:t>الفقه</a:t>
            </a:r>
          </a:p>
          <a:p>
            <a:pPr marL="514350" indent="-514350">
              <a:buFont typeface="+mj-lt"/>
              <a:buAutoNum type="arabicPeriod"/>
            </a:pPr>
            <a:r>
              <a:rPr lang="ar-DZ" sz="3200" dirty="0" smtClean="0">
                <a:solidFill>
                  <a:prstClr val="white"/>
                </a:solidFill>
                <a:latin typeface="Sakkal Majalla" pitchFamily="2" charset="-78"/>
                <a:cs typeface="Sakkal Majalla" pitchFamily="2" charset="-78"/>
              </a:rPr>
              <a:t> </a:t>
            </a:r>
            <a:r>
              <a:rPr lang="ar-DZ" sz="3200" dirty="0">
                <a:solidFill>
                  <a:prstClr val="white"/>
                </a:solidFill>
                <a:latin typeface="Sakkal Majalla" pitchFamily="2" charset="-78"/>
                <a:cs typeface="Sakkal Majalla" pitchFamily="2" charset="-78"/>
              </a:rPr>
              <a:t>القانون </a:t>
            </a:r>
            <a:r>
              <a:rPr lang="ar-DZ" sz="3200" dirty="0" err="1" smtClean="0">
                <a:solidFill>
                  <a:prstClr val="white"/>
                </a:solidFill>
                <a:latin typeface="Sakkal Majalla" pitchFamily="2" charset="-78"/>
                <a:cs typeface="Sakkal Majalla" pitchFamily="2" charset="-78"/>
              </a:rPr>
              <a:t>البريتوري</a:t>
            </a:r>
            <a:endParaRPr lang="ar-DZ" sz="3200" dirty="0" smtClean="0">
              <a:solidFill>
                <a:prstClr val="white"/>
              </a:solidFill>
              <a:latin typeface="Sakkal Majalla" pitchFamily="2" charset="-78"/>
              <a:cs typeface="Sakkal Majalla" pitchFamily="2" charset="-78"/>
            </a:endParaRPr>
          </a:p>
          <a:p>
            <a:pPr marL="514350" indent="-514350">
              <a:buFont typeface="+mj-lt"/>
              <a:buAutoNum type="arabicPeriod"/>
            </a:pPr>
            <a:r>
              <a:rPr lang="ar-DZ" sz="3200" dirty="0" smtClean="0">
                <a:solidFill>
                  <a:prstClr val="white"/>
                </a:solidFill>
                <a:latin typeface="Sakkal Majalla" pitchFamily="2" charset="-78"/>
                <a:cs typeface="Sakkal Majalla" pitchFamily="2" charset="-78"/>
              </a:rPr>
              <a:t> </a:t>
            </a:r>
            <a:r>
              <a:rPr lang="ar-DZ" sz="3200" dirty="0">
                <a:solidFill>
                  <a:prstClr val="white"/>
                </a:solidFill>
                <a:latin typeface="Sakkal Majalla" pitchFamily="2" charset="-78"/>
                <a:cs typeface="Sakkal Majalla" pitchFamily="2" charset="-78"/>
              </a:rPr>
              <a:t>قانون </a:t>
            </a:r>
            <a:r>
              <a:rPr lang="ar-DZ" sz="3200" dirty="0" smtClean="0">
                <a:solidFill>
                  <a:prstClr val="white"/>
                </a:solidFill>
                <a:latin typeface="Sakkal Majalla" pitchFamily="2" charset="-78"/>
                <a:cs typeface="Sakkal Majalla" pitchFamily="2" charset="-78"/>
              </a:rPr>
              <a:t>الشعوب</a:t>
            </a:r>
          </a:p>
          <a:p>
            <a:pPr marL="514350" indent="-514350">
              <a:buFont typeface="+mj-lt"/>
              <a:buAutoNum type="arabicPeriod"/>
            </a:pPr>
            <a:r>
              <a:rPr lang="ar-DZ" sz="3200" dirty="0" smtClean="0">
                <a:solidFill>
                  <a:prstClr val="white"/>
                </a:solidFill>
                <a:latin typeface="Sakkal Majalla" pitchFamily="2" charset="-78"/>
                <a:cs typeface="Sakkal Majalla" pitchFamily="2" charset="-78"/>
              </a:rPr>
              <a:t> </a:t>
            </a:r>
            <a:r>
              <a:rPr lang="ar-DZ" sz="3200" dirty="0">
                <a:solidFill>
                  <a:prstClr val="white"/>
                </a:solidFill>
                <a:latin typeface="Sakkal Majalla" pitchFamily="2" charset="-78"/>
                <a:cs typeface="Sakkal Majalla" pitchFamily="2" charset="-78"/>
              </a:rPr>
              <a:t>بالإضافة إلى </a:t>
            </a:r>
            <a:r>
              <a:rPr lang="ar-DZ" sz="3200" dirty="0" smtClean="0">
                <a:solidFill>
                  <a:prstClr val="white"/>
                </a:solidFill>
                <a:latin typeface="Sakkal Majalla" pitchFamily="2" charset="-78"/>
                <a:cs typeface="Sakkal Majalla" pitchFamily="2" charset="-78"/>
              </a:rPr>
              <a:t>العرف.</a:t>
            </a:r>
            <a:endParaRPr lang="ar-DZ" sz="3200" dirty="0">
              <a:solidFill>
                <a:prstClr val="white"/>
              </a:solidFill>
              <a:latin typeface="Sakkal Majalla" pitchFamily="2" charset="-78"/>
              <a:cs typeface="Sakkal Majalla" pitchFamily="2" charset="-78"/>
            </a:endParaRPr>
          </a:p>
        </p:txBody>
      </p:sp>
      <p:sp>
        <p:nvSpPr>
          <p:cNvPr id="3" name="شريط إلى الأسفل 2"/>
          <p:cNvSpPr/>
          <p:nvPr/>
        </p:nvSpPr>
        <p:spPr>
          <a:xfrm>
            <a:off x="241590" y="1541417"/>
            <a:ext cx="9333484" cy="1097280"/>
          </a:xfrm>
          <a:prstGeom prst="ribb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dirty="0">
                <a:solidFill>
                  <a:prstClr val="black"/>
                </a:solidFill>
                <a:latin typeface="Sakkal Majalla" pitchFamily="2" charset="-78"/>
                <a:cs typeface="Sakkal Majalla" pitchFamily="2" charset="-78"/>
              </a:rPr>
              <a:t>مصادر القانون في العصر القديم :</a:t>
            </a:r>
            <a:endParaRPr lang="ar-SA" sz="2800" dirty="0">
              <a:solidFill>
                <a:prstClr val="black"/>
              </a:solidFill>
              <a:latin typeface="Sakkal Majalla" pitchFamily="2" charset="-78"/>
              <a:cs typeface="Sakkal Majalla" pitchFamily="2" charset="-78"/>
            </a:endParaRPr>
          </a:p>
        </p:txBody>
      </p:sp>
    </p:spTree>
    <p:extLst>
      <p:ext uri="{BB962C8B-B14F-4D97-AF65-F5344CB8AC3E}">
        <p14:creationId xmlns:p14="http://schemas.microsoft.com/office/powerpoint/2010/main" val="25380478"/>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sp>
        <p:nvSpPr>
          <p:cNvPr id="7" name="مستطيل 4">
            <a:extLst>
              <a:ext uri="{FF2B5EF4-FFF2-40B4-BE49-F238E27FC236}">
                <a16:creationId xmlns:a16="http://schemas.microsoft.com/office/drawing/2014/main" xmlns="" id="{479D1179-55B9-4270-8DD1-A52897809D43}"/>
              </a:ext>
            </a:extLst>
          </p:cNvPr>
          <p:cNvSpPr/>
          <p:nvPr/>
        </p:nvSpPr>
        <p:spPr>
          <a:xfrm>
            <a:off x="1617617" y="745731"/>
            <a:ext cx="8571411" cy="2677656"/>
          </a:xfrm>
          <a:prstGeom prst="rect">
            <a:avLst/>
          </a:prstGeom>
        </p:spPr>
        <p:txBody>
          <a:bodyPr wrap="square">
            <a:spAutoFit/>
          </a:bodyPr>
          <a:lstStyle/>
          <a:p>
            <a:pPr algn="ctr"/>
            <a:r>
              <a:rPr lang="ar-DZ" sz="3600" b="1" dirty="0" smtClean="0">
                <a:solidFill>
                  <a:prstClr val="black"/>
                </a:solidFill>
              </a:rPr>
              <a:t>تمهيد</a:t>
            </a:r>
            <a:endParaRPr lang="ar-SA" sz="3600" dirty="0">
              <a:solidFill>
                <a:prstClr val="black"/>
              </a:solidFill>
            </a:endParaRPr>
          </a:p>
          <a:p>
            <a:r>
              <a:rPr lang="ar-SA" sz="3600" dirty="0">
                <a:solidFill>
                  <a:prstClr val="black"/>
                </a:solidFill>
              </a:rPr>
              <a:t/>
            </a:r>
            <a:br>
              <a:rPr lang="ar-SA" sz="3600" dirty="0">
                <a:solidFill>
                  <a:prstClr val="black"/>
                </a:solidFill>
              </a:rPr>
            </a:br>
            <a:endParaRPr lang="ar-SA" sz="2400" b="1" dirty="0">
              <a:solidFill>
                <a:prstClr val="black"/>
              </a:solidFill>
              <a:latin typeface="Traditional Arabic" panose="02020603050405020304" pitchFamily="18" charset="-78"/>
              <a:cs typeface="Traditional Arabic" panose="02020603050405020304" pitchFamily="18" charset="-78"/>
            </a:endParaRPr>
          </a:p>
          <a:p>
            <a:endParaRPr lang="ar-SA" sz="2400" b="1" dirty="0">
              <a:solidFill>
                <a:prstClr val="black"/>
              </a:solidFill>
              <a:latin typeface="Traditional Arabic" panose="02020603050405020304" pitchFamily="18" charset="-78"/>
              <a:cs typeface="Traditional Arabic" panose="02020603050405020304" pitchFamily="18" charset="-78"/>
            </a:endParaRPr>
          </a:p>
          <a:p>
            <a:endParaRPr lang="ar-SA" sz="2400" b="1" dirty="0">
              <a:solidFill>
                <a:prstClr val="black"/>
              </a:solidFill>
              <a:latin typeface="Traditional Arabic" panose="02020603050405020304" pitchFamily="18" charset="-78"/>
              <a:cs typeface="Traditional Arabic" panose="02020603050405020304" pitchFamily="18" charset="-78"/>
            </a:endParaRPr>
          </a:p>
          <a:p>
            <a:endParaRPr lang="ar-SA" sz="2400" dirty="0">
              <a:solidFill>
                <a:prstClr val="black"/>
              </a:solidFill>
              <a:latin typeface="Traditional Arabic" panose="02020603050405020304" pitchFamily="18" charset="-78"/>
              <a:cs typeface="Traditional Arabic" panose="02020603050405020304" pitchFamily="18" charset="-78"/>
            </a:endParaRPr>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418011" y="1811636"/>
            <a:ext cx="11179628" cy="4138086"/>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626990" y="2084559"/>
            <a:ext cx="10761670" cy="5170646"/>
          </a:xfrm>
          <a:prstGeom prst="rect">
            <a:avLst/>
          </a:prstGeom>
        </p:spPr>
        <p:txBody>
          <a:bodyPr wrap="square">
            <a:spAutoFit/>
          </a:bodyPr>
          <a:lstStyle/>
          <a:p>
            <a:r>
              <a:rPr lang="ar-SA" sz="3000" b="1" dirty="0" smtClean="0">
                <a:solidFill>
                  <a:schemeClr val="bg1"/>
                </a:solidFill>
              </a:rPr>
              <a:t>ت</a:t>
            </a:r>
            <a:r>
              <a:rPr lang="ar-DZ" sz="3000" b="1" dirty="0" smtClean="0">
                <a:solidFill>
                  <a:schemeClr val="bg1"/>
                </a:solidFill>
              </a:rPr>
              <a:t>تمثل</a:t>
            </a:r>
            <a:r>
              <a:rPr lang="ar-SA" sz="3000" b="1" dirty="0" smtClean="0">
                <a:solidFill>
                  <a:schemeClr val="bg1"/>
                </a:solidFill>
              </a:rPr>
              <a:t> </a:t>
            </a:r>
            <a:r>
              <a:rPr lang="ar-SA" sz="3000" b="1" dirty="0">
                <a:solidFill>
                  <a:schemeClr val="bg1"/>
                </a:solidFill>
              </a:rPr>
              <a:t>أهمية القانون الروماني في كونه مصدرا لمعظم القوانين </a:t>
            </a:r>
            <a:r>
              <a:rPr lang="ar-SA" sz="3000" b="1" dirty="0" smtClean="0">
                <a:solidFill>
                  <a:schemeClr val="bg1"/>
                </a:solidFill>
              </a:rPr>
              <a:t>الحدي</a:t>
            </a:r>
            <a:r>
              <a:rPr lang="ar-DZ" sz="3000" b="1" dirty="0" smtClean="0">
                <a:solidFill>
                  <a:schemeClr val="bg1"/>
                </a:solidFill>
              </a:rPr>
              <a:t>ث</a:t>
            </a:r>
            <a:r>
              <a:rPr lang="ar-SA" sz="3000" b="1" dirty="0" smtClean="0">
                <a:solidFill>
                  <a:schemeClr val="bg1"/>
                </a:solidFill>
              </a:rPr>
              <a:t>ة </a:t>
            </a:r>
            <a:r>
              <a:rPr lang="ar-SA" sz="3000" b="1" dirty="0">
                <a:solidFill>
                  <a:schemeClr val="bg1"/>
                </a:solidFill>
              </a:rPr>
              <a:t>فقد أخذ القانون الفرنسي الحديث أحكامه عن القانون الروماني وكذلك تأثر به القانون الجرماني والقانون الإنجليزي لهذا أصبح القانون الروماني مادة قائمة </a:t>
            </a:r>
            <a:r>
              <a:rPr lang="ar-SA" sz="3000" b="1" dirty="0" smtClean="0">
                <a:solidFill>
                  <a:schemeClr val="bg1"/>
                </a:solidFill>
              </a:rPr>
              <a:t>بذاتها </a:t>
            </a:r>
            <a:r>
              <a:rPr lang="ar-SA" sz="3000" b="1" dirty="0">
                <a:solidFill>
                  <a:schemeClr val="bg1"/>
                </a:solidFill>
              </a:rPr>
              <a:t>تدرس في الجامعات و المعاهد في المجال القانوني. </a:t>
            </a:r>
          </a:p>
          <a:p>
            <a:r>
              <a:rPr lang="ar-SA" sz="3000" b="1" dirty="0">
                <a:solidFill>
                  <a:schemeClr val="bg1"/>
                </a:solidFill>
              </a:rPr>
              <a:t>ويرجع الفصل إلى الرومان في اعتبار القانون علما قائما بذاته بعد أن كان ممزوجا بقواعد الدين والفلسفة والأخلاق، كما وضعوا التقسيمات القانونية، وجعلوه على شكل قواعد عامة بعد أن كانت حلول فردية وبينوا كيفية تكميل النقص الظاهر في القواعد القانونية وسبيل تفسيرها حتى تتلاءم مع التغيرات المجتمع وهذا ما يسمى بالفقه. </a:t>
            </a:r>
            <a:br>
              <a:rPr lang="ar-SA" sz="3000" b="1" dirty="0">
                <a:solidFill>
                  <a:schemeClr val="bg1"/>
                </a:solidFill>
              </a:rPr>
            </a:br>
            <a:endParaRPr lang="ar-SA" sz="3000" b="1" dirty="0">
              <a:solidFill>
                <a:schemeClr val="bg1"/>
              </a:solidFill>
              <a:latin typeface="Rod" pitchFamily="49" charset="-79"/>
              <a:cs typeface="Sakkal Majalla" pitchFamily="2" charset="-78"/>
            </a:endParaRPr>
          </a:p>
          <a:p>
            <a:r>
              <a:rPr lang="ar-SA" sz="3000" b="1" dirty="0">
                <a:solidFill>
                  <a:prstClr val="black"/>
                </a:solidFill>
              </a:rPr>
              <a:t/>
            </a:r>
            <a:br>
              <a:rPr lang="ar-SA" sz="3000" b="1" dirty="0">
                <a:solidFill>
                  <a:prstClr val="black"/>
                </a:solidFill>
              </a:rPr>
            </a:br>
            <a:endParaRPr lang="ar-SA" sz="3000" b="1" dirty="0">
              <a:solidFill>
                <a:prstClr val="black"/>
              </a:solidFill>
            </a:endParaRPr>
          </a:p>
        </p:txBody>
      </p:sp>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5906" y="61949"/>
            <a:ext cx="3871913"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142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prstClr val="black"/>
                </a:solidFill>
                <a:latin typeface="Sakkal Majalla" pitchFamily="2" charset="-78"/>
                <a:cs typeface="Sakkal Majalla" pitchFamily="2" charset="-78"/>
              </a:rPr>
              <a:t>عصر القانون القديم</a:t>
            </a:r>
          </a:p>
          <a:p>
            <a:pPr algn="ctr"/>
            <a:r>
              <a:rPr lang="ar-DZ" sz="3200" b="1" dirty="0" smtClean="0">
                <a:solidFill>
                  <a:prstClr val="black"/>
                </a:solidFill>
                <a:latin typeface="Sakkal Majalla" pitchFamily="2" charset="-78"/>
                <a:cs typeface="Sakkal Majalla" pitchFamily="2" charset="-78"/>
              </a:rPr>
              <a:t>509 ق.م</a:t>
            </a:r>
          </a:p>
          <a:p>
            <a:pPr algn="ctr"/>
            <a:r>
              <a:rPr lang="ar-DZ" sz="3200" b="1" dirty="0" smtClean="0">
                <a:solidFill>
                  <a:prstClr val="black"/>
                </a:solidFill>
                <a:latin typeface="Sakkal Majalla" pitchFamily="2" charset="-78"/>
                <a:cs typeface="Sakkal Majalla" pitchFamily="2" charset="-78"/>
              </a:rPr>
              <a:t>130 ق.م</a:t>
            </a:r>
            <a:endParaRPr lang="ar-SA" sz="3200" b="1" dirty="0">
              <a:solidFill>
                <a:prstClr val="black"/>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buFont typeface="Wingdings" pitchFamily="2" charset="2"/>
              <a:buChar char="ü"/>
            </a:pPr>
            <a:r>
              <a:rPr lang="ar-DZ" sz="4400" dirty="0" smtClean="0">
                <a:solidFill>
                  <a:prstClr val="white"/>
                </a:solidFill>
                <a:latin typeface="Sakkal Majalla" pitchFamily="2" charset="-78"/>
                <a:cs typeface="Sakkal Majalla" pitchFamily="2" charset="-78"/>
              </a:rPr>
              <a:t>التشريع: </a:t>
            </a:r>
          </a:p>
          <a:p>
            <a:r>
              <a:rPr lang="ar-DZ" sz="3200" dirty="0" smtClean="0">
                <a:solidFill>
                  <a:prstClr val="white"/>
                </a:solidFill>
                <a:latin typeface="Sakkal Majalla" pitchFamily="2" charset="-78"/>
                <a:cs typeface="Sakkal Majalla" pitchFamily="2" charset="-78"/>
              </a:rPr>
              <a:t>وجدت </a:t>
            </a:r>
            <a:r>
              <a:rPr lang="ar-DZ" sz="3200" dirty="0">
                <a:solidFill>
                  <a:prstClr val="white"/>
                </a:solidFill>
                <a:latin typeface="Sakkal Majalla" pitchFamily="2" charset="-78"/>
                <a:cs typeface="Sakkal Majalla" pitchFamily="2" charset="-78"/>
              </a:rPr>
              <a:t>في العصر الجمهوري عدة مجالس: شعبية ومجالس </a:t>
            </a:r>
            <a:r>
              <a:rPr lang="ar-DZ" sz="3200" dirty="0" smtClean="0">
                <a:solidFill>
                  <a:prstClr val="white"/>
                </a:solidFill>
                <a:latin typeface="Sakkal Majalla" pitchFamily="2" charset="-78"/>
                <a:cs typeface="Sakkal Majalla" pitchFamily="2" charset="-78"/>
              </a:rPr>
              <a:t>عامة .</a:t>
            </a:r>
          </a:p>
          <a:p>
            <a:r>
              <a:rPr lang="ar-DZ" sz="3200" dirty="0" smtClean="0">
                <a:solidFill>
                  <a:prstClr val="white"/>
                </a:solidFill>
                <a:latin typeface="Sakkal Majalla" pitchFamily="2" charset="-78"/>
                <a:cs typeface="Sakkal Majalla" pitchFamily="2" charset="-78"/>
              </a:rPr>
              <a:t>كانت تقدم مشروعات القوانين الى المجالس العامة </a:t>
            </a:r>
            <a:r>
              <a:rPr lang="ar-DZ" sz="3200" dirty="0">
                <a:solidFill>
                  <a:prstClr val="white"/>
                </a:solidFill>
                <a:latin typeface="Sakkal Majalla" pitchFamily="2" charset="-78"/>
                <a:cs typeface="Sakkal Majalla" pitchFamily="2" charset="-78"/>
              </a:rPr>
              <a:t>بواسطة حكام العامة </a:t>
            </a:r>
            <a:r>
              <a:rPr lang="ar-DZ" sz="3200" dirty="0" smtClean="0">
                <a:solidFill>
                  <a:prstClr val="white"/>
                </a:solidFill>
                <a:latin typeface="Sakkal Majalla" pitchFamily="2" charset="-78"/>
                <a:cs typeface="Sakkal Majalla" pitchFamily="2" charset="-78"/>
              </a:rPr>
              <a:t>والى المجالس الشعبية بواسطة القناصل او </a:t>
            </a:r>
            <a:r>
              <a:rPr lang="ar-DZ" sz="3200" dirty="0" err="1" smtClean="0">
                <a:solidFill>
                  <a:prstClr val="white"/>
                </a:solidFill>
                <a:latin typeface="Sakkal Majalla" pitchFamily="2" charset="-78"/>
                <a:cs typeface="Sakkal Majalla" pitchFamily="2" charset="-78"/>
              </a:rPr>
              <a:t>البريتور</a:t>
            </a:r>
            <a:endParaRPr lang="ar-DZ" sz="3200" dirty="0">
              <a:solidFill>
                <a:prstClr val="white"/>
              </a:solidFill>
              <a:latin typeface="Sakkal Majalla" pitchFamily="2" charset="-78"/>
              <a:cs typeface="Sakkal Majalla" pitchFamily="2" charset="-78"/>
            </a:endParaRPr>
          </a:p>
        </p:txBody>
      </p:sp>
      <p:sp>
        <p:nvSpPr>
          <p:cNvPr id="3" name="شريط إلى الأسفل 2"/>
          <p:cNvSpPr/>
          <p:nvPr/>
        </p:nvSpPr>
        <p:spPr>
          <a:xfrm>
            <a:off x="241590" y="1541417"/>
            <a:ext cx="9333484" cy="1097280"/>
          </a:xfrm>
          <a:prstGeom prst="ribb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dirty="0">
                <a:solidFill>
                  <a:prstClr val="black"/>
                </a:solidFill>
                <a:latin typeface="Sakkal Majalla" pitchFamily="2" charset="-78"/>
                <a:cs typeface="Sakkal Majalla" pitchFamily="2" charset="-78"/>
              </a:rPr>
              <a:t>مصادر القانون في العصر القديم :</a:t>
            </a:r>
            <a:endParaRPr lang="ar-SA" sz="2800" dirty="0">
              <a:solidFill>
                <a:prstClr val="black"/>
              </a:solidFill>
              <a:latin typeface="Sakkal Majalla" pitchFamily="2" charset="-78"/>
              <a:cs typeface="Sakkal Majalla" pitchFamily="2" charset="-78"/>
            </a:endParaRPr>
          </a:p>
        </p:txBody>
      </p:sp>
    </p:spTree>
    <p:extLst>
      <p:ext uri="{BB962C8B-B14F-4D97-AF65-F5344CB8AC3E}">
        <p14:creationId xmlns:p14="http://schemas.microsoft.com/office/powerpoint/2010/main" val="4210300920"/>
      </p:ext>
    </p:extLst>
  </p:cSld>
  <p:clrMapOvr>
    <a:masterClrMapping/>
  </p:clrMapOvr>
  <p:transition spd="slow">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prstClr val="black"/>
                </a:solidFill>
                <a:latin typeface="Sakkal Majalla" pitchFamily="2" charset="-78"/>
                <a:cs typeface="Sakkal Majalla" pitchFamily="2" charset="-78"/>
              </a:rPr>
              <a:t>عصر القانون القديم</a:t>
            </a:r>
          </a:p>
          <a:p>
            <a:pPr algn="ctr"/>
            <a:r>
              <a:rPr lang="ar-DZ" sz="3200" b="1" dirty="0" smtClean="0">
                <a:solidFill>
                  <a:prstClr val="black"/>
                </a:solidFill>
                <a:latin typeface="Sakkal Majalla" pitchFamily="2" charset="-78"/>
                <a:cs typeface="Sakkal Majalla" pitchFamily="2" charset="-78"/>
              </a:rPr>
              <a:t>509 ق.م</a:t>
            </a:r>
          </a:p>
          <a:p>
            <a:pPr algn="ctr"/>
            <a:r>
              <a:rPr lang="ar-DZ" sz="3200" b="1" dirty="0" smtClean="0">
                <a:solidFill>
                  <a:prstClr val="black"/>
                </a:solidFill>
                <a:latin typeface="Sakkal Majalla" pitchFamily="2" charset="-78"/>
                <a:cs typeface="Sakkal Majalla" pitchFamily="2" charset="-78"/>
              </a:rPr>
              <a:t>130 ق.م</a:t>
            </a:r>
            <a:endParaRPr lang="ar-SA" sz="3200" b="1" dirty="0">
              <a:solidFill>
                <a:prstClr val="black"/>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DZ" sz="2000" b="1" dirty="0" smtClean="0">
                <a:solidFill>
                  <a:prstClr val="white"/>
                </a:solidFill>
                <a:latin typeface="Sakkal Majalla" pitchFamily="2" charset="-78"/>
                <a:cs typeface="Sakkal Majalla" pitchFamily="2" charset="-78"/>
              </a:rPr>
              <a:t>ولم </a:t>
            </a:r>
            <a:r>
              <a:rPr lang="ar-DZ" sz="2000" b="1" dirty="0">
                <a:solidFill>
                  <a:prstClr val="white"/>
                </a:solidFill>
                <a:latin typeface="Sakkal Majalla" pitchFamily="2" charset="-78"/>
                <a:cs typeface="Sakkal Majalla" pitchFamily="2" charset="-78"/>
              </a:rPr>
              <a:t>يكن لأعضاء المجالس التشريعية حق التقدم بمشروعات القوانين وأهم التشريعات في </a:t>
            </a:r>
            <a:r>
              <a:rPr lang="ar-DZ" sz="2000" b="1" dirty="0" smtClean="0">
                <a:solidFill>
                  <a:prstClr val="white"/>
                </a:solidFill>
                <a:latin typeface="Sakkal Majalla" pitchFamily="2" charset="-78"/>
                <a:cs typeface="Sakkal Majalla" pitchFamily="2" charset="-78"/>
              </a:rPr>
              <a:t>هذا العصر </a:t>
            </a:r>
          </a:p>
          <a:p>
            <a:r>
              <a:rPr lang="ar-DZ" sz="3200" u="sng" dirty="0" smtClean="0">
                <a:solidFill>
                  <a:prstClr val="white"/>
                </a:solidFill>
                <a:latin typeface="Sakkal Majalla" pitchFamily="2" charset="-78"/>
                <a:cs typeface="Sakkal Majalla" pitchFamily="2" charset="-78"/>
              </a:rPr>
              <a:t>قانون </a:t>
            </a:r>
            <a:r>
              <a:rPr lang="ar-DZ" sz="3200" u="sng" dirty="0" err="1">
                <a:solidFill>
                  <a:prstClr val="white"/>
                </a:solidFill>
                <a:latin typeface="Sakkal Majalla" pitchFamily="2" charset="-78"/>
                <a:cs typeface="Sakkal Majalla" pitchFamily="2" charset="-78"/>
              </a:rPr>
              <a:t>كانوليا</a:t>
            </a:r>
            <a:r>
              <a:rPr lang="ar-DZ" sz="3200" u="sng" dirty="0">
                <a:solidFill>
                  <a:prstClr val="white"/>
                </a:solidFill>
                <a:latin typeface="Sakkal Majalla" pitchFamily="2" charset="-78"/>
                <a:cs typeface="Sakkal Majalla" pitchFamily="2" charset="-78"/>
              </a:rPr>
              <a:t> </a:t>
            </a:r>
            <a:r>
              <a:rPr lang="ar-DZ" sz="3200" dirty="0">
                <a:solidFill>
                  <a:prstClr val="white"/>
                </a:solidFill>
                <a:latin typeface="Sakkal Majalla" pitchFamily="2" charset="-78"/>
                <a:cs typeface="Sakkal Majalla" pitchFamily="2" charset="-78"/>
              </a:rPr>
              <a:t>عام 445 ق.م ، الذي أباح الزواج بين الإشراف </a:t>
            </a:r>
            <a:r>
              <a:rPr lang="ar-DZ" sz="3200" dirty="0" smtClean="0">
                <a:solidFill>
                  <a:prstClr val="white"/>
                </a:solidFill>
                <a:latin typeface="Sakkal Majalla" pitchFamily="2" charset="-78"/>
                <a:cs typeface="Sakkal Majalla" pitchFamily="2" charset="-78"/>
              </a:rPr>
              <a:t>والعامة..</a:t>
            </a:r>
          </a:p>
          <a:p>
            <a:r>
              <a:rPr lang="ar-DZ" sz="3200" u="sng" dirty="0" smtClean="0">
                <a:solidFill>
                  <a:prstClr val="white"/>
                </a:solidFill>
                <a:latin typeface="Sakkal Majalla" pitchFamily="2" charset="-78"/>
                <a:cs typeface="Sakkal Majalla" pitchFamily="2" charset="-78"/>
              </a:rPr>
              <a:t>قانون </a:t>
            </a:r>
            <a:r>
              <a:rPr lang="ar-DZ" sz="3200" u="sng" dirty="0" err="1">
                <a:solidFill>
                  <a:prstClr val="white"/>
                </a:solidFill>
                <a:latin typeface="Sakkal Majalla" pitchFamily="2" charset="-78"/>
                <a:cs typeface="Sakkal Majalla" pitchFamily="2" charset="-78"/>
              </a:rPr>
              <a:t>بوتليا</a:t>
            </a:r>
            <a:r>
              <a:rPr lang="ar-DZ" sz="3200" dirty="0">
                <a:solidFill>
                  <a:prstClr val="white"/>
                </a:solidFill>
                <a:latin typeface="Sakkal Majalla" pitchFamily="2" charset="-78"/>
                <a:cs typeface="Sakkal Majalla" pitchFamily="2" charset="-78"/>
              </a:rPr>
              <a:t> عام 204 ق.م الذي قيد كثيرا من حالات التنفيذ على </a:t>
            </a:r>
            <a:r>
              <a:rPr lang="ar-DZ" sz="3200" dirty="0" smtClean="0">
                <a:solidFill>
                  <a:prstClr val="white"/>
                </a:solidFill>
                <a:latin typeface="Sakkal Majalla" pitchFamily="2" charset="-78"/>
                <a:cs typeface="Sakkal Majalla" pitchFamily="2" charset="-78"/>
              </a:rPr>
              <a:t>المدين.</a:t>
            </a:r>
          </a:p>
          <a:p>
            <a:r>
              <a:rPr lang="ar-DZ" sz="3200" u="sng" dirty="0" smtClean="0">
                <a:solidFill>
                  <a:prstClr val="white"/>
                </a:solidFill>
                <a:latin typeface="Sakkal Majalla" pitchFamily="2" charset="-78"/>
                <a:cs typeface="Sakkal Majalla" pitchFamily="2" charset="-78"/>
              </a:rPr>
              <a:t>قانون </a:t>
            </a:r>
            <a:r>
              <a:rPr lang="ar-DZ" sz="3200" u="sng" dirty="0" err="1">
                <a:solidFill>
                  <a:prstClr val="white"/>
                </a:solidFill>
                <a:latin typeface="Sakkal Majalla" pitchFamily="2" charset="-78"/>
                <a:cs typeface="Sakkal Majalla" pitchFamily="2" charset="-78"/>
              </a:rPr>
              <a:t>أتيليا</a:t>
            </a:r>
            <a:r>
              <a:rPr lang="ar-DZ" sz="3200" dirty="0">
                <a:solidFill>
                  <a:prstClr val="white"/>
                </a:solidFill>
                <a:latin typeface="Sakkal Majalla" pitchFamily="2" charset="-78"/>
                <a:cs typeface="Sakkal Majalla" pitchFamily="2" charset="-78"/>
              </a:rPr>
              <a:t> عام 176ق.م لحماية الضعفاء...</a:t>
            </a:r>
          </a:p>
        </p:txBody>
      </p:sp>
      <p:sp>
        <p:nvSpPr>
          <p:cNvPr id="3" name="شريط إلى الأسفل 2"/>
          <p:cNvSpPr/>
          <p:nvPr/>
        </p:nvSpPr>
        <p:spPr>
          <a:xfrm>
            <a:off x="241590" y="1541417"/>
            <a:ext cx="9333484" cy="1097280"/>
          </a:xfrm>
          <a:prstGeom prst="ribb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dirty="0">
                <a:solidFill>
                  <a:prstClr val="black"/>
                </a:solidFill>
                <a:latin typeface="Sakkal Majalla" pitchFamily="2" charset="-78"/>
                <a:cs typeface="Sakkal Majalla" pitchFamily="2" charset="-78"/>
              </a:rPr>
              <a:t>مصادر القانون في العصر القديم :</a:t>
            </a:r>
            <a:endParaRPr lang="ar-SA" sz="2800" dirty="0">
              <a:solidFill>
                <a:prstClr val="black"/>
              </a:solidFill>
              <a:latin typeface="Sakkal Majalla" pitchFamily="2" charset="-78"/>
              <a:cs typeface="Sakkal Majalla" pitchFamily="2" charset="-78"/>
            </a:endParaRPr>
          </a:p>
        </p:txBody>
      </p:sp>
    </p:spTree>
    <p:extLst>
      <p:ext uri="{BB962C8B-B14F-4D97-AF65-F5344CB8AC3E}">
        <p14:creationId xmlns:p14="http://schemas.microsoft.com/office/powerpoint/2010/main" val="4210300920"/>
      </p:ext>
    </p:extLst>
  </p:cSld>
  <p:clrMapOvr>
    <a:masterClrMapping/>
  </p:clrMapOvr>
  <p:transition spd="slow">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5326607"/>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0423" y="80219"/>
            <a:ext cx="8349887" cy="148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9785041" y="1401763"/>
            <a:ext cx="2283822" cy="4790031"/>
          </a:xfrm>
          <a:prstGeom prst="cube">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DZ" sz="3200" b="1" dirty="0" smtClean="0">
                <a:solidFill>
                  <a:prstClr val="black"/>
                </a:solidFill>
                <a:latin typeface="Sakkal Majalla" pitchFamily="2" charset="-78"/>
                <a:cs typeface="Sakkal Majalla" pitchFamily="2" charset="-78"/>
              </a:rPr>
              <a:t>عصر القانون القديم</a:t>
            </a:r>
          </a:p>
          <a:p>
            <a:pPr algn="ctr"/>
            <a:r>
              <a:rPr lang="ar-DZ" sz="3200" b="1" dirty="0" smtClean="0">
                <a:solidFill>
                  <a:prstClr val="black"/>
                </a:solidFill>
                <a:latin typeface="Sakkal Majalla" pitchFamily="2" charset="-78"/>
                <a:cs typeface="Sakkal Majalla" pitchFamily="2" charset="-78"/>
              </a:rPr>
              <a:t>509 ق.م</a:t>
            </a:r>
          </a:p>
          <a:p>
            <a:pPr algn="ctr"/>
            <a:r>
              <a:rPr lang="ar-DZ" sz="3200" b="1" dirty="0" smtClean="0">
                <a:solidFill>
                  <a:prstClr val="black"/>
                </a:solidFill>
                <a:latin typeface="Sakkal Majalla" pitchFamily="2" charset="-78"/>
                <a:cs typeface="Sakkal Majalla" pitchFamily="2" charset="-78"/>
              </a:rPr>
              <a:t>130 ق.م</a:t>
            </a:r>
            <a:endParaRPr lang="ar-SA" sz="3200" b="1" dirty="0">
              <a:solidFill>
                <a:prstClr val="black"/>
              </a:solidFill>
              <a:latin typeface="Sakkal Majalla" pitchFamily="2" charset="-78"/>
              <a:cs typeface="Sakkal Majalla" pitchFamily="2" charset="-78"/>
            </a:endParaRPr>
          </a:p>
        </p:txBody>
      </p:sp>
      <p:sp>
        <p:nvSpPr>
          <p:cNvPr id="6" name="دمعة 5"/>
          <p:cNvSpPr/>
          <p:nvPr/>
        </p:nvSpPr>
        <p:spPr>
          <a:xfrm>
            <a:off x="91440" y="2116183"/>
            <a:ext cx="9347561" cy="4075611"/>
          </a:xfrm>
          <a:prstGeom prst="teardrop">
            <a:avLst>
              <a:gd name="adj" fmla="val 10698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buFont typeface="+mj-lt"/>
              <a:buAutoNum type="arabicParenR"/>
            </a:pPr>
            <a:endParaRPr lang="ar-DZ" sz="2400" b="1" dirty="0" smtClean="0"/>
          </a:p>
          <a:p>
            <a:pPr marL="457200" indent="-457200">
              <a:buFont typeface="+mj-lt"/>
              <a:buAutoNum type="arabicParenR"/>
            </a:pPr>
            <a:endParaRPr lang="ar-DZ" sz="2400" b="1" dirty="0"/>
          </a:p>
          <a:p>
            <a:pPr marL="457200" indent="-457200">
              <a:buFont typeface="+mj-lt"/>
              <a:buAutoNum type="arabicParenR"/>
            </a:pPr>
            <a:endParaRPr lang="ar-DZ" sz="2400" b="1" dirty="0" smtClean="0"/>
          </a:p>
          <a:p>
            <a:pPr marL="457200" indent="-457200">
              <a:buFont typeface="+mj-lt"/>
              <a:buAutoNum type="arabicParenR"/>
            </a:pPr>
            <a:endParaRPr lang="ar-DZ" sz="2400" b="1" dirty="0"/>
          </a:p>
          <a:p>
            <a:pPr marL="457200" indent="-457200">
              <a:buFont typeface="+mj-lt"/>
              <a:buAutoNum type="arabicParenR"/>
            </a:pPr>
            <a:r>
              <a:rPr lang="ar-SA" sz="2500" b="1" dirty="0" smtClean="0"/>
              <a:t>ما </a:t>
            </a:r>
            <a:r>
              <a:rPr lang="ar-SA" sz="2500" b="1" dirty="0"/>
              <a:t>هو النظام القانوني القديم الذي أثر مباشرة على الأنظمة القانونية الحديثة حسب نظرتك الخاصة؟</a:t>
            </a:r>
            <a:endParaRPr lang="ar-SA" sz="2500" dirty="0"/>
          </a:p>
          <a:p>
            <a:pPr marL="342900" indent="-342900">
              <a:buFont typeface="+mj-lt"/>
              <a:buAutoNum type="arabicParenR"/>
            </a:pPr>
            <a:r>
              <a:rPr lang="ar-SA" sz="2500" b="1" dirty="0" smtClean="0"/>
              <a:t>ماهي </a:t>
            </a:r>
            <a:r>
              <a:rPr lang="ar-SA" sz="2500" b="1" dirty="0"/>
              <a:t>أهم القوانين التي صدرت خلال الحضارة الفرعونية؟</a:t>
            </a:r>
            <a:endParaRPr lang="ar-SA" sz="2500" dirty="0"/>
          </a:p>
          <a:p>
            <a:pPr marL="342900" indent="-342900">
              <a:buFont typeface="+mj-lt"/>
              <a:buAutoNum type="arabicParenR"/>
            </a:pPr>
            <a:r>
              <a:rPr lang="ar-DZ" sz="2500" b="1" dirty="0" smtClean="0"/>
              <a:t>ما </a:t>
            </a:r>
            <a:r>
              <a:rPr lang="ar-DZ" sz="2500" b="1" dirty="0"/>
              <a:t>هي العوامل التي ساعدت على ظهور الديمقراطية في الحضارة اليونانية القديمة ؟</a:t>
            </a:r>
            <a:endParaRPr lang="ar-DZ" sz="2500" dirty="0"/>
          </a:p>
          <a:p>
            <a:pPr marL="342900" indent="-342900">
              <a:buFont typeface="+mj-lt"/>
              <a:buAutoNum type="arabicParenR"/>
            </a:pPr>
            <a:r>
              <a:rPr lang="ar-DZ" sz="2500" b="1" dirty="0" smtClean="0"/>
              <a:t>كيف </a:t>
            </a:r>
            <a:r>
              <a:rPr lang="ar-DZ" sz="2500" b="1" dirty="0"/>
              <a:t>ظهر الفقه في القانون الروماني ؟ ما هي أهميته ووظائفه ؟</a:t>
            </a:r>
            <a:endParaRPr lang="ar-DZ" sz="2500" dirty="0"/>
          </a:p>
          <a:p>
            <a:r>
              <a:rPr lang="ar-DZ" sz="3200" dirty="0"/>
              <a:t/>
            </a:r>
            <a:br>
              <a:rPr lang="ar-DZ" sz="3200" dirty="0"/>
            </a:br>
            <a:endParaRPr lang="ar-DZ" sz="3200" dirty="0">
              <a:solidFill>
                <a:prstClr val="white"/>
              </a:solidFill>
              <a:latin typeface="Sakkal Majalla" pitchFamily="2" charset="-78"/>
              <a:cs typeface="Sakkal Majalla" pitchFamily="2" charset="-78"/>
            </a:endParaRPr>
          </a:p>
        </p:txBody>
      </p:sp>
      <p:sp>
        <p:nvSpPr>
          <p:cNvPr id="3" name="شريط إلى الأسفل 2"/>
          <p:cNvSpPr/>
          <p:nvPr/>
        </p:nvSpPr>
        <p:spPr>
          <a:xfrm>
            <a:off x="241590" y="1541417"/>
            <a:ext cx="9333484" cy="1097280"/>
          </a:xfrm>
          <a:prstGeom prst="ribb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5400" dirty="0" smtClean="0">
                <a:solidFill>
                  <a:prstClr val="black"/>
                </a:solidFill>
                <a:latin typeface="Sakkal Majalla" pitchFamily="2" charset="-78"/>
                <a:cs typeface="Sakkal Majalla" pitchFamily="2" charset="-78"/>
              </a:rPr>
              <a:t>واجب:</a:t>
            </a:r>
            <a:endParaRPr lang="ar-SA" sz="5400" dirty="0">
              <a:solidFill>
                <a:prstClr val="black"/>
              </a:solidFill>
              <a:latin typeface="Sakkal Majalla" pitchFamily="2" charset="-78"/>
              <a:cs typeface="Sakkal Majalla" pitchFamily="2" charset="-78"/>
            </a:endParaRPr>
          </a:p>
        </p:txBody>
      </p:sp>
    </p:spTree>
    <p:extLst>
      <p:ext uri="{BB962C8B-B14F-4D97-AF65-F5344CB8AC3E}">
        <p14:creationId xmlns:p14="http://schemas.microsoft.com/office/powerpoint/2010/main" val="3103741342"/>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sp>
        <p:nvSpPr>
          <p:cNvPr id="7" name="مستطيل 4">
            <a:extLst>
              <a:ext uri="{FF2B5EF4-FFF2-40B4-BE49-F238E27FC236}">
                <a16:creationId xmlns:a16="http://schemas.microsoft.com/office/drawing/2014/main" xmlns="" id="{479D1179-55B9-4270-8DD1-A52897809D43}"/>
              </a:ext>
            </a:extLst>
          </p:cNvPr>
          <p:cNvSpPr/>
          <p:nvPr/>
        </p:nvSpPr>
        <p:spPr>
          <a:xfrm>
            <a:off x="1642654" y="884231"/>
            <a:ext cx="8571411" cy="2677656"/>
          </a:xfrm>
          <a:prstGeom prst="rect">
            <a:avLst/>
          </a:prstGeom>
        </p:spPr>
        <p:txBody>
          <a:bodyPr wrap="square">
            <a:spAutoFit/>
          </a:bodyPr>
          <a:lstStyle/>
          <a:p>
            <a:pPr algn="ctr"/>
            <a:r>
              <a:rPr lang="ar-DZ" sz="3600" b="1" dirty="0" smtClean="0">
                <a:solidFill>
                  <a:prstClr val="black"/>
                </a:solidFill>
              </a:rPr>
              <a:t>القانون الروماني:</a:t>
            </a:r>
            <a:endParaRPr lang="ar-SA" sz="3600" dirty="0">
              <a:solidFill>
                <a:prstClr val="black"/>
              </a:solidFill>
            </a:endParaRPr>
          </a:p>
          <a:p>
            <a:r>
              <a:rPr lang="ar-SA" sz="3600" dirty="0">
                <a:solidFill>
                  <a:prstClr val="black"/>
                </a:solidFill>
              </a:rPr>
              <a:t/>
            </a:r>
            <a:br>
              <a:rPr lang="ar-SA" sz="3600" dirty="0">
                <a:solidFill>
                  <a:prstClr val="black"/>
                </a:solidFill>
              </a:rPr>
            </a:br>
            <a:endParaRPr lang="ar-SA" sz="2400" b="1" dirty="0">
              <a:solidFill>
                <a:prstClr val="black"/>
              </a:solidFill>
              <a:latin typeface="Traditional Arabic" panose="02020603050405020304" pitchFamily="18" charset="-78"/>
              <a:cs typeface="Traditional Arabic" panose="02020603050405020304" pitchFamily="18" charset="-78"/>
            </a:endParaRPr>
          </a:p>
          <a:p>
            <a:endParaRPr lang="ar-SA" sz="2400" b="1" dirty="0">
              <a:solidFill>
                <a:prstClr val="black"/>
              </a:solidFill>
              <a:latin typeface="Traditional Arabic" panose="02020603050405020304" pitchFamily="18" charset="-78"/>
              <a:cs typeface="Traditional Arabic" panose="02020603050405020304" pitchFamily="18" charset="-78"/>
            </a:endParaRPr>
          </a:p>
          <a:p>
            <a:endParaRPr lang="ar-SA" sz="2400" b="1" dirty="0">
              <a:solidFill>
                <a:prstClr val="black"/>
              </a:solidFill>
              <a:latin typeface="Traditional Arabic" panose="02020603050405020304" pitchFamily="18" charset="-78"/>
              <a:cs typeface="Traditional Arabic" panose="02020603050405020304" pitchFamily="18" charset="-78"/>
            </a:endParaRPr>
          </a:p>
          <a:p>
            <a:endParaRPr lang="ar-SA" sz="2400" dirty="0">
              <a:solidFill>
                <a:prstClr val="black"/>
              </a:solidFill>
              <a:latin typeface="Traditional Arabic" panose="02020603050405020304" pitchFamily="18" charset="-78"/>
              <a:cs typeface="Traditional Arabic" panose="02020603050405020304" pitchFamily="18" charset="-78"/>
            </a:endParaRPr>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418011" y="1811636"/>
            <a:ext cx="11179628" cy="4138086"/>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626990" y="2084559"/>
            <a:ext cx="10761670" cy="2400657"/>
          </a:xfrm>
          <a:prstGeom prst="rect">
            <a:avLst/>
          </a:prstGeom>
        </p:spPr>
        <p:txBody>
          <a:bodyPr wrap="square">
            <a:spAutoFit/>
          </a:bodyPr>
          <a:lstStyle/>
          <a:p>
            <a:r>
              <a:rPr lang="ar-DZ" sz="3000" b="1" dirty="0" smtClean="0">
                <a:solidFill>
                  <a:prstClr val="white"/>
                </a:solidFill>
              </a:rPr>
              <a:t>هو </a:t>
            </a:r>
            <a:r>
              <a:rPr lang="ar-SA" sz="3000" b="1" dirty="0" smtClean="0">
                <a:solidFill>
                  <a:prstClr val="white"/>
                </a:solidFill>
              </a:rPr>
              <a:t>مجموعة </a:t>
            </a:r>
            <a:r>
              <a:rPr lang="ar-SA" sz="3000" b="1" dirty="0">
                <a:solidFill>
                  <a:prstClr val="white"/>
                </a:solidFill>
              </a:rPr>
              <a:t>القواعد و النظم القانونية التي كانت سائدة في المجتمع الروماني منذ إنشاء مدينة روما عام 745 ق.م ، حتى وفاة الإمبراطور </a:t>
            </a:r>
            <a:r>
              <a:rPr lang="ar-SA" sz="3000" b="1" dirty="0" err="1">
                <a:solidFill>
                  <a:prstClr val="white"/>
                </a:solidFill>
              </a:rPr>
              <a:t>جستنان</a:t>
            </a:r>
            <a:r>
              <a:rPr lang="ar-SA" sz="3000" b="1" dirty="0">
                <a:solidFill>
                  <a:prstClr val="white"/>
                </a:solidFill>
              </a:rPr>
              <a:t> سنة 565م</a:t>
            </a:r>
            <a:r>
              <a:rPr lang="ar-SA" sz="3000" b="1" dirty="0" smtClean="0">
                <a:solidFill>
                  <a:prstClr val="white"/>
                </a:solidFill>
              </a:rPr>
              <a:t>.</a:t>
            </a:r>
            <a:endParaRPr lang="ar-DZ" sz="3000" b="1" dirty="0" smtClean="0">
              <a:solidFill>
                <a:prstClr val="white"/>
              </a:solidFill>
            </a:endParaRPr>
          </a:p>
          <a:p>
            <a:r>
              <a:rPr lang="ar-SA" sz="3000" b="1" dirty="0">
                <a:solidFill>
                  <a:prstClr val="black"/>
                </a:solidFill>
              </a:rPr>
              <a:t>لهذا قال بعضهم : " إن روما فتحت العالم ثلاث مرات الأولى بجيشها والثانية </a:t>
            </a:r>
            <a:r>
              <a:rPr lang="ar-SA" sz="3000" b="1" dirty="0" err="1">
                <a:solidFill>
                  <a:prstClr val="black"/>
                </a:solidFill>
              </a:rPr>
              <a:t>بدينهاوالثالثة</a:t>
            </a:r>
            <a:r>
              <a:rPr lang="ar-SA" sz="3000" b="1" dirty="0">
                <a:solidFill>
                  <a:prstClr val="black"/>
                </a:solidFill>
              </a:rPr>
              <a:t> بقانونها "</a:t>
            </a:r>
            <a:br>
              <a:rPr lang="ar-SA" sz="3000" b="1" dirty="0">
                <a:solidFill>
                  <a:prstClr val="black"/>
                </a:solidFill>
              </a:rPr>
            </a:br>
            <a:endParaRPr lang="ar-SA" sz="3000" b="1" dirty="0">
              <a:solidFill>
                <a:prstClr val="black"/>
              </a:solidFill>
            </a:endParaRPr>
          </a:p>
        </p:txBody>
      </p:sp>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5906" y="61949"/>
            <a:ext cx="3871913"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2441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sp>
        <p:nvSpPr>
          <p:cNvPr id="7" name="مستطيل 4">
            <a:extLst>
              <a:ext uri="{FF2B5EF4-FFF2-40B4-BE49-F238E27FC236}">
                <a16:creationId xmlns:a16="http://schemas.microsoft.com/office/drawing/2014/main" xmlns="" id="{479D1179-55B9-4270-8DD1-A52897809D43}"/>
              </a:ext>
            </a:extLst>
          </p:cNvPr>
          <p:cNvSpPr/>
          <p:nvPr/>
        </p:nvSpPr>
        <p:spPr>
          <a:xfrm>
            <a:off x="1642654" y="884231"/>
            <a:ext cx="8571411" cy="2677656"/>
          </a:xfrm>
          <a:prstGeom prst="rect">
            <a:avLst/>
          </a:prstGeom>
        </p:spPr>
        <p:txBody>
          <a:bodyPr wrap="square">
            <a:spAutoFit/>
          </a:bodyPr>
          <a:lstStyle/>
          <a:p>
            <a:pPr algn="ctr"/>
            <a:r>
              <a:rPr lang="ar-DZ" sz="3600" b="1" dirty="0" smtClean="0">
                <a:solidFill>
                  <a:prstClr val="black"/>
                </a:solidFill>
              </a:rPr>
              <a:t>القانون الروماني:</a:t>
            </a:r>
            <a:endParaRPr lang="ar-SA" sz="3600" dirty="0">
              <a:solidFill>
                <a:prstClr val="black"/>
              </a:solidFill>
            </a:endParaRPr>
          </a:p>
          <a:p>
            <a:r>
              <a:rPr lang="ar-SA" sz="3600" dirty="0">
                <a:solidFill>
                  <a:prstClr val="black"/>
                </a:solidFill>
              </a:rPr>
              <a:t/>
            </a:r>
            <a:br>
              <a:rPr lang="ar-SA" sz="3600" dirty="0">
                <a:solidFill>
                  <a:prstClr val="black"/>
                </a:solidFill>
              </a:rPr>
            </a:br>
            <a:endParaRPr lang="ar-SA" sz="2400" b="1" dirty="0">
              <a:solidFill>
                <a:prstClr val="black"/>
              </a:solidFill>
              <a:latin typeface="Traditional Arabic" panose="02020603050405020304" pitchFamily="18" charset="-78"/>
              <a:cs typeface="Traditional Arabic" panose="02020603050405020304" pitchFamily="18" charset="-78"/>
            </a:endParaRPr>
          </a:p>
          <a:p>
            <a:endParaRPr lang="ar-SA" sz="2400" b="1" dirty="0">
              <a:solidFill>
                <a:prstClr val="black"/>
              </a:solidFill>
              <a:latin typeface="Traditional Arabic" panose="02020603050405020304" pitchFamily="18" charset="-78"/>
              <a:cs typeface="Traditional Arabic" panose="02020603050405020304" pitchFamily="18" charset="-78"/>
            </a:endParaRPr>
          </a:p>
          <a:p>
            <a:endParaRPr lang="ar-SA" sz="2400" b="1" dirty="0">
              <a:solidFill>
                <a:prstClr val="black"/>
              </a:solidFill>
              <a:latin typeface="Traditional Arabic" panose="02020603050405020304" pitchFamily="18" charset="-78"/>
              <a:cs typeface="Traditional Arabic" panose="02020603050405020304" pitchFamily="18" charset="-78"/>
            </a:endParaRPr>
          </a:p>
          <a:p>
            <a:endParaRPr lang="ar-SA" sz="2400" dirty="0">
              <a:solidFill>
                <a:prstClr val="black"/>
              </a:solidFill>
              <a:latin typeface="Traditional Arabic" panose="02020603050405020304" pitchFamily="18" charset="-78"/>
              <a:cs typeface="Traditional Arabic" panose="02020603050405020304" pitchFamily="18" charset="-78"/>
            </a:endParaRPr>
          </a:p>
        </p:txBody>
      </p:sp>
      <p:pic>
        <p:nvPicPr>
          <p:cNvPr id="8" name="صورة 2">
            <a:extLst>
              <a:ext uri="{FF2B5EF4-FFF2-40B4-BE49-F238E27FC236}">
                <a16:creationId xmlns:a16="http://schemas.microsoft.com/office/drawing/2014/main" xmlns="" id="{DD4B9B60-9334-475A-B50F-01AC48A812EA}"/>
              </a:ext>
            </a:extLst>
          </p:cNvPr>
          <p:cNvPicPr/>
          <p:nvPr/>
        </p:nvPicPr>
        <p:blipFill rotWithShape="1">
          <a:blip r:embed="rId2"/>
          <a:srcRect t="47434" b="46156"/>
          <a:stretch/>
        </p:blipFill>
        <p:spPr>
          <a:xfrm>
            <a:off x="418011" y="1811636"/>
            <a:ext cx="11179628" cy="4138086"/>
          </a:xfrm>
          <a:prstGeom prst="rect">
            <a:avLst/>
          </a:prstGeom>
        </p:spPr>
      </p:pic>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626990" y="2084559"/>
            <a:ext cx="10761670" cy="1477328"/>
          </a:xfrm>
          <a:prstGeom prst="rect">
            <a:avLst/>
          </a:prstGeom>
        </p:spPr>
        <p:txBody>
          <a:bodyPr wrap="square">
            <a:spAutoFit/>
          </a:bodyPr>
          <a:lstStyle/>
          <a:p>
            <a:r>
              <a:rPr lang="ar-DZ" sz="3000" b="1" dirty="0" smtClean="0">
                <a:solidFill>
                  <a:prstClr val="white"/>
                </a:solidFill>
              </a:rPr>
              <a:t>هو </a:t>
            </a:r>
            <a:r>
              <a:rPr lang="ar-SA" sz="3000" b="1" dirty="0" smtClean="0">
                <a:solidFill>
                  <a:prstClr val="white"/>
                </a:solidFill>
              </a:rPr>
              <a:t>مجموعة </a:t>
            </a:r>
            <a:r>
              <a:rPr lang="ar-SA" sz="3000" b="1" dirty="0">
                <a:solidFill>
                  <a:prstClr val="white"/>
                </a:solidFill>
              </a:rPr>
              <a:t>القواعد و النظم القانونية التي كانت سائدة في المجتمع الروماني منذ إنشاء مدينة روما عام 745 ق.م ، حتى وفاة الإمبراطور </a:t>
            </a:r>
            <a:r>
              <a:rPr lang="ar-SA" sz="3000" b="1" dirty="0" err="1">
                <a:solidFill>
                  <a:prstClr val="white"/>
                </a:solidFill>
              </a:rPr>
              <a:t>جستنان</a:t>
            </a:r>
            <a:r>
              <a:rPr lang="ar-SA" sz="3000" b="1" dirty="0">
                <a:solidFill>
                  <a:prstClr val="white"/>
                </a:solidFill>
              </a:rPr>
              <a:t> سنة 565م.</a:t>
            </a:r>
            <a:r>
              <a:rPr lang="ar-SA" sz="3000" b="1" dirty="0">
                <a:solidFill>
                  <a:prstClr val="black"/>
                </a:solidFill>
              </a:rPr>
              <a:t/>
            </a:r>
            <a:br>
              <a:rPr lang="ar-SA" sz="3000" b="1" dirty="0">
                <a:solidFill>
                  <a:prstClr val="black"/>
                </a:solidFill>
              </a:rPr>
            </a:br>
            <a:endParaRPr lang="ar-SA" sz="3000" b="1" dirty="0">
              <a:solidFill>
                <a:prstClr val="black"/>
              </a:solidFill>
            </a:endParaRPr>
          </a:p>
        </p:txBody>
      </p:sp>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5906" y="61949"/>
            <a:ext cx="3871913"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58532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dirty="0"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sp>
        <p:nvSpPr>
          <p:cNvPr id="4" name="مخطط انسيابي: محطة طرفية 3"/>
          <p:cNvSpPr/>
          <p:nvPr/>
        </p:nvSpPr>
        <p:spPr>
          <a:xfrm>
            <a:off x="8479341" y="61951"/>
            <a:ext cx="1893195" cy="1277862"/>
          </a:xfrm>
          <a:prstGeom prst="flowChartTerminator">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DZ" sz="3300" b="1" dirty="0" smtClean="0">
                <a:solidFill>
                  <a:schemeClr val="tx1"/>
                </a:solidFill>
                <a:latin typeface="Sakkal Majalla" pitchFamily="2" charset="-78"/>
                <a:cs typeface="Sakkal Majalla" pitchFamily="2" charset="-78"/>
              </a:rPr>
              <a:t>تاريخ الحضارة اليونانية</a:t>
            </a:r>
            <a:endParaRPr lang="ar-SA" sz="3300" b="1" dirty="0">
              <a:solidFill>
                <a:schemeClr val="tx1"/>
              </a:solidFill>
              <a:latin typeface="Sakkal Majalla" pitchFamily="2" charset="-78"/>
              <a:cs typeface="Sakkal Majalla" pitchFamily="2" charset="-78"/>
            </a:endParaRPr>
          </a:p>
        </p:txBody>
      </p:sp>
      <p:sp>
        <p:nvSpPr>
          <p:cNvPr id="5" name="مخطط انسيابي: محطة طرفية 4"/>
          <p:cNvSpPr/>
          <p:nvPr/>
        </p:nvSpPr>
        <p:spPr>
          <a:xfrm>
            <a:off x="1764406" y="61951"/>
            <a:ext cx="1983346" cy="1277861"/>
          </a:xfrm>
          <a:prstGeom prst="flowChartTerminator">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DZ" sz="3600" b="1" dirty="0" smtClean="0">
                <a:solidFill>
                  <a:schemeClr val="tx1"/>
                </a:solidFill>
                <a:latin typeface="Sakkal Majalla" pitchFamily="2" charset="-78"/>
                <a:cs typeface="Sakkal Majalla" pitchFamily="2" charset="-78"/>
              </a:rPr>
              <a:t>أهم القوانين</a:t>
            </a:r>
            <a:endParaRPr lang="ar-SA" sz="3600" b="1" dirty="0">
              <a:solidFill>
                <a:schemeClr val="tx1"/>
              </a:solidFill>
              <a:latin typeface="Sakkal Majalla" pitchFamily="2" charset="-78"/>
              <a:cs typeface="Sakkal Majalla" pitchFamily="2" charset="-78"/>
            </a:endParaRPr>
          </a:p>
        </p:txBody>
      </p:sp>
      <p:sp>
        <p:nvSpPr>
          <p:cNvPr id="6" name="مخطط انسيابي: قرص ممغنط 5"/>
          <p:cNvSpPr/>
          <p:nvPr/>
        </p:nvSpPr>
        <p:spPr>
          <a:xfrm>
            <a:off x="7948728" y="1401763"/>
            <a:ext cx="4080139" cy="4902642"/>
          </a:xfrm>
          <a:prstGeom prst="flowChartMagneticDisk">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DZ" sz="3200" b="1" dirty="0" smtClean="0">
                <a:solidFill>
                  <a:schemeClr val="bg1"/>
                </a:solidFill>
                <a:latin typeface="Sakkal Majalla" pitchFamily="2" charset="-78"/>
                <a:cs typeface="Sakkal Majalla" pitchFamily="2" charset="-78"/>
              </a:rPr>
              <a:t> مراحل:</a:t>
            </a:r>
          </a:p>
          <a:p>
            <a:pPr algn="ctr"/>
            <a:r>
              <a:rPr lang="ar-DZ" sz="3200" b="1" dirty="0" smtClean="0">
                <a:solidFill>
                  <a:srgbClr val="002060"/>
                </a:solidFill>
                <a:latin typeface="Sakkal Majalla" pitchFamily="2" charset="-78"/>
                <a:cs typeface="Sakkal Majalla" pitchFamily="2" charset="-78"/>
              </a:rPr>
              <a:t>1-العصور المظلمة اليونانية: </a:t>
            </a:r>
            <a:r>
              <a:rPr lang="ar-DZ" sz="3200" b="1" dirty="0" smtClean="0">
                <a:solidFill>
                  <a:schemeClr val="bg1"/>
                </a:solidFill>
                <a:latin typeface="Sakkal Majalla" pitchFamily="2" charset="-78"/>
                <a:cs typeface="Sakkal Majalla" pitchFamily="2" charset="-78"/>
              </a:rPr>
              <a:t>1100ق.م-750ق.م.</a:t>
            </a:r>
          </a:p>
          <a:p>
            <a:pPr algn="ctr"/>
            <a:r>
              <a:rPr lang="ar-DZ" sz="3200" b="1" dirty="0" smtClean="0">
                <a:solidFill>
                  <a:srgbClr val="002060"/>
                </a:solidFill>
                <a:latin typeface="Sakkal Majalla" pitchFamily="2" charset="-78"/>
                <a:cs typeface="Sakkal Majalla" pitchFamily="2" charset="-78"/>
              </a:rPr>
              <a:t>02-  العصر القديم:</a:t>
            </a:r>
          </a:p>
          <a:p>
            <a:pPr algn="ctr"/>
            <a:r>
              <a:rPr lang="ar-DZ" sz="3200" b="1" dirty="0" smtClean="0">
                <a:solidFill>
                  <a:schemeClr val="bg1"/>
                </a:solidFill>
                <a:latin typeface="Sakkal Majalla" pitchFamily="2" charset="-78"/>
                <a:cs typeface="Sakkal Majalla" pitchFamily="2" charset="-78"/>
              </a:rPr>
              <a:t>750ق.م-480ق.م</a:t>
            </a:r>
          </a:p>
          <a:p>
            <a:pPr algn="ctr"/>
            <a:r>
              <a:rPr lang="ar-DZ" sz="3200" b="1" dirty="0" smtClean="0">
                <a:solidFill>
                  <a:srgbClr val="002060"/>
                </a:solidFill>
                <a:latin typeface="Sakkal Majalla" pitchFamily="2" charset="-78"/>
                <a:cs typeface="Sakkal Majalla" pitchFamily="2" charset="-78"/>
              </a:rPr>
              <a:t>03-العصر الكلاسيكي:</a:t>
            </a:r>
          </a:p>
          <a:p>
            <a:pPr algn="ctr"/>
            <a:r>
              <a:rPr lang="ar-DZ" sz="3200" b="1" dirty="0" smtClean="0">
                <a:solidFill>
                  <a:schemeClr val="bg1"/>
                </a:solidFill>
                <a:latin typeface="Sakkal Majalla" pitchFamily="2" charset="-78"/>
                <a:cs typeface="Sakkal Majalla" pitchFamily="2" charset="-78"/>
              </a:rPr>
              <a:t>500ق.م-323ق.م</a:t>
            </a:r>
          </a:p>
          <a:p>
            <a:pPr algn="ctr"/>
            <a:r>
              <a:rPr lang="ar-DZ" sz="3200" b="1" dirty="0" smtClean="0">
                <a:solidFill>
                  <a:srgbClr val="002060"/>
                </a:solidFill>
                <a:latin typeface="Sakkal Majalla" pitchFamily="2" charset="-78"/>
                <a:cs typeface="Sakkal Majalla" pitchFamily="2" charset="-78"/>
              </a:rPr>
              <a:t>04- العصر </a:t>
            </a:r>
            <a:r>
              <a:rPr lang="ar-DZ" sz="3200" b="1" dirty="0" err="1" smtClean="0">
                <a:solidFill>
                  <a:srgbClr val="002060"/>
                </a:solidFill>
                <a:latin typeface="Sakkal Majalla" pitchFamily="2" charset="-78"/>
                <a:cs typeface="Sakkal Majalla" pitchFamily="2" charset="-78"/>
              </a:rPr>
              <a:t>الهيليني</a:t>
            </a:r>
            <a:r>
              <a:rPr lang="ar-DZ" sz="3200" b="1" dirty="0" smtClean="0">
                <a:solidFill>
                  <a:srgbClr val="002060"/>
                </a:solidFill>
                <a:latin typeface="Sakkal Majalla" pitchFamily="2" charset="-78"/>
                <a:cs typeface="Sakkal Majalla" pitchFamily="2" charset="-78"/>
              </a:rPr>
              <a:t>:</a:t>
            </a:r>
          </a:p>
          <a:p>
            <a:pPr algn="ctr"/>
            <a:r>
              <a:rPr lang="ar-DZ" sz="3200" b="1" dirty="0" smtClean="0">
                <a:solidFill>
                  <a:schemeClr val="bg1"/>
                </a:solidFill>
                <a:latin typeface="Sakkal Majalla" pitchFamily="2" charset="-78"/>
                <a:cs typeface="Sakkal Majalla" pitchFamily="2" charset="-78"/>
              </a:rPr>
              <a:t>323ق.م-146ق.م</a:t>
            </a:r>
          </a:p>
          <a:p>
            <a:pPr algn="ctr"/>
            <a:endParaRPr lang="ar-SA" sz="2600" b="1" dirty="0">
              <a:solidFill>
                <a:srgbClr val="002060"/>
              </a:solidFill>
              <a:latin typeface="Sakkal Majalla" pitchFamily="2" charset="-78"/>
              <a:cs typeface="Sakkal Majalla" pitchFamily="2" charset="-78"/>
            </a:endParaRPr>
          </a:p>
        </p:txBody>
      </p:sp>
      <p:sp>
        <p:nvSpPr>
          <p:cNvPr id="12" name="مخطط انسيابي: قرص ممغنط 11"/>
          <p:cNvSpPr/>
          <p:nvPr/>
        </p:nvSpPr>
        <p:spPr>
          <a:xfrm>
            <a:off x="700880" y="1609859"/>
            <a:ext cx="4244607" cy="4468969"/>
          </a:xfrm>
          <a:prstGeom prst="flowChartMagneticDisk">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400" b="1" dirty="0" err="1" smtClean="0">
                <a:solidFill>
                  <a:srgbClr val="FF0000"/>
                </a:solidFill>
                <a:latin typeface="Sakkal Majalla" pitchFamily="2" charset="-78"/>
                <a:cs typeface="Sakkal Majalla" pitchFamily="2" charset="-78"/>
              </a:rPr>
              <a:t>نشاة</a:t>
            </a:r>
            <a:r>
              <a:rPr lang="ar-DZ" sz="4400" b="1" dirty="0" smtClean="0">
                <a:solidFill>
                  <a:srgbClr val="FF0000"/>
                </a:solidFill>
                <a:latin typeface="Sakkal Majalla" pitchFamily="2" charset="-78"/>
                <a:cs typeface="Sakkal Majalla" pitchFamily="2" charset="-78"/>
              </a:rPr>
              <a:t> </a:t>
            </a:r>
            <a:r>
              <a:rPr lang="ar-DZ" sz="4400" b="1" dirty="0">
                <a:solidFill>
                  <a:srgbClr val="FF0000"/>
                </a:solidFill>
                <a:latin typeface="Sakkal Majalla" pitchFamily="2" charset="-78"/>
                <a:cs typeface="Sakkal Majalla" pitchFamily="2" charset="-78"/>
              </a:rPr>
              <a:t>المحاماة</a:t>
            </a:r>
          </a:p>
          <a:p>
            <a:pPr algn="ctr"/>
            <a:r>
              <a:rPr lang="ar-DZ" sz="4400" b="1" dirty="0">
                <a:latin typeface="Sakkal Majalla" pitchFamily="2" charset="-78"/>
                <a:cs typeface="Sakkal Majalla" pitchFamily="2" charset="-78"/>
              </a:rPr>
              <a:t>قانون </a:t>
            </a:r>
            <a:r>
              <a:rPr lang="ar-DZ" sz="4400" b="1" dirty="0">
                <a:solidFill>
                  <a:srgbClr val="002060"/>
                </a:solidFill>
                <a:latin typeface="Sakkal Majalla" pitchFamily="2" charset="-78"/>
                <a:cs typeface="Sakkal Majalla" pitchFamily="2" charset="-78"/>
              </a:rPr>
              <a:t>دراكون</a:t>
            </a:r>
            <a:r>
              <a:rPr lang="ar-DZ" sz="4400" b="1" dirty="0">
                <a:latin typeface="Sakkal Majalla" pitchFamily="2" charset="-78"/>
                <a:cs typeface="Sakkal Majalla" pitchFamily="2" charset="-78"/>
              </a:rPr>
              <a:t>621ق.م</a:t>
            </a:r>
          </a:p>
          <a:p>
            <a:pPr algn="ctr"/>
            <a:r>
              <a:rPr lang="ar-DZ" sz="4400" b="1" dirty="0">
                <a:latin typeface="Sakkal Majalla" pitchFamily="2" charset="-78"/>
                <a:cs typeface="Sakkal Majalla" pitchFamily="2" charset="-78"/>
              </a:rPr>
              <a:t>قانون </a:t>
            </a:r>
            <a:r>
              <a:rPr lang="ar-DZ" sz="4400" b="1" dirty="0" err="1">
                <a:solidFill>
                  <a:srgbClr val="002060"/>
                </a:solidFill>
                <a:latin typeface="Sakkal Majalla" pitchFamily="2" charset="-78"/>
                <a:cs typeface="Sakkal Majalla" pitchFamily="2" charset="-78"/>
              </a:rPr>
              <a:t>صولون</a:t>
            </a:r>
            <a:r>
              <a:rPr lang="ar-DZ" sz="4400" b="1" dirty="0">
                <a:solidFill>
                  <a:srgbClr val="002060"/>
                </a:solidFill>
                <a:latin typeface="Sakkal Majalla" pitchFamily="2" charset="-78"/>
                <a:cs typeface="Sakkal Majalla" pitchFamily="2" charset="-78"/>
              </a:rPr>
              <a:t> </a:t>
            </a:r>
            <a:r>
              <a:rPr lang="ar-DZ" sz="4400" b="1" dirty="0" smtClean="0">
                <a:latin typeface="Sakkal Majalla" pitchFamily="2" charset="-78"/>
                <a:cs typeface="Sakkal Majalla" pitchFamily="2" charset="-78"/>
              </a:rPr>
              <a:t>594ق.م</a:t>
            </a:r>
            <a:endParaRPr lang="ar-DZ" sz="4400" b="1" dirty="0">
              <a:latin typeface="Sakkal Majalla" pitchFamily="2" charset="-78"/>
              <a:cs typeface="Sakkal Majalla" pitchFamily="2" charset="-78"/>
            </a:endParaRP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713937" y="61950"/>
            <a:ext cx="2764124" cy="154791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2914" y="2047742"/>
            <a:ext cx="2279560" cy="3554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9190237"/>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dirty="0" smtClean="0"/>
              <a:t> </a:t>
            </a:r>
            <a:endParaRPr lang="ar-SA" dirty="0"/>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sp>
        <p:nvSpPr>
          <p:cNvPr id="4" name="مخطط انسيابي: محطة طرفية 3"/>
          <p:cNvSpPr/>
          <p:nvPr/>
        </p:nvSpPr>
        <p:spPr>
          <a:xfrm>
            <a:off x="7688687" y="61951"/>
            <a:ext cx="2683850" cy="1277862"/>
          </a:xfrm>
          <a:prstGeom prst="flowChartTerminator">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DZ" sz="3000" b="1" dirty="0">
                <a:solidFill>
                  <a:srgbClr val="002060"/>
                </a:solidFill>
                <a:latin typeface="Sakkal Majalla" pitchFamily="2" charset="-78"/>
                <a:cs typeface="Sakkal Majalla" pitchFamily="2" charset="-78"/>
              </a:rPr>
              <a:t>1-العصور المظلمة اليونانية</a:t>
            </a:r>
            <a:r>
              <a:rPr lang="ar-DZ" sz="3000" b="1" dirty="0" smtClean="0">
                <a:solidFill>
                  <a:srgbClr val="002060"/>
                </a:solidFill>
                <a:latin typeface="Sakkal Majalla" pitchFamily="2" charset="-78"/>
                <a:cs typeface="Sakkal Majalla" pitchFamily="2" charset="-78"/>
              </a:rPr>
              <a:t>:</a:t>
            </a:r>
          </a:p>
          <a:p>
            <a:pPr algn="ctr"/>
            <a:r>
              <a:rPr lang="ar-DZ" sz="3000" b="1" dirty="0" smtClean="0">
                <a:solidFill>
                  <a:srgbClr val="002060"/>
                </a:solidFill>
                <a:latin typeface="Sakkal Majalla" pitchFamily="2" charset="-78"/>
                <a:cs typeface="Sakkal Majalla" pitchFamily="2" charset="-78"/>
              </a:rPr>
              <a:t> </a:t>
            </a:r>
            <a:r>
              <a:rPr lang="ar-DZ" sz="3000" b="1" dirty="0">
                <a:solidFill>
                  <a:prstClr val="white"/>
                </a:solidFill>
                <a:latin typeface="Sakkal Majalla" pitchFamily="2" charset="-78"/>
                <a:cs typeface="Sakkal Majalla" pitchFamily="2" charset="-78"/>
              </a:rPr>
              <a:t>1100ق.م-750ق.م.</a:t>
            </a:r>
          </a:p>
        </p:txBody>
      </p:sp>
      <p:sp>
        <p:nvSpPr>
          <p:cNvPr id="5" name="مخطط انسيابي: محطة طرفية 4"/>
          <p:cNvSpPr/>
          <p:nvPr/>
        </p:nvSpPr>
        <p:spPr>
          <a:xfrm>
            <a:off x="1764406" y="61951"/>
            <a:ext cx="1983346" cy="1277861"/>
          </a:xfrm>
          <a:prstGeom prst="flowChartTerminator">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DZ" sz="3600" b="1" dirty="0" smtClean="0">
                <a:solidFill>
                  <a:prstClr val="black"/>
                </a:solidFill>
                <a:latin typeface="Sakkal Majalla" pitchFamily="2" charset="-78"/>
                <a:cs typeface="Sakkal Majalla" pitchFamily="2" charset="-78"/>
              </a:rPr>
              <a:t>تمهيد</a:t>
            </a:r>
            <a:endParaRPr lang="ar-SA" sz="3600" b="1" dirty="0">
              <a:solidFill>
                <a:prstClr val="black"/>
              </a:solidFill>
              <a:latin typeface="Sakkal Majalla" pitchFamily="2" charset="-78"/>
              <a:cs typeface="Sakkal Majalla" pitchFamily="2" charset="-78"/>
            </a:endParaRPr>
          </a:p>
        </p:txBody>
      </p:sp>
      <p:sp>
        <p:nvSpPr>
          <p:cNvPr id="6" name="مخطط انسيابي: قرص ممغنط 5"/>
          <p:cNvSpPr/>
          <p:nvPr/>
        </p:nvSpPr>
        <p:spPr>
          <a:xfrm>
            <a:off x="7948728" y="1401763"/>
            <a:ext cx="4080139" cy="4902642"/>
          </a:xfrm>
          <a:prstGeom prst="flowChartMagneticDisk">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DZ" sz="3200" b="1" dirty="0">
                <a:solidFill>
                  <a:prstClr val="white"/>
                </a:solidFill>
                <a:latin typeface="Sakkal Majalla" pitchFamily="2" charset="-78"/>
                <a:cs typeface="Sakkal Majalla" pitchFamily="2" charset="-78"/>
              </a:rPr>
              <a:t>يتميز </a:t>
            </a:r>
            <a:r>
              <a:rPr lang="ar-DZ" sz="3200" b="1" dirty="0" smtClean="0">
                <a:solidFill>
                  <a:prstClr val="white"/>
                </a:solidFill>
                <a:latin typeface="Sakkal Majalla" pitchFamily="2" charset="-78"/>
                <a:cs typeface="Sakkal Majalla" pitchFamily="2" charset="-78"/>
              </a:rPr>
              <a:t>باستخدام التصميمات </a:t>
            </a:r>
            <a:r>
              <a:rPr lang="ar-DZ" sz="3200" b="1" dirty="0">
                <a:solidFill>
                  <a:prstClr val="white"/>
                </a:solidFill>
                <a:latin typeface="Sakkal Majalla" pitchFamily="2" charset="-78"/>
                <a:cs typeface="Sakkal Majalla" pitchFamily="2" charset="-78"/>
              </a:rPr>
              <a:t>الهندسية على الفخار.</a:t>
            </a:r>
            <a:endParaRPr lang="ar-DZ" sz="3200" b="1" dirty="0" smtClean="0">
              <a:solidFill>
                <a:prstClr val="white"/>
              </a:solidFill>
              <a:latin typeface="Sakkal Majalla" pitchFamily="2" charset="-78"/>
              <a:cs typeface="Sakkal Majalla" pitchFamily="2" charset="-78"/>
            </a:endParaRPr>
          </a:p>
          <a:p>
            <a:pPr algn="ctr"/>
            <a:endParaRPr lang="ar-SA" sz="2600" b="1" dirty="0">
              <a:solidFill>
                <a:srgbClr val="002060"/>
              </a:solidFill>
              <a:latin typeface="Sakkal Majalla" pitchFamily="2" charset="-78"/>
              <a:cs typeface="Sakkal Majalla" pitchFamily="2" charset="-78"/>
            </a:endParaRPr>
          </a:p>
        </p:txBody>
      </p:sp>
      <p:sp>
        <p:nvSpPr>
          <p:cNvPr id="12" name="مخطط انسيابي: قرص ممغنط 11"/>
          <p:cNvSpPr/>
          <p:nvPr/>
        </p:nvSpPr>
        <p:spPr>
          <a:xfrm>
            <a:off x="241591" y="1401763"/>
            <a:ext cx="4703896" cy="4754338"/>
          </a:xfrm>
          <a:prstGeom prst="flowChartMagneticDisk">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000" b="1" dirty="0">
                <a:solidFill>
                  <a:prstClr val="white"/>
                </a:solidFill>
                <a:latin typeface="Sakkal Majalla" pitchFamily="2" charset="-78"/>
                <a:cs typeface="Sakkal Majalla" pitchFamily="2" charset="-78"/>
              </a:rPr>
              <a:t>تنتمي الحضارة الإغريقية إلى الحضارة الغربية هي و الحضارة الرومانية ولم يعرف الغرب الكتابة إلا منذ قرن العاشر قبل الميلاد عندما نقل الإغريق الحروف </a:t>
            </a:r>
            <a:r>
              <a:rPr lang="ar-DZ" sz="3000" b="1" dirty="0" err="1">
                <a:solidFill>
                  <a:prstClr val="white"/>
                </a:solidFill>
                <a:latin typeface="Sakkal Majalla" pitchFamily="2" charset="-78"/>
                <a:cs typeface="Sakkal Majalla" pitchFamily="2" charset="-78"/>
              </a:rPr>
              <a:t>الهدائية</a:t>
            </a:r>
            <a:r>
              <a:rPr lang="ar-DZ" sz="3000" b="1" dirty="0">
                <a:solidFill>
                  <a:prstClr val="white"/>
                </a:solidFill>
                <a:latin typeface="Sakkal Majalla" pitchFamily="2" charset="-78"/>
                <a:cs typeface="Sakkal Majalla" pitchFamily="2" charset="-78"/>
              </a:rPr>
              <a:t> عن الفينيقيين و منذ </a:t>
            </a:r>
            <a:r>
              <a:rPr lang="ar-DZ" sz="3000" b="1" dirty="0" smtClean="0">
                <a:solidFill>
                  <a:prstClr val="white"/>
                </a:solidFill>
                <a:latin typeface="Sakkal Majalla" pitchFamily="2" charset="-78"/>
                <a:cs typeface="Sakkal Majalla" pitchFamily="2" charset="-78"/>
              </a:rPr>
              <a:t>تلك الوقت </a:t>
            </a:r>
            <a:r>
              <a:rPr lang="ar-DZ" sz="3000" b="1" dirty="0">
                <a:solidFill>
                  <a:prstClr val="white"/>
                </a:solidFill>
                <a:latin typeface="Sakkal Majalla" pitchFamily="2" charset="-78"/>
                <a:cs typeface="Sakkal Majalla" pitchFamily="2" charset="-78"/>
              </a:rPr>
              <a:t>صدرت عدة تقنيات</a:t>
            </a:r>
            <a:r>
              <a:rPr lang="ar-DZ" sz="3000" b="1" dirty="0" smtClean="0">
                <a:solidFill>
                  <a:prstClr val="white"/>
                </a:solidFill>
                <a:latin typeface="Sakkal Majalla" pitchFamily="2" charset="-78"/>
                <a:cs typeface="Sakkal Majalla" pitchFamily="2" charset="-78"/>
              </a:rPr>
              <a:t>. وقد </a:t>
            </a:r>
            <a:r>
              <a:rPr lang="ar-DZ" sz="3000" b="1" dirty="0">
                <a:solidFill>
                  <a:prstClr val="white"/>
                </a:solidFill>
                <a:latin typeface="Sakkal Majalla" pitchFamily="2" charset="-78"/>
                <a:cs typeface="Sakkal Majalla" pitchFamily="2" charset="-78"/>
              </a:rPr>
              <a:t>مرت حضارة اليونان بعدة مراحل :</a:t>
            </a: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713937" y="61950"/>
            <a:ext cx="2764124" cy="154791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2914" y="2047742"/>
            <a:ext cx="2279560" cy="3554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218009"/>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r>
              <a:rPr lang="ar-DZ" smtClean="0"/>
              <a:t> </a:t>
            </a:r>
            <a:endParaRPr lang="ar-SA" dirty="0"/>
          </a:p>
        </p:txBody>
      </p:sp>
      <p:sp>
        <p:nvSpPr>
          <p:cNvPr id="7" name="مستطيل 4">
            <a:extLst>
              <a:ext uri="{FF2B5EF4-FFF2-40B4-BE49-F238E27FC236}">
                <a16:creationId xmlns:a16="http://schemas.microsoft.com/office/drawing/2014/main" xmlns="" id="{479D1179-55B9-4270-8DD1-A52897809D43}"/>
              </a:ext>
            </a:extLst>
          </p:cNvPr>
          <p:cNvSpPr/>
          <p:nvPr/>
        </p:nvSpPr>
        <p:spPr>
          <a:xfrm>
            <a:off x="1642654" y="884231"/>
            <a:ext cx="8571411" cy="3231654"/>
          </a:xfrm>
          <a:prstGeom prst="rect">
            <a:avLst/>
          </a:prstGeom>
        </p:spPr>
        <p:txBody>
          <a:bodyPr wrap="square">
            <a:spAutoFit/>
          </a:bodyPr>
          <a:lstStyle/>
          <a:p>
            <a:pPr algn="ctr"/>
            <a:r>
              <a:rPr lang="ar-DZ" sz="3600" b="1" dirty="0" smtClean="0">
                <a:solidFill>
                  <a:prstClr val="black"/>
                </a:solidFill>
              </a:rPr>
              <a:t>القانون الروماني:</a:t>
            </a:r>
          </a:p>
          <a:p>
            <a:pPr algn="ctr"/>
            <a:endParaRPr lang="ar-SA" sz="3600" dirty="0">
              <a:solidFill>
                <a:prstClr val="black"/>
              </a:solidFill>
            </a:endParaRPr>
          </a:p>
          <a:p>
            <a:r>
              <a:rPr lang="ar-SA" sz="3600" dirty="0">
                <a:solidFill>
                  <a:prstClr val="black"/>
                </a:solidFill>
              </a:rPr>
              <a:t/>
            </a:r>
            <a:br>
              <a:rPr lang="ar-SA" sz="3600" dirty="0">
                <a:solidFill>
                  <a:prstClr val="black"/>
                </a:solidFill>
              </a:rPr>
            </a:br>
            <a:endParaRPr lang="ar-SA" sz="2400" b="1" dirty="0">
              <a:solidFill>
                <a:prstClr val="black"/>
              </a:solidFill>
              <a:latin typeface="Traditional Arabic" panose="02020603050405020304" pitchFamily="18" charset="-78"/>
              <a:cs typeface="Traditional Arabic" panose="02020603050405020304" pitchFamily="18" charset="-78"/>
            </a:endParaRPr>
          </a:p>
          <a:p>
            <a:endParaRPr lang="ar-SA" sz="2400" b="1" dirty="0">
              <a:solidFill>
                <a:prstClr val="black"/>
              </a:solidFill>
              <a:latin typeface="Traditional Arabic" panose="02020603050405020304" pitchFamily="18" charset="-78"/>
              <a:cs typeface="Traditional Arabic" panose="02020603050405020304" pitchFamily="18" charset="-78"/>
            </a:endParaRPr>
          </a:p>
          <a:p>
            <a:endParaRPr lang="ar-SA" sz="2400" b="1" dirty="0">
              <a:solidFill>
                <a:prstClr val="black"/>
              </a:solidFill>
              <a:latin typeface="Traditional Arabic" panose="02020603050405020304" pitchFamily="18" charset="-78"/>
              <a:cs typeface="Traditional Arabic" panose="02020603050405020304" pitchFamily="18" charset="-78"/>
            </a:endParaRPr>
          </a:p>
          <a:p>
            <a:endParaRPr lang="ar-SA" sz="2400" dirty="0">
              <a:solidFill>
                <a:prstClr val="black"/>
              </a:solidFill>
              <a:latin typeface="Traditional Arabic" panose="02020603050405020304" pitchFamily="18" charset="-78"/>
              <a:cs typeface="Traditional Arabic" panose="02020603050405020304" pitchFamily="18" charset="-78"/>
            </a:endParaRPr>
          </a:p>
        </p:txBody>
      </p:sp>
      <p:cxnSp>
        <p:nvCxnSpPr>
          <p:cNvPr id="9" name="Straight Connector 3">
            <a:extLst>
              <a:ext uri="{FF2B5EF4-FFF2-40B4-BE49-F238E27FC236}">
                <a16:creationId xmlns:a16="http://schemas.microsoft.com/office/drawing/2014/main" xmlns="" id="{5A6FAE3C-AFAF-4623-99C9-4542111255F5}"/>
              </a:ext>
            </a:extLst>
          </p:cNvPr>
          <p:cNvCxnSpPr>
            <a:cxnSpLocks/>
          </p:cNvCxnSpPr>
          <p:nvPr/>
        </p:nvCxnSpPr>
        <p:spPr>
          <a:xfrm flipH="1">
            <a:off x="-1" y="6304405"/>
            <a:ext cx="12192001"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مربع نص 1">
            <a:extLst>
              <a:ext uri="{FF2B5EF4-FFF2-40B4-BE49-F238E27FC236}">
                <a16:creationId xmlns:a16="http://schemas.microsoft.com/office/drawing/2014/main" xmlns="" id="{227A7C1C-5634-4DBA-A99E-983B7174271C}"/>
              </a:ext>
            </a:extLst>
          </p:cNvPr>
          <p:cNvSpPr txBox="1"/>
          <p:nvPr/>
        </p:nvSpPr>
        <p:spPr>
          <a:xfrm>
            <a:off x="7254240" y="6431586"/>
            <a:ext cx="4343399" cy="369332"/>
          </a:xfrm>
          <a:prstGeom prst="rect">
            <a:avLst/>
          </a:prstGeom>
          <a:noFill/>
        </p:spPr>
        <p:txBody>
          <a:bodyPr wrap="square" rtlCol="1">
            <a:spAutoFit/>
          </a:bodyPr>
          <a:lstStyle/>
          <a:p>
            <a:r>
              <a:rPr lang="ar-DZ" b="1" dirty="0" smtClean="0">
                <a:solidFill>
                  <a:srgbClr val="26415E"/>
                </a:solidFill>
                <a:latin typeface="ae_AlMothnna" panose="020B0803030604020204" pitchFamily="34" charset="-78"/>
                <a:cs typeface="ae_AlMothnna" panose="020B0803030604020204" pitchFamily="34" charset="-78"/>
              </a:rPr>
              <a:t>جامعة التكوين المتواصل الوادي  .ليسانس حقوق س1 </a:t>
            </a:r>
            <a:endParaRPr lang="ar-SY" b="1" dirty="0">
              <a:solidFill>
                <a:srgbClr val="26415E"/>
              </a:solidFill>
              <a:latin typeface="ae_AlMothnna" panose="020B0803030604020204" pitchFamily="34" charset="-78"/>
              <a:cs typeface="ae_AlMothnna" panose="020B0803030604020204" pitchFamily="34" charset="-78"/>
            </a:endParaRPr>
          </a:p>
        </p:txBody>
      </p:sp>
      <p:sp>
        <p:nvSpPr>
          <p:cNvPr id="11" name="مستطيل 14">
            <a:extLst>
              <a:ext uri="{FF2B5EF4-FFF2-40B4-BE49-F238E27FC236}">
                <a16:creationId xmlns:a16="http://schemas.microsoft.com/office/drawing/2014/main" xmlns="" id="{DA6F42DA-6320-4ACD-ACDE-C7A9664EC2C7}"/>
              </a:ext>
            </a:extLst>
          </p:cNvPr>
          <p:cNvSpPr/>
          <p:nvPr/>
        </p:nvSpPr>
        <p:spPr>
          <a:xfrm>
            <a:off x="241590" y="6416198"/>
            <a:ext cx="5048867" cy="338554"/>
          </a:xfrm>
          <a:prstGeom prst="rect">
            <a:avLst/>
          </a:prstGeom>
        </p:spPr>
        <p:txBody>
          <a:bodyPr wrap="square">
            <a:spAutoFit/>
          </a:bodyPr>
          <a:lstStyle/>
          <a:p>
            <a:pPr algn="ctr"/>
            <a:r>
              <a:rPr lang="ar-DZ" sz="1600" b="1" dirty="0" smtClean="0">
                <a:solidFill>
                  <a:srgbClr val="27425D"/>
                </a:solidFill>
                <a:latin typeface="ae_AlMothnna" panose="020B0803030604020204" pitchFamily="34" charset="-78"/>
                <a:cs typeface="ae_AlMothnna" panose="020B0803030604020204" pitchFamily="34" charset="-78"/>
              </a:rPr>
              <a:t>02-11-2024                                     </a:t>
            </a:r>
            <a:r>
              <a:rPr lang="ar-DZ" sz="1600" b="1" dirty="0" err="1" smtClean="0">
                <a:solidFill>
                  <a:srgbClr val="27425D"/>
                </a:solidFill>
                <a:latin typeface="ae_AlMothnna" panose="020B0803030604020204" pitchFamily="34" charset="-78"/>
                <a:cs typeface="ae_AlMothnna" panose="020B0803030604020204" pitchFamily="34" charset="-78"/>
              </a:rPr>
              <a:t>د.فؤاد</a:t>
            </a:r>
            <a:r>
              <a:rPr lang="ar-DZ" sz="1600" b="1" dirty="0" smtClean="0">
                <a:solidFill>
                  <a:srgbClr val="27425D"/>
                </a:solidFill>
                <a:latin typeface="ae_AlMothnna" panose="020B0803030604020204" pitchFamily="34" charset="-78"/>
                <a:cs typeface="ae_AlMothnna" panose="020B0803030604020204" pitchFamily="34" charset="-78"/>
              </a:rPr>
              <a:t> العربي قدوري</a:t>
            </a:r>
            <a:endParaRPr lang="en-CA" sz="1600" b="1" dirty="0">
              <a:solidFill>
                <a:srgbClr val="27425D"/>
              </a:solidFill>
              <a:latin typeface="ae_AlMothnna" panose="020B0803030604020204" pitchFamily="34" charset="-78"/>
              <a:cs typeface="ae_AlMothnna" panose="020B0803030604020204" pitchFamily="34" charset="-78"/>
            </a:endParaRPr>
          </a:p>
        </p:txBody>
      </p:sp>
      <p:pic>
        <p:nvPicPr>
          <p:cNvPr id="3074" name="Picture 2" descr="C:\Users\h soft\Desktop\لوقو جامعة التكوين المتواص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360" y="6304405"/>
            <a:ext cx="914400" cy="5535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 soft\Desktop\مقياس المنهجية لطبة سنة1حقوق\تنزي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195" y="61949"/>
            <a:ext cx="1706013" cy="127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8990" y="0"/>
            <a:ext cx="84690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7520" y="80219"/>
            <a:ext cx="7082790" cy="784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كعب 4"/>
          <p:cNvSpPr/>
          <p:nvPr/>
        </p:nvSpPr>
        <p:spPr>
          <a:xfrm>
            <a:off x="8073807" y="2803605"/>
            <a:ext cx="2283822" cy="338323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200" b="1" dirty="0" smtClean="0">
                <a:latin typeface="Sakkal Majalla" pitchFamily="2" charset="-78"/>
                <a:cs typeface="Sakkal Majalla" pitchFamily="2" charset="-78"/>
              </a:rPr>
              <a:t>العصر الملكي</a:t>
            </a:r>
          </a:p>
          <a:p>
            <a:pPr algn="ctr"/>
            <a:r>
              <a:rPr lang="ar-DZ" sz="3200" b="1" dirty="0" smtClean="0">
                <a:latin typeface="Sakkal Majalla" pitchFamily="2" charset="-78"/>
                <a:cs typeface="Sakkal Majalla" pitchFamily="2" charset="-78"/>
              </a:rPr>
              <a:t>509 ق.م</a:t>
            </a:r>
          </a:p>
          <a:p>
            <a:pPr algn="ctr"/>
            <a:r>
              <a:rPr lang="ar-DZ" sz="3200" b="1" dirty="0" smtClean="0">
                <a:latin typeface="Sakkal Majalla" pitchFamily="2" charset="-78"/>
                <a:cs typeface="Sakkal Majalla" pitchFamily="2" charset="-78"/>
              </a:rPr>
              <a:t>754 ق.م</a:t>
            </a:r>
            <a:endParaRPr lang="ar-SA" sz="3200" b="1" dirty="0">
              <a:latin typeface="Sakkal Majalla" pitchFamily="2" charset="-78"/>
              <a:cs typeface="Sakkal Majalla" pitchFamily="2" charset="-78"/>
            </a:endParaRPr>
          </a:p>
        </p:txBody>
      </p:sp>
      <p:sp>
        <p:nvSpPr>
          <p:cNvPr id="17" name="مكعب 16"/>
          <p:cNvSpPr/>
          <p:nvPr/>
        </p:nvSpPr>
        <p:spPr>
          <a:xfrm>
            <a:off x="5059681" y="2625679"/>
            <a:ext cx="2283822" cy="338323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b="1" dirty="0" smtClean="0">
                <a:latin typeface="Sakkal Majalla" pitchFamily="2" charset="-78"/>
                <a:cs typeface="Sakkal Majalla" pitchFamily="2" charset="-78"/>
              </a:rPr>
              <a:t>عصر القانون القديم</a:t>
            </a:r>
          </a:p>
          <a:p>
            <a:pPr algn="ctr"/>
            <a:r>
              <a:rPr lang="ar-DZ" sz="2800" b="1" dirty="0" smtClean="0">
                <a:latin typeface="Sakkal Majalla" pitchFamily="2" charset="-78"/>
                <a:cs typeface="Sakkal Majalla" pitchFamily="2" charset="-78"/>
              </a:rPr>
              <a:t>509ق.م</a:t>
            </a:r>
          </a:p>
          <a:p>
            <a:pPr algn="ctr"/>
            <a:r>
              <a:rPr lang="ar-DZ" sz="2800" b="1" dirty="0" smtClean="0">
                <a:latin typeface="Sakkal Majalla" pitchFamily="2" charset="-78"/>
                <a:cs typeface="Sakkal Majalla" pitchFamily="2" charset="-78"/>
              </a:rPr>
              <a:t>130ق.م</a:t>
            </a:r>
            <a:endParaRPr lang="ar-SA" sz="2800" b="1" dirty="0">
              <a:latin typeface="Sakkal Majalla" pitchFamily="2" charset="-78"/>
              <a:cs typeface="Sakkal Majalla" pitchFamily="2" charset="-78"/>
            </a:endParaRPr>
          </a:p>
        </p:txBody>
      </p:sp>
      <p:sp>
        <p:nvSpPr>
          <p:cNvPr id="20" name="مكعب 19"/>
          <p:cNvSpPr/>
          <p:nvPr/>
        </p:nvSpPr>
        <p:spPr>
          <a:xfrm>
            <a:off x="2633255" y="2050912"/>
            <a:ext cx="2283822" cy="338323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b="1" dirty="0" smtClean="0">
                <a:latin typeface="Sakkal Majalla" pitchFamily="2" charset="-78"/>
                <a:cs typeface="Sakkal Majalla" pitchFamily="2" charset="-78"/>
              </a:rPr>
              <a:t>العصر العلمي</a:t>
            </a:r>
          </a:p>
          <a:p>
            <a:pPr algn="ctr"/>
            <a:r>
              <a:rPr lang="ar-DZ" sz="2800" b="1" dirty="0" smtClean="0">
                <a:latin typeface="Sakkal Majalla" pitchFamily="2" charset="-78"/>
                <a:cs typeface="Sakkal Majalla" pitchFamily="2" charset="-78"/>
              </a:rPr>
              <a:t>284ق.م</a:t>
            </a:r>
          </a:p>
        </p:txBody>
      </p:sp>
      <p:sp>
        <p:nvSpPr>
          <p:cNvPr id="21" name="مكعب 20"/>
          <p:cNvSpPr/>
          <p:nvPr/>
        </p:nvSpPr>
        <p:spPr>
          <a:xfrm>
            <a:off x="118620" y="1567587"/>
            <a:ext cx="2283822" cy="338323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b="1" dirty="0" smtClean="0">
                <a:latin typeface="Sakkal Majalla" pitchFamily="2" charset="-78"/>
                <a:cs typeface="Sakkal Majalla" pitchFamily="2" charset="-78"/>
              </a:rPr>
              <a:t>عصر الامبراطورية</a:t>
            </a:r>
          </a:p>
          <a:p>
            <a:pPr algn="ctr"/>
            <a:r>
              <a:rPr lang="ar-DZ" sz="2800" b="1" dirty="0">
                <a:latin typeface="Sakkal Majalla" pitchFamily="2" charset="-78"/>
                <a:cs typeface="Sakkal Majalla" pitchFamily="2" charset="-78"/>
              </a:rPr>
              <a:t>ا</a:t>
            </a:r>
            <a:r>
              <a:rPr lang="ar-DZ" sz="2800" b="1" dirty="0" smtClean="0">
                <a:latin typeface="Sakkal Majalla" pitchFamily="2" charset="-78"/>
                <a:cs typeface="Sakkal Majalla" pitchFamily="2" charset="-78"/>
              </a:rPr>
              <a:t>لوسطى</a:t>
            </a:r>
          </a:p>
          <a:p>
            <a:pPr algn="ctr"/>
            <a:r>
              <a:rPr lang="ar-DZ" b="1" dirty="0" smtClean="0">
                <a:latin typeface="Sakkal Majalla" pitchFamily="2" charset="-78"/>
                <a:cs typeface="Sakkal Majalla" pitchFamily="2" charset="-78"/>
              </a:rPr>
              <a:t>2</a:t>
            </a:r>
            <a:r>
              <a:rPr lang="ar-DZ" sz="2400" b="1" dirty="0" smtClean="0">
                <a:latin typeface="Sakkal Majalla" pitchFamily="2" charset="-78"/>
                <a:cs typeface="Sakkal Majalla" pitchFamily="2" charset="-78"/>
              </a:rPr>
              <a:t>84ق.م 565ق.م</a:t>
            </a:r>
          </a:p>
        </p:txBody>
      </p:sp>
    </p:spTree>
    <p:extLst>
      <p:ext uri="{BB962C8B-B14F-4D97-AF65-F5344CB8AC3E}">
        <p14:creationId xmlns:p14="http://schemas.microsoft.com/office/powerpoint/2010/main" val="14892274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4533</TotalTime>
  <Words>2777</Words>
  <Application>Microsoft Office PowerPoint</Application>
  <PresentationFormat>مخصص</PresentationFormat>
  <Paragraphs>433</Paragraphs>
  <Slides>42</Slides>
  <Notes>2</Notes>
  <HiddenSlides>0</HiddenSlides>
  <MMClips>0</MMClips>
  <ScaleCrop>false</ScaleCrop>
  <HeadingPairs>
    <vt:vector size="4" baseType="variant">
      <vt:variant>
        <vt:lpstr>نسق</vt:lpstr>
      </vt:variant>
      <vt:variant>
        <vt:i4>1</vt:i4>
      </vt:variant>
      <vt:variant>
        <vt:lpstr>عناوين الشرائح</vt:lpstr>
      </vt:variant>
      <vt:variant>
        <vt:i4>42</vt:i4>
      </vt:variant>
    </vt:vector>
  </HeadingPairs>
  <TitlesOfParts>
    <vt:vector size="43" baseType="lpstr">
      <vt:lpstr>نسق Office</vt:lpstr>
      <vt:lpstr>عرض تقديمي في PowerPoint</vt:lpstr>
      <vt:lpstr>عرض تقديمي في PowerPoint</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alosman mohamed</dc:creator>
  <cp:lastModifiedBy>h soft</cp:lastModifiedBy>
  <cp:revision>176</cp:revision>
  <dcterms:created xsi:type="dcterms:W3CDTF">2020-10-23T18:10:09Z</dcterms:created>
  <dcterms:modified xsi:type="dcterms:W3CDTF">2024-10-31T17:47:47Z</dcterms:modified>
</cp:coreProperties>
</file>