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4"/>
  </p:notesMasterIdLst>
  <p:sldIdLst>
    <p:sldId id="256" r:id="rId2"/>
    <p:sldId id="282" r:id="rId3"/>
    <p:sldId id="264" r:id="rId4"/>
    <p:sldId id="284" r:id="rId5"/>
    <p:sldId id="285" r:id="rId6"/>
    <p:sldId id="307" r:id="rId7"/>
    <p:sldId id="310" r:id="rId8"/>
    <p:sldId id="311" r:id="rId9"/>
    <p:sldId id="309" r:id="rId10"/>
    <p:sldId id="312" r:id="rId11"/>
    <p:sldId id="313" r:id="rId12"/>
    <p:sldId id="314" r:id="rId13"/>
  </p:sldIdLst>
  <p:sldSz cx="12192000" cy="6858000"/>
  <p:notesSz cx="6858000" cy="9144000"/>
  <p:defaultText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425D"/>
    <a:srgbClr val="26415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aximized" horzBarState="maximized">
    <p:restoredLeft sz="65441" autoAdjust="0"/>
    <p:restoredTop sz="86323" autoAdjust="0"/>
  </p:normalViewPr>
  <p:slideViewPr>
    <p:cSldViewPr snapToGrid="0">
      <p:cViewPr varScale="1">
        <p:scale>
          <a:sx n="74" d="100"/>
          <a:sy n="74" d="100"/>
        </p:scale>
        <p:origin x="-1182" y="-102"/>
      </p:cViewPr>
      <p:guideLst>
        <p:guide orient="horz" pos="2160"/>
        <p:guide pos="3840"/>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sorterViewPr>
    <p:cViewPr>
      <p:scale>
        <a:sx n="100" d="100"/>
        <a:sy n="100" d="100"/>
      </p:scale>
      <p:origin x="0" y="1836"/>
    </p:cViewPr>
  </p:sorter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B6A2118-A294-4113-8549-6A8C7A6536BE}" type="datetimeFigureOut">
              <a:rPr lang="ar-SA" smtClean="0"/>
              <a:t>22/04/1446</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00B42864-E530-4B1D-BFE8-574DBBEC8072}" type="slidenum">
              <a:rPr lang="ar-SA" smtClean="0"/>
              <a:t>‹#›</a:t>
            </a:fld>
            <a:endParaRPr lang="ar-SA"/>
          </a:p>
        </p:txBody>
      </p:sp>
    </p:spTree>
    <p:extLst>
      <p:ext uri="{BB962C8B-B14F-4D97-AF65-F5344CB8AC3E}">
        <p14:creationId xmlns:p14="http://schemas.microsoft.com/office/powerpoint/2010/main" val="211735159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00B42864-E530-4B1D-BFE8-574DBBEC8072}" type="slidenum">
              <a:rPr lang="ar-SA" smtClean="0"/>
              <a:t>1</a:t>
            </a:fld>
            <a:endParaRPr lang="ar-SA" dirty="0"/>
          </a:p>
        </p:txBody>
      </p:sp>
    </p:spTree>
    <p:extLst>
      <p:ext uri="{BB962C8B-B14F-4D97-AF65-F5344CB8AC3E}">
        <p14:creationId xmlns:p14="http://schemas.microsoft.com/office/powerpoint/2010/main" val="19786165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00B42864-E530-4B1D-BFE8-574DBBEC8072}" type="slidenum">
              <a:rPr lang="ar-SA" smtClean="0"/>
              <a:t>2</a:t>
            </a:fld>
            <a:endParaRPr lang="ar-SA" dirty="0"/>
          </a:p>
        </p:txBody>
      </p:sp>
    </p:spTree>
    <p:extLst>
      <p:ext uri="{BB962C8B-B14F-4D97-AF65-F5344CB8AC3E}">
        <p14:creationId xmlns:p14="http://schemas.microsoft.com/office/powerpoint/2010/main" val="1978616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D2C4D71-3E7B-41F1-9C49-B570894493BB}"/>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SY"/>
          </a:p>
        </p:txBody>
      </p:sp>
      <p:sp>
        <p:nvSpPr>
          <p:cNvPr id="3" name="عنوان فرعي 2">
            <a:extLst>
              <a:ext uri="{FF2B5EF4-FFF2-40B4-BE49-F238E27FC236}">
                <a16:creationId xmlns:a16="http://schemas.microsoft.com/office/drawing/2014/main" xmlns="" id="{F4FD2FD7-6B75-4933-A5BB-4940B479D69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SY"/>
          </a:p>
        </p:txBody>
      </p:sp>
      <p:sp>
        <p:nvSpPr>
          <p:cNvPr id="4" name="عنصر نائب للتاريخ 3">
            <a:extLst>
              <a:ext uri="{FF2B5EF4-FFF2-40B4-BE49-F238E27FC236}">
                <a16:creationId xmlns:a16="http://schemas.microsoft.com/office/drawing/2014/main" xmlns="" id="{C9630DE3-777A-44F1-BB6E-D5FD15DCD0DB}"/>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64748BF8-EBE5-46B9-B673-2F877361E8D6}"/>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xmlns="" id="{D3DB6603-AC84-4F79-821A-F394F6BC11DE}"/>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3430189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657BE62-B1D4-47B1-905D-3068FFCCA4EA}"/>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عنوان العمودي 2">
            <a:extLst>
              <a:ext uri="{FF2B5EF4-FFF2-40B4-BE49-F238E27FC236}">
                <a16:creationId xmlns:a16="http://schemas.microsoft.com/office/drawing/2014/main" xmlns="" id="{A59151F8-D11E-4C71-B802-48A8E442EECA}"/>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xmlns="" id="{FCAFC759-A40E-4438-A58B-59D982888360}"/>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5EB6860E-3D46-4691-8893-B0AED7D759F6}"/>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xmlns="" id="{CA6C1C02-FE41-484A-BC14-927128351099}"/>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2270690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A9351942-00A4-4AA9-90A1-F340A7D3883A}"/>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SY"/>
          </a:p>
        </p:txBody>
      </p:sp>
      <p:sp>
        <p:nvSpPr>
          <p:cNvPr id="3" name="عنصر نائب للعنوان العمودي 2">
            <a:extLst>
              <a:ext uri="{FF2B5EF4-FFF2-40B4-BE49-F238E27FC236}">
                <a16:creationId xmlns:a16="http://schemas.microsoft.com/office/drawing/2014/main" xmlns="" id="{D1B5AA56-71F2-459C-8C62-35FD06870B6F}"/>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xmlns="" id="{FDFD3379-7F16-455E-AEB8-7897D7CF686E}"/>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47F2676D-B3CD-4C86-AE75-A71A920E5208}"/>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xmlns="" id="{C458737D-59F7-422E-8732-236C4BB8BDA2}"/>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1244369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097FABEF-AD11-4568-BB35-BAC01AE513A2}"/>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xmlns="" id="{FF4CBD1D-0BF9-426C-8558-AE828DDC15DA}"/>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xmlns="" id="{6B23256A-A74F-41FC-8787-3E4C8FF94137}"/>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DE2C948A-77E2-40CD-9F95-7ABDF9DCAA6E}"/>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xmlns="" id="{3EE65D5D-9D54-4306-A5D6-EEECFF2F7F99}"/>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3254700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D044B4F-1A90-4938-8D37-84568ADE982C}"/>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xmlns="" id="{79D7F846-A296-42F2-A570-D7F4611195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6EA87B82-3009-4C45-B372-0D32CE6FBEB5}"/>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128870A0-01AE-43AB-96D7-A7B9AD080A16}"/>
              </a:ext>
            </a:extLst>
          </p:cNvPr>
          <p:cNvSpPr>
            <a:spLocks noGrp="1"/>
          </p:cNvSpPr>
          <p:nvPr>
            <p:ph type="ftr" sz="quarter" idx="11"/>
          </p:nvPr>
        </p:nvSpPr>
        <p:spPr/>
        <p:txBody>
          <a:bodyPr/>
          <a:lstStyle/>
          <a:p>
            <a:endParaRPr lang="ar-SY"/>
          </a:p>
        </p:txBody>
      </p:sp>
      <p:sp>
        <p:nvSpPr>
          <p:cNvPr id="6" name="عنصر نائب لرقم الشريحة 5">
            <a:extLst>
              <a:ext uri="{FF2B5EF4-FFF2-40B4-BE49-F238E27FC236}">
                <a16:creationId xmlns:a16="http://schemas.microsoft.com/office/drawing/2014/main" xmlns="" id="{1BF6E5D6-27A7-44F4-95D8-0712C4DF68C2}"/>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2642888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6B520BD-8CDD-4CED-84CA-9529F01FA0DE}"/>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xmlns="" id="{17C1492D-085F-4DA1-8673-96C16E24AAD3}"/>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محتوى 3">
            <a:extLst>
              <a:ext uri="{FF2B5EF4-FFF2-40B4-BE49-F238E27FC236}">
                <a16:creationId xmlns:a16="http://schemas.microsoft.com/office/drawing/2014/main" xmlns="" id="{8F4A4306-89FF-49C5-96D7-E26568547CFB}"/>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5" name="عنصر نائب للتاريخ 4">
            <a:extLst>
              <a:ext uri="{FF2B5EF4-FFF2-40B4-BE49-F238E27FC236}">
                <a16:creationId xmlns:a16="http://schemas.microsoft.com/office/drawing/2014/main" xmlns="" id="{966945AF-67BE-49FD-A372-0B42DF24D16A}"/>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6" name="عنصر نائب للتذييل 5">
            <a:extLst>
              <a:ext uri="{FF2B5EF4-FFF2-40B4-BE49-F238E27FC236}">
                <a16:creationId xmlns:a16="http://schemas.microsoft.com/office/drawing/2014/main" xmlns="" id="{4598467D-D360-480C-8175-B3A9F1CBC6FA}"/>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xmlns="" id="{73FE1159-0F4C-43AD-B90C-AF8DB167FC6E}"/>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750082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00F3BF8-26D2-4C24-AFE7-590B9FADD4A0}"/>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xmlns="" id="{04257533-525A-40CA-9E3D-B89F29F246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A042A743-B856-4BF4-8FE3-279695A5DDC3}"/>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5" name="عنصر نائب للنص 4">
            <a:extLst>
              <a:ext uri="{FF2B5EF4-FFF2-40B4-BE49-F238E27FC236}">
                <a16:creationId xmlns:a16="http://schemas.microsoft.com/office/drawing/2014/main" xmlns="" id="{958B3984-2F51-44F2-8A6E-5D800979072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5DEE3D7A-4695-486A-9B8A-B6F2F80A038E}"/>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7" name="عنصر نائب للتاريخ 6">
            <a:extLst>
              <a:ext uri="{FF2B5EF4-FFF2-40B4-BE49-F238E27FC236}">
                <a16:creationId xmlns:a16="http://schemas.microsoft.com/office/drawing/2014/main" xmlns="" id="{F005BDFF-78EF-447B-9767-54E01B275399}"/>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8" name="عنصر نائب للتذييل 7">
            <a:extLst>
              <a:ext uri="{FF2B5EF4-FFF2-40B4-BE49-F238E27FC236}">
                <a16:creationId xmlns:a16="http://schemas.microsoft.com/office/drawing/2014/main" xmlns="" id="{FD0F7E62-BE49-4C18-B5FF-1289C72BC6F4}"/>
              </a:ext>
            </a:extLst>
          </p:cNvPr>
          <p:cNvSpPr>
            <a:spLocks noGrp="1"/>
          </p:cNvSpPr>
          <p:nvPr>
            <p:ph type="ftr" sz="quarter" idx="11"/>
          </p:nvPr>
        </p:nvSpPr>
        <p:spPr/>
        <p:txBody>
          <a:bodyPr/>
          <a:lstStyle/>
          <a:p>
            <a:endParaRPr lang="ar-SY"/>
          </a:p>
        </p:txBody>
      </p:sp>
      <p:sp>
        <p:nvSpPr>
          <p:cNvPr id="9" name="عنصر نائب لرقم الشريحة 8">
            <a:extLst>
              <a:ext uri="{FF2B5EF4-FFF2-40B4-BE49-F238E27FC236}">
                <a16:creationId xmlns:a16="http://schemas.microsoft.com/office/drawing/2014/main" xmlns="" id="{BCF5259A-BE18-4D96-B782-2738C7819B6D}"/>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873154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E7031BF-9672-4F04-99EB-F05C59429040}"/>
              </a:ext>
            </a:extLst>
          </p:cNvPr>
          <p:cNvSpPr>
            <a:spLocks noGrp="1"/>
          </p:cNvSpPr>
          <p:nvPr>
            <p:ph type="title"/>
          </p:nvPr>
        </p:nvSpPr>
        <p:spPr/>
        <p:txBody>
          <a:bodyPr/>
          <a:lstStyle/>
          <a:p>
            <a:r>
              <a:rPr lang="ar-SA"/>
              <a:t>انقر لتحرير نمط عنوان الشكل الرئيسي</a:t>
            </a:r>
            <a:endParaRPr lang="ar-SY"/>
          </a:p>
        </p:txBody>
      </p:sp>
      <p:sp>
        <p:nvSpPr>
          <p:cNvPr id="3" name="عنصر نائب للتاريخ 2">
            <a:extLst>
              <a:ext uri="{FF2B5EF4-FFF2-40B4-BE49-F238E27FC236}">
                <a16:creationId xmlns:a16="http://schemas.microsoft.com/office/drawing/2014/main" xmlns="" id="{4839252C-2943-48E0-9254-7BC9FE3EE845}"/>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4" name="عنصر نائب للتذييل 3">
            <a:extLst>
              <a:ext uri="{FF2B5EF4-FFF2-40B4-BE49-F238E27FC236}">
                <a16:creationId xmlns:a16="http://schemas.microsoft.com/office/drawing/2014/main" xmlns="" id="{5AB914CA-A523-4CCC-A539-E92E1E7BFA9F}"/>
              </a:ext>
            </a:extLst>
          </p:cNvPr>
          <p:cNvSpPr>
            <a:spLocks noGrp="1"/>
          </p:cNvSpPr>
          <p:nvPr>
            <p:ph type="ftr" sz="quarter" idx="11"/>
          </p:nvPr>
        </p:nvSpPr>
        <p:spPr/>
        <p:txBody>
          <a:bodyPr/>
          <a:lstStyle/>
          <a:p>
            <a:endParaRPr lang="ar-SY"/>
          </a:p>
        </p:txBody>
      </p:sp>
      <p:sp>
        <p:nvSpPr>
          <p:cNvPr id="5" name="عنصر نائب لرقم الشريحة 4">
            <a:extLst>
              <a:ext uri="{FF2B5EF4-FFF2-40B4-BE49-F238E27FC236}">
                <a16:creationId xmlns:a16="http://schemas.microsoft.com/office/drawing/2014/main" xmlns="" id="{E7FC2C28-9C45-4B4F-83A1-8043BC4D3C46}"/>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2308090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F27F7198-BFAF-4913-BEB8-CD4F76398D8F}"/>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3" name="عنصر نائب للتذييل 2">
            <a:extLst>
              <a:ext uri="{FF2B5EF4-FFF2-40B4-BE49-F238E27FC236}">
                <a16:creationId xmlns:a16="http://schemas.microsoft.com/office/drawing/2014/main" xmlns="" id="{CB895BA1-4180-4ED8-97A8-3604A7687590}"/>
              </a:ext>
            </a:extLst>
          </p:cNvPr>
          <p:cNvSpPr>
            <a:spLocks noGrp="1"/>
          </p:cNvSpPr>
          <p:nvPr>
            <p:ph type="ftr" sz="quarter" idx="11"/>
          </p:nvPr>
        </p:nvSpPr>
        <p:spPr/>
        <p:txBody>
          <a:bodyPr/>
          <a:lstStyle/>
          <a:p>
            <a:endParaRPr lang="ar-SY"/>
          </a:p>
        </p:txBody>
      </p:sp>
      <p:sp>
        <p:nvSpPr>
          <p:cNvPr id="4" name="عنصر نائب لرقم الشريحة 3">
            <a:extLst>
              <a:ext uri="{FF2B5EF4-FFF2-40B4-BE49-F238E27FC236}">
                <a16:creationId xmlns:a16="http://schemas.microsoft.com/office/drawing/2014/main" xmlns="" id="{7F2445EF-0E96-42DA-B7C3-A2B4C1B49436}"/>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329531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B05BB59F-D3A5-4F9B-B48F-2EA80205B1B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SY"/>
          </a:p>
        </p:txBody>
      </p:sp>
      <p:sp>
        <p:nvSpPr>
          <p:cNvPr id="3" name="عنصر نائب للمحتوى 2">
            <a:extLst>
              <a:ext uri="{FF2B5EF4-FFF2-40B4-BE49-F238E27FC236}">
                <a16:creationId xmlns:a16="http://schemas.microsoft.com/office/drawing/2014/main" xmlns="" id="{036BEF21-3DB7-4C0C-9D3B-BEA5E49B07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نص 3">
            <a:extLst>
              <a:ext uri="{FF2B5EF4-FFF2-40B4-BE49-F238E27FC236}">
                <a16:creationId xmlns:a16="http://schemas.microsoft.com/office/drawing/2014/main" xmlns="" id="{2576704A-32B1-43EC-9C56-9E1E6CB44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BEF121EE-6076-4150-BF07-5D8DB336E7D0}"/>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6" name="عنصر نائب للتذييل 5">
            <a:extLst>
              <a:ext uri="{FF2B5EF4-FFF2-40B4-BE49-F238E27FC236}">
                <a16:creationId xmlns:a16="http://schemas.microsoft.com/office/drawing/2014/main" xmlns="" id="{18050E4C-9A88-4C8D-8BFA-F99BF703D0EE}"/>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xmlns="" id="{3B81329E-587F-462E-A37E-0F3B8A5AD695}"/>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374661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3C13E00A-79F8-411F-BE89-7722067FDBB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SY"/>
          </a:p>
        </p:txBody>
      </p:sp>
      <p:sp>
        <p:nvSpPr>
          <p:cNvPr id="3" name="عنصر نائب للصورة 2">
            <a:extLst>
              <a:ext uri="{FF2B5EF4-FFF2-40B4-BE49-F238E27FC236}">
                <a16:creationId xmlns:a16="http://schemas.microsoft.com/office/drawing/2014/main" xmlns="" id="{CF3BBD6C-DA8D-4DFA-87E3-73F32DBD29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Y"/>
          </a:p>
        </p:txBody>
      </p:sp>
      <p:sp>
        <p:nvSpPr>
          <p:cNvPr id="4" name="عنصر نائب للنص 3">
            <a:extLst>
              <a:ext uri="{FF2B5EF4-FFF2-40B4-BE49-F238E27FC236}">
                <a16:creationId xmlns:a16="http://schemas.microsoft.com/office/drawing/2014/main" xmlns="" id="{ED011698-103B-493B-B809-8E805C37D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0B1EF458-BEB0-4EE3-AD82-DAF53B7B88C5}"/>
              </a:ext>
            </a:extLst>
          </p:cNvPr>
          <p:cNvSpPr>
            <a:spLocks noGrp="1"/>
          </p:cNvSpPr>
          <p:nvPr>
            <p:ph type="dt" sz="half" idx="10"/>
          </p:nvPr>
        </p:nvSpPr>
        <p:spPr/>
        <p:txBody>
          <a:bodyPr/>
          <a:lstStyle/>
          <a:p>
            <a:fld id="{68209554-6A65-4E3E-B0C1-A6559C473139}" type="datetimeFigureOut">
              <a:rPr lang="ar-SY" smtClean="0"/>
              <a:t>22/04/1446</a:t>
            </a:fld>
            <a:endParaRPr lang="ar-SY"/>
          </a:p>
        </p:txBody>
      </p:sp>
      <p:sp>
        <p:nvSpPr>
          <p:cNvPr id="6" name="عنصر نائب للتذييل 5">
            <a:extLst>
              <a:ext uri="{FF2B5EF4-FFF2-40B4-BE49-F238E27FC236}">
                <a16:creationId xmlns:a16="http://schemas.microsoft.com/office/drawing/2014/main" xmlns="" id="{73911048-EDDD-4B76-842A-69288AF48553}"/>
              </a:ext>
            </a:extLst>
          </p:cNvPr>
          <p:cNvSpPr>
            <a:spLocks noGrp="1"/>
          </p:cNvSpPr>
          <p:nvPr>
            <p:ph type="ftr" sz="quarter" idx="11"/>
          </p:nvPr>
        </p:nvSpPr>
        <p:spPr/>
        <p:txBody>
          <a:bodyPr/>
          <a:lstStyle/>
          <a:p>
            <a:endParaRPr lang="ar-SY"/>
          </a:p>
        </p:txBody>
      </p:sp>
      <p:sp>
        <p:nvSpPr>
          <p:cNvPr id="7" name="عنصر نائب لرقم الشريحة 6">
            <a:extLst>
              <a:ext uri="{FF2B5EF4-FFF2-40B4-BE49-F238E27FC236}">
                <a16:creationId xmlns:a16="http://schemas.microsoft.com/office/drawing/2014/main" xmlns="" id="{A806595F-7244-421B-866D-8DCF9AC18F97}"/>
              </a:ext>
            </a:extLst>
          </p:cNvPr>
          <p:cNvSpPr>
            <a:spLocks noGrp="1"/>
          </p:cNvSpPr>
          <p:nvPr>
            <p:ph type="sldNum" sz="quarter" idx="12"/>
          </p:nvPr>
        </p:nvSpPr>
        <p:spPr/>
        <p:txBody>
          <a:bodyPr/>
          <a:lstStyle/>
          <a:p>
            <a:fld id="{DA1E6C9B-4BAF-4495-B949-F5C41C235758}" type="slidenum">
              <a:rPr lang="ar-SY" smtClean="0"/>
              <a:t>‹#›</a:t>
            </a:fld>
            <a:endParaRPr lang="ar-SY"/>
          </a:p>
        </p:txBody>
      </p:sp>
    </p:spTree>
    <p:extLst>
      <p:ext uri="{BB962C8B-B14F-4D97-AF65-F5344CB8AC3E}">
        <p14:creationId xmlns:p14="http://schemas.microsoft.com/office/powerpoint/2010/main" val="1438892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B74EA11A-4CDF-44D4-B278-54DC37DAF518}"/>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SY"/>
          </a:p>
        </p:txBody>
      </p:sp>
      <p:sp>
        <p:nvSpPr>
          <p:cNvPr id="3" name="عنصر نائب للنص 2">
            <a:extLst>
              <a:ext uri="{FF2B5EF4-FFF2-40B4-BE49-F238E27FC236}">
                <a16:creationId xmlns:a16="http://schemas.microsoft.com/office/drawing/2014/main" xmlns="" id="{9E258E95-12B9-4E02-B039-495264BA8FD8}"/>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SY"/>
          </a:p>
        </p:txBody>
      </p:sp>
      <p:sp>
        <p:nvSpPr>
          <p:cNvPr id="4" name="عنصر نائب للتاريخ 3">
            <a:extLst>
              <a:ext uri="{FF2B5EF4-FFF2-40B4-BE49-F238E27FC236}">
                <a16:creationId xmlns:a16="http://schemas.microsoft.com/office/drawing/2014/main" xmlns="" id="{03A7D13F-39DB-40D2-B479-518DC2A6662E}"/>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8209554-6A65-4E3E-B0C1-A6559C473139}" type="datetimeFigureOut">
              <a:rPr lang="ar-SY" smtClean="0"/>
              <a:t>22/04/1446</a:t>
            </a:fld>
            <a:endParaRPr lang="ar-SY"/>
          </a:p>
        </p:txBody>
      </p:sp>
      <p:sp>
        <p:nvSpPr>
          <p:cNvPr id="5" name="عنصر نائب للتذييل 4">
            <a:extLst>
              <a:ext uri="{FF2B5EF4-FFF2-40B4-BE49-F238E27FC236}">
                <a16:creationId xmlns:a16="http://schemas.microsoft.com/office/drawing/2014/main" xmlns="" id="{33107E53-0F12-47D6-B558-DDDDACFA08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Y"/>
          </a:p>
        </p:txBody>
      </p:sp>
      <p:sp>
        <p:nvSpPr>
          <p:cNvPr id="6" name="عنصر نائب لرقم الشريحة 5">
            <a:extLst>
              <a:ext uri="{FF2B5EF4-FFF2-40B4-BE49-F238E27FC236}">
                <a16:creationId xmlns:a16="http://schemas.microsoft.com/office/drawing/2014/main" xmlns="" id="{2B868A59-D9C0-4E32-81CE-1E6BFA505A43}"/>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1E6C9B-4BAF-4495-B949-F5C41C235758}" type="slidenum">
              <a:rPr lang="ar-SY" smtClean="0"/>
              <a:t>‹#›</a:t>
            </a:fld>
            <a:endParaRPr lang="ar-SY"/>
          </a:p>
        </p:txBody>
      </p:sp>
    </p:spTree>
    <p:extLst>
      <p:ext uri="{BB962C8B-B14F-4D97-AF65-F5344CB8AC3E}">
        <p14:creationId xmlns:p14="http://schemas.microsoft.com/office/powerpoint/2010/main" val="275263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Y"/>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1.jpg"/><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9.png"/><Relationship Id="rId5" Type="http://schemas.openxmlformats.org/officeDocument/2006/relationships/image" Target="../media/image10.jpg"/><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مستطيل 6">
            <a:extLst>
              <a:ext uri="{FF2B5EF4-FFF2-40B4-BE49-F238E27FC236}">
                <a16:creationId xmlns:a16="http://schemas.microsoft.com/office/drawing/2014/main" xmlns="" id="{E6B6689D-D419-4AB6-998C-CB0064056EE9}"/>
              </a:ext>
            </a:extLst>
          </p:cNvPr>
          <p:cNvSpPr/>
          <p:nvPr/>
        </p:nvSpPr>
        <p:spPr>
          <a:xfrm>
            <a:off x="0" y="2221723"/>
            <a:ext cx="12192000" cy="2780522"/>
          </a:xfrm>
          <a:prstGeom prst="rect">
            <a:avLst/>
          </a:prstGeom>
          <a:solidFill>
            <a:srgbClr val="26415E"/>
          </a:solidFill>
          <a:ln>
            <a:solidFill>
              <a:srgbClr val="26415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dirty="0"/>
          </a:p>
        </p:txBody>
      </p:sp>
      <p:sp>
        <p:nvSpPr>
          <p:cNvPr id="8" name="مستطيل 7">
            <a:extLst>
              <a:ext uri="{FF2B5EF4-FFF2-40B4-BE49-F238E27FC236}">
                <a16:creationId xmlns:a16="http://schemas.microsoft.com/office/drawing/2014/main" xmlns="" id="{A1711452-7ED8-4E4D-9282-B6D060A0B821}"/>
              </a:ext>
            </a:extLst>
          </p:cNvPr>
          <p:cNvSpPr/>
          <p:nvPr/>
        </p:nvSpPr>
        <p:spPr>
          <a:xfrm>
            <a:off x="8313576" y="703205"/>
            <a:ext cx="3878424" cy="369332"/>
          </a:xfrm>
          <a:prstGeom prst="rect">
            <a:avLst/>
          </a:prstGeom>
        </p:spPr>
        <p:txBody>
          <a:bodyPr wrap="square">
            <a:spAutoFit/>
          </a:bodyPr>
          <a:lstStyle/>
          <a:p>
            <a:pPr algn="ctr"/>
            <a:r>
              <a:rPr lang="ar-DZ" b="1" cap="all" dirty="0" smtClean="0"/>
              <a:t>جامعة التكوين المتواصل الوادي</a:t>
            </a:r>
            <a:endParaRPr lang="en-MY" cap="all" dirty="0"/>
          </a:p>
        </p:txBody>
      </p:sp>
      <p:sp>
        <p:nvSpPr>
          <p:cNvPr id="9" name="مستطيل 8">
            <a:extLst>
              <a:ext uri="{FF2B5EF4-FFF2-40B4-BE49-F238E27FC236}">
                <a16:creationId xmlns:a16="http://schemas.microsoft.com/office/drawing/2014/main" xmlns="" id="{E3C3FC93-5DC7-4998-BA2C-2CBB071805F5}"/>
              </a:ext>
            </a:extLst>
          </p:cNvPr>
          <p:cNvSpPr/>
          <p:nvPr/>
        </p:nvSpPr>
        <p:spPr>
          <a:xfrm>
            <a:off x="494521" y="380040"/>
            <a:ext cx="2827176" cy="369332"/>
          </a:xfrm>
          <a:prstGeom prst="rect">
            <a:avLst/>
          </a:prstGeom>
        </p:spPr>
        <p:txBody>
          <a:bodyPr wrap="square">
            <a:spAutoFit/>
          </a:bodyPr>
          <a:lstStyle/>
          <a:p>
            <a:r>
              <a:rPr lang="ar-DZ" dirty="0" smtClean="0"/>
              <a:t>29اكتوبر </a:t>
            </a:r>
            <a:r>
              <a:rPr lang="ar-DZ" dirty="0" smtClean="0"/>
              <a:t>2024</a:t>
            </a:r>
            <a:endParaRPr lang="en-CA" dirty="0"/>
          </a:p>
        </p:txBody>
      </p:sp>
      <p:sp>
        <p:nvSpPr>
          <p:cNvPr id="10" name="TextBox 7">
            <a:extLst>
              <a:ext uri="{FF2B5EF4-FFF2-40B4-BE49-F238E27FC236}">
                <a16:creationId xmlns:a16="http://schemas.microsoft.com/office/drawing/2014/main" xmlns="" id="{078D9352-4722-4C49-A2A4-3DC5D07E0677}"/>
              </a:ext>
            </a:extLst>
          </p:cNvPr>
          <p:cNvSpPr txBox="1"/>
          <p:nvPr/>
        </p:nvSpPr>
        <p:spPr>
          <a:xfrm>
            <a:off x="2085862" y="5275590"/>
            <a:ext cx="5108504" cy="1569660"/>
          </a:xfrm>
          <a:prstGeom prst="rect">
            <a:avLst/>
          </a:prstGeom>
          <a:noFill/>
        </p:spPr>
        <p:txBody>
          <a:bodyPr wrap="square" rtlCol="0">
            <a:spAutoFit/>
          </a:bodyPr>
          <a:lstStyle/>
          <a:p>
            <a:pPr marL="342900" indent="-342900">
              <a:buFontTx/>
              <a:buChar char="-"/>
            </a:pPr>
            <a:r>
              <a:rPr lang="ar-IQ" sz="3200" b="1" dirty="0" smtClean="0">
                <a:latin typeface="Sakkal Majalla" pitchFamily="2" charset="-78"/>
                <a:cs typeface="Sakkal Majalla" pitchFamily="2" charset="-78"/>
              </a:rPr>
              <a:t>فؤاد </a:t>
            </a:r>
            <a:r>
              <a:rPr lang="ar-DZ" sz="3200" b="1" dirty="0" smtClean="0">
                <a:latin typeface="Sakkal Majalla" pitchFamily="2" charset="-78"/>
                <a:cs typeface="Sakkal Majalla" pitchFamily="2" charset="-78"/>
              </a:rPr>
              <a:t>العربي </a:t>
            </a:r>
            <a:r>
              <a:rPr lang="ar-IQ" sz="3200" b="1" dirty="0" smtClean="0">
                <a:latin typeface="Sakkal Majalla" pitchFamily="2" charset="-78"/>
                <a:cs typeface="Sakkal Majalla" pitchFamily="2" charset="-78"/>
              </a:rPr>
              <a:t>قدوري </a:t>
            </a:r>
            <a:endParaRPr lang="ar-DZ" sz="3200" b="1" dirty="0" smtClean="0">
              <a:latin typeface="Sakkal Majalla" pitchFamily="2" charset="-78"/>
              <a:cs typeface="Sakkal Majalla" pitchFamily="2" charset="-78"/>
            </a:endParaRPr>
          </a:p>
          <a:p>
            <a:r>
              <a:rPr lang="ar-DZ" sz="3200" b="1" dirty="0" smtClean="0">
                <a:latin typeface="Sakkal Majalla" pitchFamily="2" charset="-78"/>
                <a:cs typeface="Sakkal Majalla" pitchFamily="2" charset="-78"/>
              </a:rPr>
              <a:t>دكتور في القانون الخاص</a:t>
            </a:r>
            <a:endParaRPr lang="ar-IQ" sz="3200" b="1" dirty="0">
              <a:latin typeface="Sakkal Majalla" pitchFamily="2" charset="-78"/>
              <a:cs typeface="Sakkal Majalla" pitchFamily="2" charset="-78"/>
            </a:endParaRPr>
          </a:p>
          <a:p>
            <a:r>
              <a:rPr lang="ar-DZ" sz="3200" b="1" dirty="0" smtClean="0">
                <a:latin typeface="Sakkal Majalla" pitchFamily="2" charset="-78"/>
                <a:cs typeface="Sakkal Majalla" pitchFamily="2" charset="-78"/>
              </a:rPr>
              <a:t>    </a:t>
            </a:r>
            <a:endParaRPr lang="en-CA" sz="3200" b="1" dirty="0">
              <a:latin typeface="Sakkal Majalla" pitchFamily="2" charset="-78"/>
              <a:cs typeface="Sakkal Majalla" pitchFamily="2" charset="-78"/>
            </a:endParaRPr>
          </a:p>
        </p:txBody>
      </p:sp>
      <p:sp>
        <p:nvSpPr>
          <p:cNvPr id="11" name="TextBox 7">
            <a:extLst>
              <a:ext uri="{FF2B5EF4-FFF2-40B4-BE49-F238E27FC236}">
                <a16:creationId xmlns:a16="http://schemas.microsoft.com/office/drawing/2014/main" xmlns="" id="{34991B89-B217-4788-878D-692D7AE784D2}"/>
              </a:ext>
            </a:extLst>
          </p:cNvPr>
          <p:cNvSpPr txBox="1"/>
          <p:nvPr/>
        </p:nvSpPr>
        <p:spPr>
          <a:xfrm>
            <a:off x="133348" y="2457822"/>
            <a:ext cx="11612339" cy="2215991"/>
          </a:xfrm>
          <a:prstGeom prst="rect">
            <a:avLst/>
          </a:prstGeom>
          <a:noFill/>
        </p:spPr>
        <p:txBody>
          <a:bodyPr wrap="square" rtlCol="0">
            <a:spAutoFit/>
          </a:bodyPr>
          <a:lstStyle/>
          <a:p>
            <a:pPr algn="ctr"/>
            <a:r>
              <a:rPr lang="ar-DZ" sz="13800" b="1" dirty="0" smtClean="0">
                <a:solidFill>
                  <a:schemeClr val="bg1"/>
                </a:solidFill>
                <a:latin typeface="Sakkal Majalla" pitchFamily="2" charset="-78"/>
                <a:cs typeface="Sakkal Majalla" pitchFamily="2" charset="-78"/>
              </a:rPr>
              <a:t>تاريخ النظم القانونية</a:t>
            </a:r>
          </a:p>
        </p:txBody>
      </p:sp>
      <p:cxnSp>
        <p:nvCxnSpPr>
          <p:cNvPr id="13" name="رابط مستقيم 12">
            <a:extLst>
              <a:ext uri="{FF2B5EF4-FFF2-40B4-BE49-F238E27FC236}">
                <a16:creationId xmlns:a16="http://schemas.microsoft.com/office/drawing/2014/main" xmlns="" id="{06C941D3-F610-4E80-9793-418E878B692D}"/>
              </a:ext>
            </a:extLst>
          </p:cNvPr>
          <p:cNvCxnSpPr/>
          <p:nvPr/>
        </p:nvCxnSpPr>
        <p:spPr>
          <a:xfrm flipH="1">
            <a:off x="8797213" y="1222317"/>
            <a:ext cx="2948474" cy="0"/>
          </a:xfrm>
          <a:prstGeom prst="line">
            <a:avLst/>
          </a:prstGeom>
          <a:ln w="19050">
            <a:solidFill>
              <a:srgbClr val="26415E"/>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a:extLst>
              <a:ext uri="{FF2B5EF4-FFF2-40B4-BE49-F238E27FC236}">
                <a16:creationId xmlns:a16="http://schemas.microsoft.com/office/drawing/2014/main" xmlns="" id="{609F185C-377A-4D24-8D0C-D59869A5B25B}"/>
              </a:ext>
            </a:extLst>
          </p:cNvPr>
          <p:cNvCxnSpPr/>
          <p:nvPr/>
        </p:nvCxnSpPr>
        <p:spPr>
          <a:xfrm flipH="1">
            <a:off x="477427" y="1222317"/>
            <a:ext cx="2948474" cy="0"/>
          </a:xfrm>
          <a:prstGeom prst="line">
            <a:avLst/>
          </a:prstGeom>
          <a:ln w="19050">
            <a:solidFill>
              <a:srgbClr val="26415E"/>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74229" y="330137"/>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 y="107156"/>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عنوان 1"/>
          <p:cNvSpPr>
            <a:spLocks noGrp="1"/>
          </p:cNvSpPr>
          <p:nvPr>
            <p:ph type="ctrTitle"/>
          </p:nvPr>
        </p:nvSpPr>
        <p:spPr/>
        <p:txBody>
          <a:bodyPr/>
          <a:lstStyle/>
          <a:p>
            <a:endParaRPr lang="ar-SA" dirty="0"/>
          </a:p>
        </p:txBody>
      </p:sp>
      <p:sp>
        <p:nvSpPr>
          <p:cNvPr id="3" name="عنوان فرعي 2"/>
          <p:cNvSpPr>
            <a:spLocks noGrp="1"/>
          </p:cNvSpPr>
          <p:nvPr>
            <p:ph type="subTitle" idx="1"/>
          </p:nvPr>
        </p:nvSpPr>
        <p:spPr/>
        <p:txBody>
          <a:bodyPr/>
          <a:lstStyle/>
          <a:p>
            <a:endParaRPr lang="ar-SA" dirty="0"/>
          </a:p>
        </p:txBody>
      </p:sp>
      <p:pic>
        <p:nvPicPr>
          <p:cNvPr id="4" name="Picture 2" descr="C:\Users\h soft\Desktop\مقياس المنهجية لطبة سنة1حقوق\م3\History of legal system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37" y="5002245"/>
            <a:ext cx="3862253" cy="1726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5393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smtClean="0">
                <a:solidFill>
                  <a:prstClr val="white"/>
                </a:solidFill>
                <a:latin typeface="Sakkal Majalla" pitchFamily="2" charset="-78"/>
                <a:cs typeface="Sakkal Majalla" pitchFamily="2" charset="-78"/>
              </a:rPr>
              <a:t>01-قانون دراكون:621ق.م</a:t>
            </a:r>
            <a:endParaRPr lang="ar-DZ" sz="2800" b="1" dirty="0" smtClean="0">
              <a:solidFill>
                <a:prstClr val="white"/>
              </a:solidFill>
              <a:latin typeface="Sakkal Majalla" pitchFamily="2" charset="-78"/>
              <a:cs typeface="Sakkal Majalla" pitchFamily="2" charset="-78"/>
            </a:endParaRPr>
          </a:p>
        </p:txBody>
      </p:sp>
      <p:sp>
        <p:nvSpPr>
          <p:cNvPr id="5" name="مخطط انسيابي: محطة طرفية 4"/>
          <p:cNvSpPr/>
          <p:nvPr/>
        </p:nvSpPr>
        <p:spPr>
          <a:xfrm>
            <a:off x="1596980" y="61951"/>
            <a:ext cx="2408350"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500" b="1" dirty="0" smtClean="0">
                <a:solidFill>
                  <a:prstClr val="white"/>
                </a:solidFill>
                <a:latin typeface="Sakkal Majalla" pitchFamily="2" charset="-78"/>
                <a:cs typeface="Sakkal Majalla" pitchFamily="2" charset="-78"/>
              </a:rPr>
              <a:t>02-قانون </a:t>
            </a:r>
            <a:r>
              <a:rPr lang="ar-DZ" sz="2500" b="1" dirty="0" err="1" smtClean="0">
                <a:solidFill>
                  <a:prstClr val="white"/>
                </a:solidFill>
                <a:latin typeface="Sakkal Majalla" pitchFamily="2" charset="-78"/>
                <a:cs typeface="Sakkal Majalla" pitchFamily="2" charset="-78"/>
              </a:rPr>
              <a:t>صولون</a:t>
            </a:r>
            <a:endParaRPr lang="ar-DZ" sz="2500" b="1" dirty="0" smtClean="0">
              <a:solidFill>
                <a:prstClr val="white"/>
              </a:solidFill>
              <a:latin typeface="Sakkal Majalla" pitchFamily="2" charset="-78"/>
              <a:cs typeface="Sakkal Majalla" pitchFamily="2" charset="-78"/>
            </a:endParaRPr>
          </a:p>
          <a:p>
            <a:pPr algn="ctr"/>
            <a:r>
              <a:rPr lang="ar-DZ" sz="2500" b="1" dirty="0" smtClean="0">
                <a:solidFill>
                  <a:prstClr val="white"/>
                </a:solidFill>
                <a:latin typeface="Sakkal Majalla" pitchFamily="2" charset="-78"/>
                <a:cs typeface="Sakkal Majalla" pitchFamily="2" charset="-78"/>
              </a:rPr>
              <a:t>594ق.م:</a:t>
            </a:r>
            <a:endParaRPr lang="ar-SA" sz="2500" b="1" dirty="0">
              <a:solidFill>
                <a:srgbClr val="002060"/>
              </a:solidFill>
              <a:latin typeface="Sakkal Majalla" pitchFamily="2" charset="-78"/>
              <a:cs typeface="Sakkal Majalla" pitchFamily="2" charset="-78"/>
            </a:endParaRPr>
          </a:p>
        </p:txBody>
      </p:sp>
      <p:sp>
        <p:nvSpPr>
          <p:cNvPr id="6" name="مخطط انسيابي: قرص ممغنط 5"/>
          <p:cNvSpPr/>
          <p:nvPr/>
        </p:nvSpPr>
        <p:spPr>
          <a:xfrm>
            <a:off x="7083380" y="1401763"/>
            <a:ext cx="4958366"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2000" b="1" dirty="0" smtClean="0">
                <a:solidFill>
                  <a:prstClr val="white"/>
                </a:solidFill>
                <a:latin typeface="Sakkal Majalla" pitchFamily="2" charset="-78"/>
                <a:cs typeface="Sakkal Majalla" pitchFamily="2" charset="-78"/>
              </a:rPr>
              <a:t>.كان </a:t>
            </a:r>
            <a:r>
              <a:rPr lang="ar-DZ" sz="2000" b="1" dirty="0">
                <a:solidFill>
                  <a:prstClr val="white"/>
                </a:solidFill>
                <a:latin typeface="Sakkal Majalla" pitchFamily="2" charset="-78"/>
                <a:cs typeface="Sakkal Majalla" pitchFamily="2" charset="-78"/>
              </a:rPr>
              <a:t>الهدف الأساسي من قانون دراكون جمع وتدوين التقاليد والقواعد </a:t>
            </a:r>
            <a:r>
              <a:rPr lang="ar-DZ" sz="2000" b="1" dirty="0" smtClean="0">
                <a:solidFill>
                  <a:prstClr val="white"/>
                </a:solidFill>
                <a:latin typeface="Sakkal Majalla" pitchFamily="2" charset="-78"/>
                <a:cs typeface="Sakkal Majalla" pitchFamily="2" charset="-78"/>
              </a:rPr>
              <a:t>القانونية في </a:t>
            </a:r>
            <a:r>
              <a:rPr lang="ar-DZ" sz="2000" b="1" dirty="0">
                <a:solidFill>
                  <a:prstClr val="white"/>
                </a:solidFill>
                <a:latin typeface="Sakkal Majalla" pitchFamily="2" charset="-78"/>
                <a:cs typeface="Sakkal Majalla" pitchFamily="2" charset="-78"/>
              </a:rPr>
              <a:t>وثيقة مكتوبة واضحة لمنع احتكار الأشراف لها </a:t>
            </a:r>
            <a:r>
              <a:rPr lang="ar-DZ" sz="2000" b="1" dirty="0" smtClean="0">
                <a:solidFill>
                  <a:prstClr val="white"/>
                </a:solidFill>
                <a:latin typeface="Sakkal Majalla" pitchFamily="2" charset="-78"/>
                <a:cs typeface="Sakkal Majalla" pitchFamily="2" charset="-78"/>
              </a:rPr>
              <a:t>وتحقيقا </a:t>
            </a:r>
            <a:r>
              <a:rPr lang="ar-DZ" sz="2000" b="1" dirty="0" err="1">
                <a:solidFill>
                  <a:prstClr val="white"/>
                </a:solidFill>
                <a:latin typeface="Sakkal Majalla" pitchFamily="2" charset="-78"/>
                <a:cs typeface="Sakkal Majalla" pitchFamily="2" charset="-78"/>
              </a:rPr>
              <a:t>لمبدأالمساواة</a:t>
            </a:r>
            <a:r>
              <a:rPr lang="ar-DZ" sz="2000" b="1" dirty="0">
                <a:solidFill>
                  <a:prstClr val="white"/>
                </a:solidFill>
                <a:latin typeface="Sakkal Majalla" pitchFamily="2" charset="-78"/>
                <a:cs typeface="Sakkal Majalla" pitchFamily="2" charset="-78"/>
              </a:rPr>
              <a:t> </a:t>
            </a:r>
            <a:r>
              <a:rPr lang="ar-DZ" sz="2000" b="1" dirty="0" smtClean="0">
                <a:solidFill>
                  <a:prstClr val="white"/>
                </a:solidFill>
                <a:latin typeface="Sakkal Majalla" pitchFamily="2" charset="-78"/>
                <a:cs typeface="Sakkal Majalla" pitchFamily="2" charset="-78"/>
              </a:rPr>
              <a:t>.</a:t>
            </a:r>
          </a:p>
          <a:p>
            <a:pPr algn="ctr"/>
            <a:r>
              <a:rPr lang="ar-DZ" sz="2000" b="1" dirty="0" smtClean="0">
                <a:solidFill>
                  <a:prstClr val="white"/>
                </a:solidFill>
                <a:latin typeface="Sakkal Majalla" pitchFamily="2" charset="-78"/>
                <a:cs typeface="Sakkal Majalla" pitchFamily="2" charset="-78"/>
              </a:rPr>
              <a:t>وبعد </a:t>
            </a:r>
            <a:r>
              <a:rPr lang="ar-DZ" sz="2000" b="1" dirty="0">
                <a:solidFill>
                  <a:prstClr val="white"/>
                </a:solidFill>
                <a:latin typeface="Sakkal Majalla" pitchFamily="2" charset="-78"/>
                <a:cs typeface="Sakkal Majalla" pitchFamily="2" charset="-78"/>
              </a:rPr>
              <a:t>جمع القوانين قام </a:t>
            </a:r>
            <a:r>
              <a:rPr lang="ar-DZ" sz="2000" b="1" dirty="0" smtClean="0">
                <a:solidFill>
                  <a:prstClr val="white"/>
                </a:solidFill>
                <a:latin typeface="Sakkal Majalla" pitchFamily="2" charset="-78"/>
                <a:cs typeface="Sakkal Majalla" pitchFamily="2" charset="-78"/>
              </a:rPr>
              <a:t>بتهذيبها </a:t>
            </a:r>
            <a:r>
              <a:rPr lang="ar-DZ" sz="2000" b="1" dirty="0">
                <a:solidFill>
                  <a:prstClr val="white"/>
                </a:solidFill>
                <a:latin typeface="Sakkal Majalla" pitchFamily="2" charset="-78"/>
                <a:cs typeface="Sakkal Majalla" pitchFamily="2" charset="-78"/>
              </a:rPr>
              <a:t>وإزالة التناقض بينها </a:t>
            </a:r>
            <a:r>
              <a:rPr lang="ar-DZ" sz="2000" b="1" dirty="0" smtClean="0">
                <a:solidFill>
                  <a:prstClr val="white"/>
                </a:solidFill>
                <a:latin typeface="Sakkal Majalla" pitchFamily="2" charset="-78"/>
                <a:cs typeface="Sakkal Majalla" pitchFamily="2" charset="-78"/>
              </a:rPr>
              <a:t>وأعادت </a:t>
            </a:r>
            <a:r>
              <a:rPr lang="ar-DZ" sz="2000" b="1" dirty="0">
                <a:solidFill>
                  <a:prstClr val="white"/>
                </a:solidFill>
                <a:latin typeface="Sakkal Majalla" pitchFamily="2" charset="-78"/>
                <a:cs typeface="Sakkal Majalla" pitchFamily="2" charset="-78"/>
              </a:rPr>
              <a:t>صياغتها على نحو </a:t>
            </a:r>
            <a:r>
              <a:rPr lang="ar-DZ" sz="2000" b="1" dirty="0" smtClean="0">
                <a:solidFill>
                  <a:prstClr val="white"/>
                </a:solidFill>
                <a:latin typeface="Sakkal Majalla" pitchFamily="2" charset="-78"/>
                <a:cs typeface="Sakkal Majalla" pitchFamily="2" charset="-78"/>
              </a:rPr>
              <a:t>واضح لا </a:t>
            </a:r>
            <a:r>
              <a:rPr lang="ar-DZ" sz="2000" b="1" dirty="0">
                <a:solidFill>
                  <a:prstClr val="white"/>
                </a:solidFill>
                <a:latin typeface="Sakkal Majalla" pitchFamily="2" charset="-78"/>
                <a:cs typeface="Sakkal Majalla" pitchFamily="2" charset="-78"/>
              </a:rPr>
              <a:t>يقبل التأويل لصالح فئة دون أخرى</a:t>
            </a:r>
            <a:r>
              <a:rPr lang="ar-DZ" sz="2000" b="1" dirty="0" smtClean="0">
                <a:solidFill>
                  <a:prstClr val="white"/>
                </a:solidFill>
                <a:latin typeface="Sakkal Majalla" pitchFamily="2" charset="-78"/>
                <a:cs typeface="Sakkal Majalla" pitchFamily="2" charset="-78"/>
              </a:rPr>
              <a:t>. وأدخل </a:t>
            </a:r>
            <a:r>
              <a:rPr lang="ar-DZ" sz="2000" b="1" dirty="0">
                <a:solidFill>
                  <a:prstClr val="white"/>
                </a:solidFill>
                <a:latin typeface="Sakkal Majalla" pitchFamily="2" charset="-78"/>
                <a:cs typeface="Sakkal Majalla" pitchFamily="2" charset="-78"/>
              </a:rPr>
              <a:t>بعض التعديلات عليها </a:t>
            </a:r>
            <a:r>
              <a:rPr lang="ar-DZ" sz="2000" b="1" dirty="0" smtClean="0">
                <a:solidFill>
                  <a:prstClr val="white"/>
                </a:solidFill>
                <a:latin typeface="Sakkal Majalla" pitchFamily="2" charset="-78"/>
                <a:cs typeface="Sakkal Majalla" pitchFamily="2" charset="-78"/>
              </a:rPr>
              <a:t>فألغى </a:t>
            </a:r>
            <a:r>
              <a:rPr lang="ar-DZ" sz="2000" b="1" dirty="0">
                <a:solidFill>
                  <a:prstClr val="white"/>
                </a:solidFill>
                <a:latin typeface="Sakkal Majalla" pitchFamily="2" charset="-78"/>
                <a:cs typeface="Sakkal Majalla" pitchFamily="2" charset="-78"/>
              </a:rPr>
              <a:t>حق الانتقام الفردي أو الثأر، وجعل توقيع العقوبة من حق الدولة </a:t>
            </a:r>
            <a:r>
              <a:rPr lang="ar-DZ" sz="2000" b="1" dirty="0" smtClean="0">
                <a:solidFill>
                  <a:prstClr val="white"/>
                </a:solidFill>
                <a:latin typeface="Sakkal Majalla" pitchFamily="2" charset="-78"/>
                <a:cs typeface="Sakkal Majalla" pitchFamily="2" charset="-78"/>
              </a:rPr>
              <a:t>فأصبح الفصل </a:t>
            </a:r>
            <a:r>
              <a:rPr lang="ar-DZ" sz="2000" b="1" dirty="0">
                <a:solidFill>
                  <a:prstClr val="white"/>
                </a:solidFill>
                <a:latin typeface="Sakkal Majalla" pitchFamily="2" charset="-78"/>
                <a:cs typeface="Sakkal Majalla" pitchFamily="2" charset="-78"/>
              </a:rPr>
              <a:t>في النزاع وتوقيع العقوبة من اختصاص السلطة العامة</a:t>
            </a:r>
            <a:r>
              <a:rPr lang="ar-DZ" sz="2000" b="1" dirty="0" smtClean="0">
                <a:solidFill>
                  <a:prstClr val="white"/>
                </a:solidFill>
                <a:latin typeface="Sakkal Majalla" pitchFamily="2" charset="-78"/>
                <a:cs typeface="Sakkal Majalla" pitchFamily="2" charset="-78"/>
              </a:rPr>
              <a:t>.</a:t>
            </a:r>
          </a:p>
          <a:p>
            <a:pPr algn="ctr"/>
            <a:r>
              <a:rPr lang="ar-DZ" sz="2000" b="1" dirty="0" smtClean="0">
                <a:solidFill>
                  <a:prstClr val="white"/>
                </a:solidFill>
                <a:latin typeface="Sakkal Majalla" pitchFamily="2" charset="-78"/>
                <a:cs typeface="Sakkal Majalla" pitchFamily="2" charset="-78"/>
              </a:rPr>
              <a:t>لم </a:t>
            </a:r>
            <a:r>
              <a:rPr lang="ar-DZ" sz="2000" b="1" dirty="0">
                <a:solidFill>
                  <a:prstClr val="white"/>
                </a:solidFill>
                <a:latin typeface="Sakkal Majalla" pitchFamily="2" charset="-78"/>
                <a:cs typeface="Sakkal Majalla" pitchFamily="2" charset="-78"/>
              </a:rPr>
              <a:t>يفلح دراكون في تحقيق الأهداف المسطرة وذلك لأن دراكون </a:t>
            </a:r>
            <a:r>
              <a:rPr lang="ar-DZ" sz="2000" b="1" dirty="0" smtClean="0">
                <a:solidFill>
                  <a:prstClr val="white"/>
                </a:solidFill>
                <a:latin typeface="Sakkal Majalla" pitchFamily="2" charset="-78"/>
                <a:cs typeface="Sakkal Majalla" pitchFamily="2" charset="-78"/>
              </a:rPr>
              <a:t>كان </a:t>
            </a:r>
            <a:r>
              <a:rPr lang="ar-DZ" sz="2000" b="1" dirty="0">
                <a:solidFill>
                  <a:prstClr val="white"/>
                </a:solidFill>
                <a:latin typeface="Sakkal Majalla" pitchFamily="2" charset="-78"/>
                <a:cs typeface="Sakkal Majalla" pitchFamily="2" charset="-78"/>
              </a:rPr>
              <a:t>من الأشراف فجاء </a:t>
            </a:r>
            <a:r>
              <a:rPr lang="ar-DZ" sz="2000" b="1" dirty="0" smtClean="0">
                <a:solidFill>
                  <a:prstClr val="white"/>
                </a:solidFill>
                <a:latin typeface="Sakkal Majalla" pitchFamily="2" charset="-78"/>
                <a:cs typeface="Sakkal Majalla" pitchFamily="2" charset="-78"/>
              </a:rPr>
              <a:t>منحازا </a:t>
            </a:r>
            <a:r>
              <a:rPr lang="ar-DZ" sz="2000" b="1" dirty="0">
                <a:solidFill>
                  <a:prstClr val="white"/>
                </a:solidFill>
                <a:latin typeface="Sakkal Majalla" pitchFamily="2" charset="-78"/>
                <a:cs typeface="Sakkal Majalla" pitchFamily="2" charset="-78"/>
              </a:rPr>
              <a:t>لطبقة الأشراف </a:t>
            </a:r>
            <a:r>
              <a:rPr lang="ar-DZ" sz="2000" b="1" dirty="0" smtClean="0">
                <a:solidFill>
                  <a:prstClr val="white"/>
                </a:solidFill>
                <a:latin typeface="Sakkal Majalla" pitchFamily="2" charset="-78"/>
                <a:cs typeface="Sakkal Majalla" pitchFamily="2" charset="-78"/>
              </a:rPr>
              <a:t>وتميز </a:t>
            </a:r>
            <a:r>
              <a:rPr lang="ar-DZ" sz="2000" b="1" dirty="0">
                <a:solidFill>
                  <a:prstClr val="white"/>
                </a:solidFill>
                <a:latin typeface="Sakkal Majalla" pitchFamily="2" charset="-78"/>
                <a:cs typeface="Sakkal Majalla" pitchFamily="2" charset="-78"/>
              </a:rPr>
              <a:t>قانونه بالقسوة والعنف </a:t>
            </a:r>
            <a:r>
              <a:rPr lang="ar-DZ" sz="2000" b="1" dirty="0" smtClean="0">
                <a:solidFill>
                  <a:prstClr val="white"/>
                </a:solidFill>
                <a:latin typeface="Sakkal Majalla" pitchFamily="2" charset="-78"/>
                <a:cs typeface="Sakkal Majalla" pitchFamily="2" charset="-78"/>
              </a:rPr>
              <a:t>وبقي حق تفسير </a:t>
            </a:r>
            <a:r>
              <a:rPr lang="ar-DZ" sz="2000" b="1" dirty="0">
                <a:solidFill>
                  <a:prstClr val="white"/>
                </a:solidFill>
                <a:latin typeface="Sakkal Majalla" pitchFamily="2" charset="-78"/>
                <a:cs typeface="Sakkal Majalla" pitchFamily="2" charset="-78"/>
              </a:rPr>
              <a:t>القوانين بيد طبقة الأشراف حتى تستطيع الحفاظ على امتيازاتها ومصالحها الخاصة.</a:t>
            </a:r>
            <a:endParaRPr lang="ar-SA" sz="20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241591" y="1401763"/>
            <a:ext cx="4703896"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500" b="1" dirty="0" smtClean="0">
                <a:solidFill>
                  <a:prstClr val="white"/>
                </a:solidFill>
                <a:latin typeface="Sakkal Majalla" pitchFamily="2" charset="-78"/>
                <a:cs typeface="Sakkal Majalla" pitchFamily="2" charset="-78"/>
              </a:rPr>
              <a:t>بعد </a:t>
            </a:r>
            <a:r>
              <a:rPr lang="ar-DZ" sz="2500" b="1" dirty="0">
                <a:solidFill>
                  <a:prstClr val="white"/>
                </a:solidFill>
                <a:latin typeface="Sakkal Majalla" pitchFamily="2" charset="-78"/>
                <a:cs typeface="Sakkal Majalla" pitchFamily="2" charset="-78"/>
              </a:rPr>
              <a:t>حوالي عشرين سنة من قانون دراكون بعضه موجود على شكل نظم. وكان يهدف إلى إصلاح الفساد وإزالة الظلم عن الفلاحين بعدما عجز قانون دراكون عن تحقيق هذه الإصلاحات. فقد بقيت طبقة الأشراف </a:t>
            </a:r>
            <a:r>
              <a:rPr lang="ar-DZ" sz="2500" b="1" dirty="0" smtClean="0">
                <a:solidFill>
                  <a:prstClr val="white"/>
                </a:solidFill>
                <a:latin typeface="Sakkal Majalla" pitchFamily="2" charset="-78"/>
                <a:cs typeface="Sakkal Majalla" pitchFamily="2" charset="-78"/>
              </a:rPr>
              <a:t>بشكل أساسي </a:t>
            </a:r>
            <a:r>
              <a:rPr lang="ar-DZ" sz="2500" b="1" dirty="0">
                <a:solidFill>
                  <a:prstClr val="white"/>
                </a:solidFill>
                <a:latin typeface="Sakkal Majalla" pitchFamily="2" charset="-78"/>
                <a:cs typeface="Sakkal Majalla" pitchFamily="2" charset="-78"/>
              </a:rPr>
              <a:t>متمسكة بالحجم و بثروات </a:t>
            </a:r>
            <a:r>
              <a:rPr lang="ar-DZ" sz="2500" b="1" dirty="0" smtClean="0">
                <a:solidFill>
                  <a:prstClr val="white"/>
                </a:solidFill>
                <a:latin typeface="Sakkal Majalla" pitchFamily="2" charset="-78"/>
                <a:cs typeface="Sakkal Majalla" pitchFamily="2" charset="-78"/>
              </a:rPr>
              <a:t>البلاد. تولي </a:t>
            </a:r>
            <a:r>
              <a:rPr lang="ar-DZ" sz="2500" b="1" dirty="0" err="1">
                <a:solidFill>
                  <a:prstClr val="white"/>
                </a:solidFill>
                <a:latin typeface="Sakkal Majalla" pitchFamily="2" charset="-78"/>
                <a:cs typeface="Sakkal Majalla" pitchFamily="2" charset="-78"/>
              </a:rPr>
              <a:t>صولون</a:t>
            </a:r>
            <a:r>
              <a:rPr lang="ar-DZ" sz="2500" b="1" dirty="0">
                <a:solidFill>
                  <a:prstClr val="white"/>
                </a:solidFill>
                <a:latin typeface="Sakkal Majalla" pitchFamily="2" charset="-78"/>
                <a:cs typeface="Sakkal Majalla" pitchFamily="2" charset="-78"/>
              </a:rPr>
              <a:t> الحكم في أثينا بتأييد من الشعب رغم </a:t>
            </a:r>
            <a:r>
              <a:rPr lang="ar-DZ" sz="2500" b="1" dirty="0" err="1">
                <a:solidFill>
                  <a:prstClr val="white"/>
                </a:solidFill>
                <a:latin typeface="Sakkal Majalla" pitchFamily="2" charset="-78"/>
                <a:cs typeface="Sakkal Majalla" pitchFamily="2" charset="-78"/>
              </a:rPr>
              <a:t>إنتمائه</a:t>
            </a:r>
            <a:r>
              <a:rPr lang="ar-DZ" sz="2500" b="1" dirty="0">
                <a:solidFill>
                  <a:prstClr val="white"/>
                </a:solidFill>
                <a:latin typeface="Sakkal Majalla" pitchFamily="2" charset="-78"/>
                <a:cs typeface="Sakkal Majalla" pitchFamily="2" charset="-78"/>
              </a:rPr>
              <a:t> إلى طبقة الأشراف، </a:t>
            </a:r>
            <a:r>
              <a:rPr lang="ar-DZ" sz="2500" b="1" dirty="0" smtClean="0">
                <a:solidFill>
                  <a:prstClr val="white"/>
                </a:solidFill>
                <a:latin typeface="Sakkal Majalla" pitchFamily="2" charset="-78"/>
                <a:cs typeface="Sakkal Majalla" pitchFamily="2" charset="-78"/>
              </a:rPr>
              <a:t>وعمل على </a:t>
            </a:r>
            <a:r>
              <a:rPr lang="ar-DZ" sz="2500" b="1" dirty="0">
                <a:solidFill>
                  <a:prstClr val="white"/>
                </a:solidFill>
                <a:latin typeface="Sakkal Majalla" pitchFamily="2" charset="-78"/>
                <a:cs typeface="Sakkal Majalla" pitchFamily="2" charset="-78"/>
              </a:rPr>
              <a:t>إكمال الإصلاحات الاجتماعية التي بدأها وسعى جاهدا للتوفيق بين طبقة العامة </a:t>
            </a:r>
            <a:r>
              <a:rPr lang="ar-DZ" sz="2500" b="1" dirty="0" smtClean="0">
                <a:solidFill>
                  <a:prstClr val="white"/>
                </a:solidFill>
                <a:latin typeface="Sakkal Majalla" pitchFamily="2" charset="-78"/>
                <a:cs typeface="Sakkal Majalla" pitchFamily="2" charset="-78"/>
              </a:rPr>
              <a:t>والأشراف.</a:t>
            </a:r>
            <a:endParaRPr lang="ar-DZ" sz="2500" b="1" dirty="0">
              <a:solidFill>
                <a:prstClr val="white"/>
              </a:solidFill>
              <a:latin typeface="Sakkal Majalla" pitchFamily="2" charset="-78"/>
              <a:cs typeface="Sakkal Majalla" pitchFamily="2" charset="-78"/>
            </a:endParaRP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1729846"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90193164"/>
      </p:ext>
    </p:extLst>
  </p:cSld>
  <p:clrMapOvr>
    <a:masterClrMapping/>
  </p:clrMapOvr>
  <p:transition spd="slow">
    <p:randomBa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a:solidFill>
                  <a:prstClr val="white"/>
                </a:solidFill>
                <a:latin typeface="Sakkal Majalla" pitchFamily="2" charset="-78"/>
                <a:cs typeface="Sakkal Majalla" pitchFamily="2" charset="-78"/>
              </a:rPr>
              <a:t>02-قانون </a:t>
            </a:r>
            <a:r>
              <a:rPr lang="ar-DZ" sz="2800" b="1" dirty="0" err="1">
                <a:solidFill>
                  <a:prstClr val="white"/>
                </a:solidFill>
                <a:latin typeface="Sakkal Majalla" pitchFamily="2" charset="-78"/>
                <a:cs typeface="Sakkal Majalla" pitchFamily="2" charset="-78"/>
              </a:rPr>
              <a:t>صولون</a:t>
            </a:r>
            <a:endParaRPr lang="ar-DZ" sz="2800" b="1" dirty="0">
              <a:solidFill>
                <a:prstClr val="white"/>
              </a:solidFill>
              <a:latin typeface="Sakkal Majalla" pitchFamily="2" charset="-78"/>
              <a:cs typeface="Sakkal Majalla" pitchFamily="2" charset="-78"/>
            </a:endParaRPr>
          </a:p>
          <a:p>
            <a:pPr algn="ctr"/>
            <a:r>
              <a:rPr lang="ar-DZ" sz="2800" b="1" dirty="0">
                <a:solidFill>
                  <a:prstClr val="white"/>
                </a:solidFill>
                <a:latin typeface="Sakkal Majalla" pitchFamily="2" charset="-78"/>
                <a:cs typeface="Sakkal Majalla" pitchFamily="2" charset="-78"/>
              </a:rPr>
              <a:t>594ق.م:</a:t>
            </a:r>
          </a:p>
        </p:txBody>
      </p:sp>
      <p:sp>
        <p:nvSpPr>
          <p:cNvPr id="5" name="مخطط انسيابي: محطة طرفية 4"/>
          <p:cNvSpPr/>
          <p:nvPr/>
        </p:nvSpPr>
        <p:spPr>
          <a:xfrm>
            <a:off x="1596980" y="61951"/>
            <a:ext cx="2408350"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a:solidFill>
                  <a:prstClr val="white"/>
                </a:solidFill>
                <a:latin typeface="Sakkal Majalla" pitchFamily="2" charset="-78"/>
                <a:cs typeface="Sakkal Majalla" pitchFamily="2" charset="-78"/>
              </a:rPr>
              <a:t>خصائص ومضمون قانون </a:t>
            </a:r>
            <a:r>
              <a:rPr lang="ar-DZ" sz="2800" b="1" dirty="0" err="1">
                <a:solidFill>
                  <a:prstClr val="white"/>
                </a:solidFill>
                <a:latin typeface="Sakkal Majalla" pitchFamily="2" charset="-78"/>
                <a:cs typeface="Sakkal Majalla" pitchFamily="2" charset="-78"/>
              </a:rPr>
              <a:t>صولون</a:t>
            </a:r>
            <a:r>
              <a:rPr lang="ar-DZ" sz="2800" b="1" dirty="0">
                <a:solidFill>
                  <a:prstClr val="white"/>
                </a:solidFill>
                <a:latin typeface="Sakkal Majalla" pitchFamily="2" charset="-78"/>
                <a:cs typeface="Sakkal Majalla" pitchFamily="2" charset="-78"/>
              </a:rPr>
              <a:t>:</a:t>
            </a:r>
          </a:p>
        </p:txBody>
      </p:sp>
      <p:sp>
        <p:nvSpPr>
          <p:cNvPr id="6" name="مخطط انسيابي: قرص ممغنط 5"/>
          <p:cNvSpPr/>
          <p:nvPr/>
        </p:nvSpPr>
        <p:spPr>
          <a:xfrm>
            <a:off x="7083380" y="1401763"/>
            <a:ext cx="4958366"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000" b="1" dirty="0" smtClean="0">
                <a:solidFill>
                  <a:srgbClr val="002060"/>
                </a:solidFill>
                <a:latin typeface="Sakkal Majalla" pitchFamily="2" charset="-78"/>
                <a:cs typeface="Sakkal Majalla" pitchFamily="2" charset="-78"/>
              </a:rPr>
              <a:t>خصائص </a:t>
            </a:r>
            <a:r>
              <a:rPr lang="ar-DZ" sz="3000" b="1" dirty="0">
                <a:solidFill>
                  <a:srgbClr val="002060"/>
                </a:solidFill>
                <a:latin typeface="Sakkal Majalla" pitchFamily="2" charset="-78"/>
                <a:cs typeface="Sakkal Majalla" pitchFamily="2" charset="-78"/>
              </a:rPr>
              <a:t>ومضمون قانون </a:t>
            </a:r>
            <a:r>
              <a:rPr lang="ar-DZ" sz="3000" b="1" dirty="0" err="1" smtClean="0">
                <a:solidFill>
                  <a:srgbClr val="002060"/>
                </a:solidFill>
                <a:latin typeface="Sakkal Majalla" pitchFamily="2" charset="-78"/>
                <a:cs typeface="Sakkal Majalla" pitchFamily="2" charset="-78"/>
              </a:rPr>
              <a:t>صولون</a:t>
            </a:r>
            <a:r>
              <a:rPr lang="ar-DZ" sz="3000" b="1" dirty="0" smtClean="0">
                <a:solidFill>
                  <a:srgbClr val="002060"/>
                </a:solidFill>
                <a:latin typeface="Sakkal Majalla" pitchFamily="2" charset="-78"/>
                <a:cs typeface="Sakkal Majalla" pitchFamily="2" charset="-78"/>
              </a:rPr>
              <a:t>:</a:t>
            </a:r>
          </a:p>
          <a:p>
            <a:pPr algn="ctr"/>
            <a:r>
              <a:rPr lang="ar-DZ" sz="3000" b="1" dirty="0" smtClean="0">
                <a:solidFill>
                  <a:prstClr val="white"/>
                </a:solidFill>
                <a:latin typeface="Sakkal Majalla" pitchFamily="2" charset="-78"/>
                <a:cs typeface="Sakkal Majalla" pitchFamily="2" charset="-78"/>
              </a:rPr>
              <a:t> ابتعد </a:t>
            </a:r>
            <a:r>
              <a:rPr lang="ar-DZ" sz="3000" b="1" dirty="0">
                <a:solidFill>
                  <a:prstClr val="white"/>
                </a:solidFill>
                <a:latin typeface="Sakkal Majalla" pitchFamily="2" charset="-78"/>
                <a:cs typeface="Sakkal Majalla" pitchFamily="2" charset="-78"/>
              </a:rPr>
              <a:t>قانون </a:t>
            </a:r>
            <a:r>
              <a:rPr lang="ar-DZ" sz="3000" b="1" dirty="0" err="1">
                <a:solidFill>
                  <a:prstClr val="white"/>
                </a:solidFill>
                <a:latin typeface="Sakkal Majalla" pitchFamily="2" charset="-78"/>
                <a:cs typeface="Sakkal Majalla" pitchFamily="2" charset="-78"/>
              </a:rPr>
              <a:t>صولون</a:t>
            </a:r>
            <a:r>
              <a:rPr lang="ar-DZ" sz="3000" b="1" dirty="0">
                <a:solidFill>
                  <a:prstClr val="white"/>
                </a:solidFill>
                <a:latin typeface="Sakkal Majalla" pitchFamily="2" charset="-78"/>
                <a:cs typeface="Sakkal Majalla" pitchFamily="2" charset="-78"/>
              </a:rPr>
              <a:t> عن الصيغة الدينية فلم يصدر قانونه باسم الآلهة ولم يتعرض للأحكام الدينية بل أتى بأحكام مدنية بعيدة كل البعد عن الطابع الديني كما بدأ إصلاحاته بالعفو عن الجرائم السياسية ثم توالت الإصلاحات في مختلف المجالات سواء الاجتماعية أو الاقتصادية </a:t>
            </a:r>
            <a:r>
              <a:rPr lang="ar-DZ" sz="3000" b="1" dirty="0" smtClean="0">
                <a:solidFill>
                  <a:prstClr val="white"/>
                </a:solidFill>
                <a:latin typeface="Sakkal Majalla" pitchFamily="2" charset="-78"/>
                <a:cs typeface="Sakkal Majalla" pitchFamily="2" charset="-78"/>
              </a:rPr>
              <a:t>أو السياسية</a:t>
            </a:r>
            <a:endParaRPr lang="ar-DZ" sz="3000" b="1" dirty="0" smtClean="0">
              <a:solidFill>
                <a:prstClr val="white"/>
              </a:solidFill>
              <a:latin typeface="Sakkal Majalla" pitchFamily="2" charset="-78"/>
              <a:cs typeface="Sakkal Majalla" pitchFamily="2" charset="-78"/>
            </a:endParaRPr>
          </a:p>
        </p:txBody>
      </p:sp>
      <p:sp>
        <p:nvSpPr>
          <p:cNvPr id="12" name="مخطط انسيابي: قرص ممغنط 11"/>
          <p:cNvSpPr/>
          <p:nvPr/>
        </p:nvSpPr>
        <p:spPr>
          <a:xfrm>
            <a:off x="128789" y="1401763"/>
            <a:ext cx="4816698"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a:solidFill>
                  <a:srgbClr val="002060"/>
                </a:solidFill>
                <a:latin typeface="Sakkal Majalla" pitchFamily="2" charset="-78"/>
                <a:cs typeface="Sakkal Majalla" pitchFamily="2" charset="-78"/>
              </a:rPr>
              <a:t>الناحية الاجتماعية </a:t>
            </a:r>
            <a:r>
              <a:rPr lang="ar-DZ" sz="3600" b="1" dirty="0" smtClean="0">
                <a:solidFill>
                  <a:srgbClr val="002060"/>
                </a:solidFill>
                <a:latin typeface="Sakkal Majalla" pitchFamily="2" charset="-78"/>
                <a:cs typeface="Sakkal Majalla" pitchFamily="2" charset="-78"/>
              </a:rPr>
              <a:t>:</a:t>
            </a:r>
          </a:p>
          <a:p>
            <a:r>
              <a:rPr lang="ar-DZ" sz="2200" b="1" dirty="0" smtClean="0">
                <a:solidFill>
                  <a:srgbClr val="002060"/>
                </a:solidFill>
                <a:latin typeface="Sakkal Majalla" pitchFamily="2" charset="-78"/>
                <a:cs typeface="Sakkal Majalla" pitchFamily="2" charset="-78"/>
              </a:rPr>
              <a:t>ألغى </a:t>
            </a:r>
            <a:r>
              <a:rPr lang="ar-DZ" sz="2200" b="1" dirty="0">
                <a:solidFill>
                  <a:srgbClr val="002060"/>
                </a:solidFill>
                <a:latin typeface="Sakkal Majalla" pitchFamily="2" charset="-78"/>
                <a:cs typeface="Sakkal Majalla" pitchFamily="2" charset="-78"/>
              </a:rPr>
              <a:t>الديون القديمة التي كانت سببا لاستبعاد </a:t>
            </a:r>
            <a:r>
              <a:rPr lang="ar-DZ" sz="2200" b="1" dirty="0" err="1" smtClean="0">
                <a:solidFill>
                  <a:srgbClr val="002060"/>
                </a:solidFill>
                <a:latin typeface="Sakkal Majalla" pitchFamily="2" charset="-78"/>
                <a:cs typeface="Sakkal Majalla" pitchFamily="2" charset="-78"/>
              </a:rPr>
              <a:t>المدنين</a:t>
            </a:r>
            <a:endParaRPr lang="ar-DZ" sz="2200" b="1" dirty="0" smtClean="0">
              <a:solidFill>
                <a:srgbClr val="002060"/>
              </a:solidFill>
              <a:latin typeface="Sakkal Majalla" pitchFamily="2" charset="-78"/>
              <a:cs typeface="Sakkal Majalla" pitchFamily="2" charset="-78"/>
            </a:endParaRPr>
          </a:p>
          <a:p>
            <a:r>
              <a:rPr lang="ar-DZ" sz="2200" b="1" dirty="0" smtClean="0">
                <a:solidFill>
                  <a:srgbClr val="002060"/>
                </a:solidFill>
                <a:latin typeface="Sakkal Majalla" pitchFamily="2" charset="-78"/>
                <a:cs typeface="Sakkal Majalla" pitchFamily="2" charset="-78"/>
              </a:rPr>
              <a:t> منع التنفيذ </a:t>
            </a:r>
            <a:r>
              <a:rPr lang="ar-DZ" sz="2200" b="1" dirty="0">
                <a:solidFill>
                  <a:srgbClr val="002060"/>
                </a:solidFill>
                <a:latin typeface="Sakkal Majalla" pitchFamily="2" charset="-78"/>
                <a:cs typeface="Sakkal Majalla" pitchFamily="2" charset="-78"/>
              </a:rPr>
              <a:t>على جسم المدين بسبب عجزه عن الوفاء بدينه بيعه أو قتله أو امتلاكه</a:t>
            </a:r>
            <a:r>
              <a:rPr lang="ar-DZ" sz="2200" b="1" dirty="0" smtClean="0">
                <a:solidFill>
                  <a:srgbClr val="002060"/>
                </a:solidFill>
                <a:latin typeface="Sakkal Majalla" pitchFamily="2" charset="-78"/>
                <a:cs typeface="Sakkal Majalla" pitchFamily="2" charset="-78"/>
              </a:rPr>
              <a:t>.</a:t>
            </a:r>
          </a:p>
          <a:p>
            <a:r>
              <a:rPr lang="ar-DZ" sz="2200" b="1" dirty="0" smtClean="0">
                <a:solidFill>
                  <a:srgbClr val="002060"/>
                </a:solidFill>
                <a:latin typeface="Sakkal Majalla" pitchFamily="2" charset="-78"/>
                <a:cs typeface="Sakkal Majalla" pitchFamily="2" charset="-78"/>
              </a:rPr>
              <a:t>سعى </a:t>
            </a:r>
            <a:r>
              <a:rPr lang="ar-DZ" sz="2200" b="1" dirty="0">
                <a:solidFill>
                  <a:srgbClr val="002060"/>
                </a:solidFill>
                <a:latin typeface="Sakkal Majalla" pitchFamily="2" charset="-78"/>
                <a:cs typeface="Sakkal Majalla" pitchFamily="2" charset="-78"/>
              </a:rPr>
              <a:t>لإزالة الفوارق بين الطبقات</a:t>
            </a:r>
            <a:r>
              <a:rPr lang="ar-DZ" sz="2200" b="1" dirty="0" smtClean="0">
                <a:solidFill>
                  <a:srgbClr val="002060"/>
                </a:solidFill>
                <a:latin typeface="Sakkal Majalla" pitchFamily="2" charset="-78"/>
                <a:cs typeface="Sakkal Majalla" pitchFamily="2" charset="-78"/>
              </a:rPr>
              <a:t>.</a:t>
            </a:r>
          </a:p>
          <a:p>
            <a:r>
              <a:rPr lang="ar-DZ" sz="2200" b="1" dirty="0" smtClean="0">
                <a:solidFill>
                  <a:srgbClr val="002060"/>
                </a:solidFill>
                <a:latin typeface="Sakkal Majalla" pitchFamily="2" charset="-78"/>
                <a:cs typeface="Sakkal Majalla" pitchFamily="2" charset="-78"/>
              </a:rPr>
              <a:t>عمل </a:t>
            </a:r>
            <a:r>
              <a:rPr lang="ar-DZ" sz="2200" b="1" dirty="0">
                <a:solidFill>
                  <a:srgbClr val="002060"/>
                </a:solidFill>
                <a:latin typeface="Sakkal Majalla" pitchFamily="2" charset="-78"/>
                <a:cs typeface="Sakkal Majalla" pitchFamily="2" charset="-78"/>
              </a:rPr>
              <a:t>على تخفيف من شدة السلطة الأبوية فحرم تحريما مطلقا قتل الأبناء</a:t>
            </a:r>
            <a:r>
              <a:rPr lang="ar-DZ" sz="2200" b="1" dirty="0" smtClean="0">
                <a:solidFill>
                  <a:srgbClr val="002060"/>
                </a:solidFill>
                <a:latin typeface="Sakkal Majalla" pitchFamily="2" charset="-78"/>
                <a:cs typeface="Sakkal Majalla" pitchFamily="2" charset="-78"/>
              </a:rPr>
              <a:t>.</a:t>
            </a:r>
          </a:p>
          <a:p>
            <a:r>
              <a:rPr lang="ar-DZ" sz="2200" b="1" dirty="0" smtClean="0">
                <a:solidFill>
                  <a:srgbClr val="002060"/>
                </a:solidFill>
                <a:latin typeface="Sakkal Majalla" pitchFamily="2" charset="-78"/>
                <a:cs typeface="Sakkal Majalla" pitchFamily="2" charset="-78"/>
              </a:rPr>
              <a:t>ألغى </a:t>
            </a:r>
            <a:r>
              <a:rPr lang="ar-DZ" sz="2200" b="1" dirty="0">
                <a:solidFill>
                  <a:srgbClr val="002060"/>
                </a:solidFill>
                <a:latin typeface="Sakkal Majalla" pitchFamily="2" charset="-78"/>
                <a:cs typeface="Sakkal Majalla" pitchFamily="2" charset="-78"/>
              </a:rPr>
              <a:t>امتياز الابن الأكبر في الميراث وساوى بين الأبناء الذكور في الميراث </a:t>
            </a:r>
            <a:endParaRPr lang="ar-DZ" sz="2200" b="1" dirty="0" smtClean="0">
              <a:solidFill>
                <a:srgbClr val="002060"/>
              </a:solidFill>
              <a:latin typeface="Sakkal Majalla" pitchFamily="2" charset="-78"/>
              <a:cs typeface="Sakkal Majalla" pitchFamily="2" charset="-78"/>
            </a:endParaRPr>
          </a:p>
          <a:p>
            <a:r>
              <a:rPr lang="ar-DZ" sz="2200" b="1" dirty="0" smtClean="0">
                <a:solidFill>
                  <a:srgbClr val="002060"/>
                </a:solidFill>
                <a:latin typeface="Sakkal Majalla" pitchFamily="2" charset="-78"/>
                <a:cs typeface="Sakkal Majalla" pitchFamily="2" charset="-78"/>
              </a:rPr>
              <a:t>عمل </a:t>
            </a:r>
            <a:r>
              <a:rPr lang="ar-DZ" sz="2200" b="1" dirty="0">
                <a:solidFill>
                  <a:srgbClr val="002060"/>
                </a:solidFill>
                <a:latin typeface="Sakkal Majalla" pitchFamily="2" charset="-78"/>
                <a:cs typeface="Sakkal Majalla" pitchFamily="2" charset="-78"/>
              </a:rPr>
              <a:t>أيضا على حث </a:t>
            </a:r>
            <a:r>
              <a:rPr lang="ar-DZ" sz="2200" b="1" dirty="0" smtClean="0">
                <a:solidFill>
                  <a:srgbClr val="002060"/>
                </a:solidFill>
                <a:latin typeface="Sakkal Majalla" pitchFamily="2" charset="-78"/>
                <a:cs typeface="Sakkal Majalla" pitchFamily="2" charset="-78"/>
              </a:rPr>
              <a:t>الشعب على </a:t>
            </a:r>
            <a:r>
              <a:rPr lang="ar-DZ" sz="2200" b="1" dirty="0">
                <a:solidFill>
                  <a:srgbClr val="002060"/>
                </a:solidFill>
                <a:latin typeface="Sakkal Majalla" pitchFamily="2" charset="-78"/>
                <a:cs typeface="Sakkal Majalla" pitchFamily="2" charset="-78"/>
              </a:rPr>
              <a:t>العمل وجعل التسول جريمة يعاقب عليها القانون. </a:t>
            </a:r>
            <a:endParaRPr lang="ar-DZ" sz="2200" b="1" dirty="0" smtClean="0">
              <a:solidFill>
                <a:srgbClr val="002060"/>
              </a:solidFill>
              <a:latin typeface="Sakkal Majalla" pitchFamily="2" charset="-78"/>
              <a:cs typeface="Sakkal Majalla" pitchFamily="2" charset="-78"/>
            </a:endParaRPr>
          </a:p>
          <a:p>
            <a:r>
              <a:rPr lang="ar-DZ" sz="2200" b="1" dirty="0" smtClean="0">
                <a:solidFill>
                  <a:srgbClr val="002060"/>
                </a:solidFill>
                <a:latin typeface="Sakkal Majalla" pitchFamily="2" charset="-78"/>
                <a:cs typeface="Sakkal Majalla" pitchFamily="2" charset="-78"/>
              </a:rPr>
              <a:t>فرض </a:t>
            </a:r>
            <a:r>
              <a:rPr lang="ar-DZ" sz="2200" b="1" dirty="0">
                <a:solidFill>
                  <a:srgbClr val="002060"/>
                </a:solidFill>
                <a:latin typeface="Sakkal Majalla" pitchFamily="2" charset="-78"/>
                <a:cs typeface="Sakkal Majalla" pitchFamily="2" charset="-78"/>
              </a:rPr>
              <a:t>على الأب الالتزام بتربية وتعليم أبنائه الذكور مهنة </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1729846"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366671"/>
      </p:ext>
    </p:extLst>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a:solidFill>
                  <a:prstClr val="white"/>
                </a:solidFill>
                <a:latin typeface="Sakkal Majalla" pitchFamily="2" charset="-78"/>
                <a:cs typeface="Sakkal Majalla" pitchFamily="2" charset="-78"/>
              </a:rPr>
              <a:t>خصائص ومضمون قانون </a:t>
            </a:r>
            <a:r>
              <a:rPr lang="ar-DZ" sz="2800" b="1" dirty="0" err="1">
                <a:solidFill>
                  <a:prstClr val="white"/>
                </a:solidFill>
                <a:latin typeface="Sakkal Majalla" pitchFamily="2" charset="-78"/>
                <a:cs typeface="Sakkal Majalla" pitchFamily="2" charset="-78"/>
              </a:rPr>
              <a:t>صولون</a:t>
            </a:r>
            <a:r>
              <a:rPr lang="ar-DZ" sz="2800" b="1" dirty="0">
                <a:solidFill>
                  <a:prstClr val="white"/>
                </a:solidFill>
                <a:latin typeface="Sakkal Majalla" pitchFamily="2" charset="-78"/>
                <a:cs typeface="Sakkal Majalla" pitchFamily="2" charset="-78"/>
              </a:rPr>
              <a:t>:</a:t>
            </a:r>
          </a:p>
        </p:txBody>
      </p:sp>
      <p:sp>
        <p:nvSpPr>
          <p:cNvPr id="5" name="مخطط انسيابي: محطة طرفية 4"/>
          <p:cNvSpPr/>
          <p:nvPr/>
        </p:nvSpPr>
        <p:spPr>
          <a:xfrm>
            <a:off x="1596980" y="61951"/>
            <a:ext cx="2408350"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a:solidFill>
                  <a:prstClr val="white"/>
                </a:solidFill>
                <a:latin typeface="Sakkal Majalla" pitchFamily="2" charset="-78"/>
                <a:cs typeface="Sakkal Majalla" pitchFamily="2" charset="-78"/>
              </a:rPr>
              <a:t>خصائص ومضمون قانون </a:t>
            </a:r>
            <a:r>
              <a:rPr lang="ar-DZ" sz="2800" b="1" dirty="0" err="1">
                <a:solidFill>
                  <a:prstClr val="white"/>
                </a:solidFill>
                <a:latin typeface="Sakkal Majalla" pitchFamily="2" charset="-78"/>
                <a:cs typeface="Sakkal Majalla" pitchFamily="2" charset="-78"/>
              </a:rPr>
              <a:t>صولون</a:t>
            </a:r>
            <a:r>
              <a:rPr lang="ar-DZ" sz="2800" b="1" dirty="0">
                <a:solidFill>
                  <a:prstClr val="white"/>
                </a:solidFill>
                <a:latin typeface="Sakkal Majalla" pitchFamily="2" charset="-78"/>
                <a:cs typeface="Sakkal Majalla" pitchFamily="2" charset="-78"/>
              </a:rPr>
              <a:t>:</a:t>
            </a:r>
          </a:p>
        </p:txBody>
      </p:sp>
      <p:sp>
        <p:nvSpPr>
          <p:cNvPr id="6" name="مخطط انسيابي: قرص ممغنط 5"/>
          <p:cNvSpPr/>
          <p:nvPr/>
        </p:nvSpPr>
        <p:spPr>
          <a:xfrm>
            <a:off x="7083380" y="1401763"/>
            <a:ext cx="4958366"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a:solidFill>
                  <a:srgbClr val="002060"/>
                </a:solidFill>
                <a:latin typeface="Sakkal Majalla" pitchFamily="2" charset="-78"/>
                <a:cs typeface="Sakkal Majalla" pitchFamily="2" charset="-78"/>
              </a:rPr>
              <a:t>الناحية الاقتصادية </a:t>
            </a:r>
            <a:r>
              <a:rPr lang="ar-DZ" sz="3200" b="1" dirty="0" smtClean="0">
                <a:solidFill>
                  <a:srgbClr val="002060"/>
                </a:solidFill>
                <a:latin typeface="Sakkal Majalla" pitchFamily="2" charset="-78"/>
                <a:cs typeface="Sakkal Majalla" pitchFamily="2" charset="-78"/>
              </a:rPr>
              <a:t>:</a:t>
            </a:r>
            <a:endParaRPr lang="ar-DZ" sz="2200" b="1" dirty="0" smtClean="0">
              <a:solidFill>
                <a:srgbClr val="002060"/>
              </a:solidFill>
              <a:latin typeface="Sakkal Majalla" pitchFamily="2" charset="-78"/>
              <a:cs typeface="Sakkal Majalla" pitchFamily="2" charset="-78"/>
            </a:endParaRPr>
          </a:p>
          <a:p>
            <a:r>
              <a:rPr lang="ar-DZ" sz="2400" b="1" dirty="0" smtClean="0">
                <a:solidFill>
                  <a:prstClr val="white"/>
                </a:solidFill>
                <a:latin typeface="Sakkal Majalla" pitchFamily="2" charset="-78"/>
                <a:cs typeface="Sakkal Majalla" pitchFamily="2" charset="-78"/>
              </a:rPr>
              <a:t> </a:t>
            </a:r>
            <a:r>
              <a:rPr lang="ar-DZ" sz="2400" b="1" dirty="0">
                <a:solidFill>
                  <a:prstClr val="white"/>
                </a:solidFill>
                <a:latin typeface="Sakkal Majalla" pitchFamily="2" charset="-78"/>
                <a:cs typeface="Sakkal Majalla" pitchFamily="2" charset="-78"/>
              </a:rPr>
              <a:t>قام </a:t>
            </a:r>
            <a:r>
              <a:rPr lang="ar-DZ" sz="2400" b="1" dirty="0" err="1">
                <a:solidFill>
                  <a:prstClr val="white"/>
                </a:solidFill>
                <a:latin typeface="Sakkal Majalla" pitchFamily="2" charset="-78"/>
                <a:cs typeface="Sakkal Majalla" pitchFamily="2" charset="-78"/>
              </a:rPr>
              <a:t>صولون</a:t>
            </a:r>
            <a:r>
              <a:rPr lang="ar-DZ" sz="2400" b="1" dirty="0">
                <a:solidFill>
                  <a:prstClr val="white"/>
                </a:solidFill>
                <a:latin typeface="Sakkal Majalla" pitchFamily="2" charset="-78"/>
                <a:cs typeface="Sakkal Majalla" pitchFamily="2" charset="-78"/>
              </a:rPr>
              <a:t> بحماية الزراعة وشجع الصناعة والتجارة، فألغي القيود التي كانت تمنع بيع الأراضي </a:t>
            </a:r>
            <a:r>
              <a:rPr lang="ar-DZ" sz="2400" b="1" dirty="0" smtClean="0">
                <a:solidFill>
                  <a:prstClr val="white"/>
                </a:solidFill>
                <a:latin typeface="Sakkal Majalla" pitchFamily="2" charset="-78"/>
                <a:cs typeface="Sakkal Majalla" pitchFamily="2" charset="-78"/>
              </a:rPr>
              <a:t>الفلاحية.</a:t>
            </a:r>
          </a:p>
          <a:p>
            <a:r>
              <a:rPr lang="ar-DZ" sz="2400" b="1" dirty="0" smtClean="0">
                <a:solidFill>
                  <a:prstClr val="white"/>
                </a:solidFill>
                <a:latin typeface="Sakkal Majalla" pitchFamily="2" charset="-78"/>
                <a:cs typeface="Sakkal Majalla" pitchFamily="2" charset="-78"/>
              </a:rPr>
              <a:t> </a:t>
            </a:r>
            <a:r>
              <a:rPr lang="ar-DZ" sz="2400" b="1" dirty="0">
                <a:solidFill>
                  <a:prstClr val="white"/>
                </a:solidFill>
                <a:latin typeface="Sakkal Majalla" pitchFamily="2" charset="-78"/>
                <a:cs typeface="Sakkal Majalla" pitchFamily="2" charset="-78"/>
              </a:rPr>
              <a:t>قام بتنظيم جديد للموازين والمقاييس بهدف حماية التجار </a:t>
            </a:r>
          </a:p>
          <a:p>
            <a:r>
              <a:rPr lang="ar-DZ" sz="2400" b="1" dirty="0" smtClean="0">
                <a:solidFill>
                  <a:prstClr val="white"/>
                </a:solidFill>
                <a:latin typeface="Sakkal Majalla" pitchFamily="2" charset="-78"/>
                <a:cs typeface="Sakkal Majalla" pitchFamily="2" charset="-78"/>
              </a:rPr>
              <a:t>أصلح </a:t>
            </a:r>
            <a:r>
              <a:rPr lang="ar-DZ" sz="2400" b="1" dirty="0" err="1">
                <a:solidFill>
                  <a:prstClr val="white"/>
                </a:solidFill>
                <a:latin typeface="Sakkal Majalla" pitchFamily="2" charset="-78"/>
                <a:cs typeface="Sakkal Majalla" pitchFamily="2" charset="-78"/>
              </a:rPr>
              <a:t>صولون</a:t>
            </a:r>
            <a:r>
              <a:rPr lang="ar-DZ" sz="2400" b="1" dirty="0">
                <a:solidFill>
                  <a:prstClr val="white"/>
                </a:solidFill>
                <a:latin typeface="Sakkal Majalla" pitchFamily="2" charset="-78"/>
                <a:cs typeface="Sakkal Majalla" pitchFamily="2" charset="-78"/>
              </a:rPr>
              <a:t> النظام النقدي وذلك بتخفيف قيمة العملة مما أدى إلى تخفيف </a:t>
            </a:r>
            <a:r>
              <a:rPr lang="ar-DZ" sz="2400" b="1" dirty="0" smtClean="0">
                <a:solidFill>
                  <a:prstClr val="white"/>
                </a:solidFill>
                <a:latin typeface="Sakkal Majalla" pitchFamily="2" charset="-78"/>
                <a:cs typeface="Sakkal Majalla" pitchFamily="2" charset="-78"/>
              </a:rPr>
              <a:t>الديون.</a:t>
            </a:r>
            <a:endParaRPr lang="ar-DZ" sz="2400" b="1" dirty="0" smtClean="0">
              <a:solidFill>
                <a:prstClr val="white"/>
              </a:solidFill>
              <a:latin typeface="Sakkal Majalla" pitchFamily="2" charset="-78"/>
              <a:cs typeface="Sakkal Majalla" pitchFamily="2" charset="-78"/>
            </a:endParaRPr>
          </a:p>
        </p:txBody>
      </p:sp>
      <p:sp>
        <p:nvSpPr>
          <p:cNvPr id="12" name="مخطط انسيابي: قرص ممغنط 11"/>
          <p:cNvSpPr/>
          <p:nvPr/>
        </p:nvSpPr>
        <p:spPr>
          <a:xfrm>
            <a:off x="128789" y="1401763"/>
            <a:ext cx="4816698"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600" b="1" dirty="0">
                <a:solidFill>
                  <a:srgbClr val="002060"/>
                </a:solidFill>
                <a:latin typeface="Sakkal Majalla" pitchFamily="2" charset="-78"/>
                <a:cs typeface="Sakkal Majalla" pitchFamily="2" charset="-78"/>
              </a:rPr>
              <a:t>الناحية السياسية : </a:t>
            </a:r>
            <a:endParaRPr lang="ar-DZ" sz="3600" b="1" dirty="0" smtClean="0">
              <a:solidFill>
                <a:srgbClr val="002060"/>
              </a:solidFill>
              <a:latin typeface="Sakkal Majalla" pitchFamily="2" charset="-78"/>
              <a:cs typeface="Sakkal Majalla" pitchFamily="2" charset="-78"/>
            </a:endParaRPr>
          </a:p>
          <a:p>
            <a:pPr algn="ctr"/>
            <a:r>
              <a:rPr lang="ar-DZ" sz="2400" b="1" dirty="0" smtClean="0">
                <a:solidFill>
                  <a:srgbClr val="002060"/>
                </a:solidFill>
                <a:latin typeface="Sakkal Majalla" pitchFamily="2" charset="-78"/>
                <a:cs typeface="Sakkal Majalla" pitchFamily="2" charset="-78"/>
              </a:rPr>
              <a:t>بعد </a:t>
            </a:r>
            <a:r>
              <a:rPr lang="ar-DZ" sz="2400" b="1" dirty="0">
                <a:solidFill>
                  <a:srgbClr val="002060"/>
                </a:solidFill>
                <a:latin typeface="Sakkal Majalla" pitchFamily="2" charset="-78"/>
                <a:cs typeface="Sakkal Majalla" pitchFamily="2" charset="-78"/>
              </a:rPr>
              <a:t>العفو عن الجرائم السياسية عمل </a:t>
            </a:r>
            <a:r>
              <a:rPr lang="ar-DZ" sz="2400" b="1" dirty="0" err="1">
                <a:solidFill>
                  <a:srgbClr val="002060"/>
                </a:solidFill>
                <a:latin typeface="Sakkal Majalla" pitchFamily="2" charset="-78"/>
                <a:cs typeface="Sakkal Majalla" pitchFamily="2" charset="-78"/>
              </a:rPr>
              <a:t>صولون</a:t>
            </a:r>
            <a:r>
              <a:rPr lang="ar-DZ" sz="2400" b="1" dirty="0">
                <a:solidFill>
                  <a:srgbClr val="002060"/>
                </a:solidFill>
                <a:latin typeface="Sakkal Majalla" pitchFamily="2" charset="-78"/>
                <a:cs typeface="Sakkal Majalla" pitchFamily="2" charset="-78"/>
              </a:rPr>
              <a:t> على تحقيق المساواة </a:t>
            </a:r>
            <a:r>
              <a:rPr lang="ar-DZ" sz="2400" b="1" dirty="0" smtClean="0">
                <a:solidFill>
                  <a:srgbClr val="002060"/>
                </a:solidFill>
                <a:latin typeface="Sakkal Majalla" pitchFamily="2" charset="-78"/>
                <a:cs typeface="Sakkal Majalla" pitchFamily="2" charset="-78"/>
              </a:rPr>
              <a:t>بين كافة </a:t>
            </a:r>
            <a:r>
              <a:rPr lang="ar-DZ" sz="2400" b="1" dirty="0">
                <a:solidFill>
                  <a:srgbClr val="002060"/>
                </a:solidFill>
                <a:latin typeface="Sakkal Majalla" pitchFamily="2" charset="-78"/>
                <a:cs typeface="Sakkal Majalla" pitchFamily="2" charset="-78"/>
              </a:rPr>
              <a:t>الطبقات فجاءت القوانين موحدة بالنسبة للجميع. وقام بإصلاح دستور المدينة تمنع احتكار الأشراف للمناصب العامة فتمكنت العامة </a:t>
            </a:r>
            <a:r>
              <a:rPr lang="ar-DZ" sz="2400" b="1" dirty="0" smtClean="0">
                <a:solidFill>
                  <a:srgbClr val="002060"/>
                </a:solidFill>
                <a:latin typeface="Sakkal Majalla" pitchFamily="2" charset="-78"/>
                <a:cs typeface="Sakkal Majalla" pitchFamily="2" charset="-78"/>
              </a:rPr>
              <a:t>من الاشتراك </a:t>
            </a:r>
            <a:r>
              <a:rPr lang="ar-DZ" sz="2400" b="1" dirty="0">
                <a:solidFill>
                  <a:srgbClr val="002060"/>
                </a:solidFill>
                <a:latin typeface="Sakkal Majalla" pitchFamily="2" charset="-78"/>
                <a:cs typeface="Sakkal Majalla" pitchFamily="2" charset="-78"/>
              </a:rPr>
              <a:t>في شؤون الحكم وعضوية مجلس </a:t>
            </a:r>
            <a:r>
              <a:rPr lang="ar-DZ" sz="2400" b="1" dirty="0" err="1">
                <a:solidFill>
                  <a:srgbClr val="002060"/>
                </a:solidFill>
                <a:latin typeface="Sakkal Majalla" pitchFamily="2" charset="-78"/>
                <a:cs typeface="Sakkal Majalla" pitchFamily="2" charset="-78"/>
              </a:rPr>
              <a:t>الشعب.لكن</a:t>
            </a:r>
            <a:r>
              <a:rPr lang="ar-DZ" sz="2400" b="1" dirty="0">
                <a:solidFill>
                  <a:srgbClr val="002060"/>
                </a:solidFill>
                <a:latin typeface="Sakkal Majalla" pitchFamily="2" charset="-78"/>
                <a:cs typeface="Sakkal Majalla" pitchFamily="2" charset="-78"/>
              </a:rPr>
              <a:t> المساواة لم تكن تامة، </a:t>
            </a:r>
            <a:r>
              <a:rPr lang="ar-DZ" sz="2400" b="1" dirty="0" smtClean="0">
                <a:solidFill>
                  <a:srgbClr val="002060"/>
                </a:solidFill>
                <a:latin typeface="Sakkal Majalla" pitchFamily="2" charset="-78"/>
                <a:cs typeface="Sakkal Majalla" pitchFamily="2" charset="-78"/>
              </a:rPr>
              <a:t>وصفه </a:t>
            </a:r>
            <a:r>
              <a:rPr lang="ar-DZ" sz="2400" b="1" dirty="0">
                <a:solidFill>
                  <a:srgbClr val="002060"/>
                </a:solidFill>
                <a:latin typeface="Sakkal Majalla" pitchFamily="2" charset="-78"/>
                <a:cs typeface="Sakkal Majalla" pitchFamily="2" charset="-78"/>
              </a:rPr>
              <a:t>الفيلسوف أرسطو بأنه أبر الديمقراطية وواضع أصولها</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1729846"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22866127"/>
      </p:ext>
    </p:extLst>
  </p:cSld>
  <p:clrMapOvr>
    <a:masterClrMapping/>
  </p:clrMapOvr>
  <p:transition spd="slow">
    <p:randomBar dir="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مستطيل 6">
            <a:extLst>
              <a:ext uri="{FF2B5EF4-FFF2-40B4-BE49-F238E27FC236}">
                <a16:creationId xmlns:a16="http://schemas.microsoft.com/office/drawing/2014/main" xmlns="" id="{E6B6689D-D419-4AB6-998C-CB0064056EE9}"/>
              </a:ext>
            </a:extLst>
          </p:cNvPr>
          <p:cNvSpPr/>
          <p:nvPr/>
        </p:nvSpPr>
        <p:spPr>
          <a:xfrm>
            <a:off x="0" y="2221723"/>
            <a:ext cx="12192000" cy="2780522"/>
          </a:xfrm>
          <a:prstGeom prst="rect">
            <a:avLst/>
          </a:prstGeom>
          <a:solidFill>
            <a:srgbClr val="26415E"/>
          </a:solidFill>
          <a:ln>
            <a:solidFill>
              <a:srgbClr val="26415E"/>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Y" dirty="0"/>
          </a:p>
        </p:txBody>
      </p:sp>
      <p:sp>
        <p:nvSpPr>
          <p:cNvPr id="8" name="مستطيل 7">
            <a:extLst>
              <a:ext uri="{FF2B5EF4-FFF2-40B4-BE49-F238E27FC236}">
                <a16:creationId xmlns:a16="http://schemas.microsoft.com/office/drawing/2014/main" xmlns="" id="{A1711452-7ED8-4E4D-9282-B6D060A0B821}"/>
              </a:ext>
            </a:extLst>
          </p:cNvPr>
          <p:cNvSpPr/>
          <p:nvPr/>
        </p:nvSpPr>
        <p:spPr>
          <a:xfrm>
            <a:off x="8313576" y="703205"/>
            <a:ext cx="3878424" cy="369332"/>
          </a:xfrm>
          <a:prstGeom prst="rect">
            <a:avLst/>
          </a:prstGeom>
        </p:spPr>
        <p:txBody>
          <a:bodyPr wrap="square">
            <a:spAutoFit/>
          </a:bodyPr>
          <a:lstStyle/>
          <a:p>
            <a:pPr algn="ctr"/>
            <a:r>
              <a:rPr lang="ar-DZ" b="1" cap="all" dirty="0" smtClean="0"/>
              <a:t>جامعة التكوين المتواصل الوادي</a:t>
            </a:r>
            <a:endParaRPr lang="en-MY" cap="all" dirty="0"/>
          </a:p>
        </p:txBody>
      </p:sp>
      <p:sp>
        <p:nvSpPr>
          <p:cNvPr id="9" name="مستطيل 8">
            <a:extLst>
              <a:ext uri="{FF2B5EF4-FFF2-40B4-BE49-F238E27FC236}">
                <a16:creationId xmlns:a16="http://schemas.microsoft.com/office/drawing/2014/main" xmlns="" id="{E3C3FC93-5DC7-4998-BA2C-2CBB071805F5}"/>
              </a:ext>
            </a:extLst>
          </p:cNvPr>
          <p:cNvSpPr/>
          <p:nvPr/>
        </p:nvSpPr>
        <p:spPr>
          <a:xfrm>
            <a:off x="494521" y="380040"/>
            <a:ext cx="2827176" cy="369332"/>
          </a:xfrm>
          <a:prstGeom prst="rect">
            <a:avLst/>
          </a:prstGeom>
        </p:spPr>
        <p:txBody>
          <a:bodyPr wrap="square">
            <a:spAutoFit/>
          </a:bodyPr>
          <a:lstStyle/>
          <a:p>
            <a:r>
              <a:rPr lang="ar-DZ" dirty="0" smtClean="0"/>
              <a:t>08 اكتوبر 2024</a:t>
            </a:r>
            <a:endParaRPr lang="en-CA" dirty="0"/>
          </a:p>
        </p:txBody>
      </p:sp>
      <p:sp>
        <p:nvSpPr>
          <p:cNvPr id="10" name="TextBox 7">
            <a:extLst>
              <a:ext uri="{FF2B5EF4-FFF2-40B4-BE49-F238E27FC236}">
                <a16:creationId xmlns:a16="http://schemas.microsoft.com/office/drawing/2014/main" xmlns="" id="{078D9352-4722-4C49-A2A4-3DC5D07E0677}"/>
              </a:ext>
            </a:extLst>
          </p:cNvPr>
          <p:cNvSpPr txBox="1"/>
          <p:nvPr/>
        </p:nvSpPr>
        <p:spPr>
          <a:xfrm>
            <a:off x="2085862" y="5275590"/>
            <a:ext cx="5108504" cy="1569660"/>
          </a:xfrm>
          <a:prstGeom prst="rect">
            <a:avLst/>
          </a:prstGeom>
          <a:noFill/>
        </p:spPr>
        <p:txBody>
          <a:bodyPr wrap="square" rtlCol="0">
            <a:spAutoFit/>
          </a:bodyPr>
          <a:lstStyle/>
          <a:p>
            <a:pPr marL="342900" indent="-342900">
              <a:buFontTx/>
              <a:buChar char="-"/>
            </a:pPr>
            <a:r>
              <a:rPr lang="ar-IQ" sz="3200" b="1" dirty="0" smtClean="0">
                <a:latin typeface="Sakkal Majalla" pitchFamily="2" charset="-78"/>
                <a:cs typeface="Sakkal Majalla" pitchFamily="2" charset="-78"/>
              </a:rPr>
              <a:t>فؤاد </a:t>
            </a:r>
            <a:r>
              <a:rPr lang="ar-DZ" sz="3200" b="1" dirty="0" smtClean="0">
                <a:latin typeface="Sakkal Majalla" pitchFamily="2" charset="-78"/>
                <a:cs typeface="Sakkal Majalla" pitchFamily="2" charset="-78"/>
              </a:rPr>
              <a:t>العربي </a:t>
            </a:r>
            <a:r>
              <a:rPr lang="ar-IQ" sz="3200" b="1" dirty="0" smtClean="0">
                <a:latin typeface="Sakkal Majalla" pitchFamily="2" charset="-78"/>
                <a:cs typeface="Sakkal Majalla" pitchFamily="2" charset="-78"/>
              </a:rPr>
              <a:t>قدوري </a:t>
            </a:r>
            <a:endParaRPr lang="ar-DZ" sz="3200" b="1" dirty="0" smtClean="0">
              <a:latin typeface="Sakkal Majalla" pitchFamily="2" charset="-78"/>
              <a:cs typeface="Sakkal Majalla" pitchFamily="2" charset="-78"/>
            </a:endParaRPr>
          </a:p>
          <a:p>
            <a:r>
              <a:rPr lang="ar-DZ" sz="3200" b="1" dirty="0" smtClean="0">
                <a:latin typeface="Sakkal Majalla" pitchFamily="2" charset="-78"/>
                <a:cs typeface="Sakkal Majalla" pitchFamily="2" charset="-78"/>
              </a:rPr>
              <a:t>دكتور في القانون الخاص</a:t>
            </a:r>
            <a:endParaRPr lang="ar-IQ" sz="3200" b="1" dirty="0">
              <a:latin typeface="Sakkal Majalla" pitchFamily="2" charset="-78"/>
              <a:cs typeface="Sakkal Majalla" pitchFamily="2" charset="-78"/>
            </a:endParaRPr>
          </a:p>
          <a:p>
            <a:r>
              <a:rPr lang="ar-DZ" sz="3200" b="1" dirty="0" smtClean="0">
                <a:latin typeface="Sakkal Majalla" pitchFamily="2" charset="-78"/>
                <a:cs typeface="Sakkal Majalla" pitchFamily="2" charset="-78"/>
              </a:rPr>
              <a:t>    </a:t>
            </a:r>
            <a:endParaRPr lang="en-CA" sz="3200" b="1" dirty="0">
              <a:latin typeface="Sakkal Majalla" pitchFamily="2" charset="-78"/>
              <a:cs typeface="Sakkal Majalla" pitchFamily="2" charset="-78"/>
            </a:endParaRPr>
          </a:p>
        </p:txBody>
      </p:sp>
      <p:sp>
        <p:nvSpPr>
          <p:cNvPr id="11" name="TextBox 7">
            <a:extLst>
              <a:ext uri="{FF2B5EF4-FFF2-40B4-BE49-F238E27FC236}">
                <a16:creationId xmlns:a16="http://schemas.microsoft.com/office/drawing/2014/main" xmlns="" id="{34991B89-B217-4788-878D-692D7AE784D2}"/>
              </a:ext>
            </a:extLst>
          </p:cNvPr>
          <p:cNvSpPr txBox="1"/>
          <p:nvPr/>
        </p:nvSpPr>
        <p:spPr>
          <a:xfrm>
            <a:off x="133348" y="2457822"/>
            <a:ext cx="11612339" cy="2215991"/>
          </a:xfrm>
          <a:prstGeom prst="rect">
            <a:avLst/>
          </a:prstGeom>
          <a:noFill/>
        </p:spPr>
        <p:txBody>
          <a:bodyPr wrap="square" rtlCol="0">
            <a:spAutoFit/>
          </a:bodyPr>
          <a:lstStyle/>
          <a:p>
            <a:pPr algn="ctr"/>
            <a:r>
              <a:rPr lang="ar-DZ" sz="13800" b="1" dirty="0" smtClean="0">
                <a:solidFill>
                  <a:schemeClr val="bg1"/>
                </a:solidFill>
                <a:latin typeface="Sakkal Majalla" pitchFamily="2" charset="-78"/>
                <a:cs typeface="Sakkal Majalla" pitchFamily="2" charset="-78"/>
              </a:rPr>
              <a:t>تاريخ النظم</a:t>
            </a:r>
          </a:p>
        </p:txBody>
      </p:sp>
      <p:cxnSp>
        <p:nvCxnSpPr>
          <p:cNvPr id="13" name="رابط مستقيم 12">
            <a:extLst>
              <a:ext uri="{FF2B5EF4-FFF2-40B4-BE49-F238E27FC236}">
                <a16:creationId xmlns:a16="http://schemas.microsoft.com/office/drawing/2014/main" xmlns="" id="{06C941D3-F610-4E80-9793-418E878B692D}"/>
              </a:ext>
            </a:extLst>
          </p:cNvPr>
          <p:cNvCxnSpPr/>
          <p:nvPr/>
        </p:nvCxnSpPr>
        <p:spPr>
          <a:xfrm flipH="1">
            <a:off x="8797213" y="1222317"/>
            <a:ext cx="2948474" cy="0"/>
          </a:xfrm>
          <a:prstGeom prst="line">
            <a:avLst/>
          </a:prstGeom>
          <a:ln w="19050">
            <a:solidFill>
              <a:srgbClr val="26415E"/>
            </a:solidFill>
          </a:ln>
        </p:spPr>
        <p:style>
          <a:lnRef idx="1">
            <a:schemeClr val="accent1"/>
          </a:lnRef>
          <a:fillRef idx="0">
            <a:schemeClr val="accent1"/>
          </a:fillRef>
          <a:effectRef idx="0">
            <a:schemeClr val="accent1"/>
          </a:effectRef>
          <a:fontRef idx="minor">
            <a:schemeClr val="tx1"/>
          </a:fontRef>
        </p:style>
      </p:cxnSp>
      <p:cxnSp>
        <p:nvCxnSpPr>
          <p:cNvPr id="21" name="رابط مستقيم 20">
            <a:extLst>
              <a:ext uri="{FF2B5EF4-FFF2-40B4-BE49-F238E27FC236}">
                <a16:creationId xmlns:a16="http://schemas.microsoft.com/office/drawing/2014/main" xmlns="" id="{609F185C-377A-4D24-8D0C-D59869A5B25B}"/>
              </a:ext>
            </a:extLst>
          </p:cNvPr>
          <p:cNvCxnSpPr/>
          <p:nvPr/>
        </p:nvCxnSpPr>
        <p:spPr>
          <a:xfrm flipH="1">
            <a:off x="477427" y="1222317"/>
            <a:ext cx="2948474" cy="0"/>
          </a:xfrm>
          <a:prstGeom prst="line">
            <a:avLst/>
          </a:prstGeom>
          <a:ln w="19050">
            <a:solidFill>
              <a:srgbClr val="26415E"/>
            </a:solidFill>
          </a:ln>
        </p:spPr>
        <p:style>
          <a:lnRef idx="1">
            <a:schemeClr val="accent1"/>
          </a:lnRef>
          <a:fillRef idx="0">
            <a:schemeClr val="accent1"/>
          </a:fillRef>
          <a:effectRef idx="0">
            <a:schemeClr val="accent1"/>
          </a:effectRef>
          <a:fontRef idx="minor">
            <a:schemeClr val="tx1"/>
          </a:fontRef>
        </p:style>
      </p:cxn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4950824" y="196244"/>
            <a:ext cx="2243542" cy="14848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1" y="107156"/>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عنوان 16"/>
          <p:cNvSpPr>
            <a:spLocks noGrp="1"/>
          </p:cNvSpPr>
          <p:nvPr>
            <p:ph type="title"/>
          </p:nvPr>
        </p:nvSpPr>
        <p:spPr>
          <a:xfrm>
            <a:off x="8112034" y="365125"/>
            <a:ext cx="3801292" cy="1325563"/>
          </a:xfrm>
        </p:spPr>
        <p:txBody>
          <a:bodyPr/>
          <a:lstStyle/>
          <a:p>
            <a:endParaRPr lang="ar-SA" dirty="0"/>
          </a:p>
        </p:txBody>
      </p:sp>
      <p:pic>
        <p:nvPicPr>
          <p:cNvPr id="18"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64970"/>
            <a:ext cx="12192000" cy="6688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625627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sp>
        <p:nvSpPr>
          <p:cNvPr id="7" name="مستطيل 4">
            <a:extLst>
              <a:ext uri="{FF2B5EF4-FFF2-40B4-BE49-F238E27FC236}">
                <a16:creationId xmlns:a16="http://schemas.microsoft.com/office/drawing/2014/main" xmlns="" id="{479D1179-55B9-4270-8DD1-A52897809D43}"/>
              </a:ext>
            </a:extLst>
          </p:cNvPr>
          <p:cNvSpPr/>
          <p:nvPr/>
        </p:nvSpPr>
        <p:spPr>
          <a:xfrm>
            <a:off x="1617617" y="745731"/>
            <a:ext cx="8571411" cy="4893647"/>
          </a:xfrm>
          <a:prstGeom prst="rect">
            <a:avLst/>
          </a:prstGeom>
        </p:spPr>
        <p:txBody>
          <a:bodyPr wrap="square">
            <a:spAutoFit/>
          </a:bodyPr>
          <a:lstStyle/>
          <a:p>
            <a:pPr algn="ctr"/>
            <a:r>
              <a:rPr lang="ar-DZ" sz="3600" b="1" dirty="0" smtClean="0">
                <a:solidFill>
                  <a:srgbClr val="FF0000"/>
                </a:solidFill>
                <a:latin typeface="Sakkal Majalla" pitchFamily="2" charset="-78"/>
                <a:cs typeface="Sakkal Majalla" pitchFamily="2" charset="-78"/>
              </a:rPr>
              <a:t>المقطع </a:t>
            </a:r>
            <a:r>
              <a:rPr lang="ar-DZ" sz="3600" b="1" dirty="0" smtClean="0">
                <a:solidFill>
                  <a:srgbClr val="FF0000"/>
                </a:solidFill>
                <a:latin typeface="Sakkal Majalla" pitchFamily="2" charset="-78"/>
                <a:cs typeface="Sakkal Majalla" pitchFamily="2" charset="-78"/>
              </a:rPr>
              <a:t>الثالث: </a:t>
            </a:r>
            <a:endParaRPr lang="ar-DZ" sz="3600" b="1" dirty="0">
              <a:solidFill>
                <a:srgbClr val="FF0000"/>
              </a:solidFill>
              <a:latin typeface="Sakkal Majalla" pitchFamily="2" charset="-78"/>
              <a:cs typeface="Sakkal Majalla" pitchFamily="2" charset="-78"/>
            </a:endParaRPr>
          </a:p>
          <a:p>
            <a:pPr algn="ctr"/>
            <a:r>
              <a:rPr lang="ar-SA" sz="3600" b="1" dirty="0"/>
              <a:t>النظم القانونية في الحضارات القديمة </a:t>
            </a:r>
            <a:endParaRPr lang="ar-DZ" sz="3600" b="1" dirty="0" smtClean="0"/>
          </a:p>
          <a:p>
            <a:pPr algn="ctr"/>
            <a:r>
              <a:rPr lang="ar-SA" sz="3600" b="1" dirty="0" smtClean="0"/>
              <a:t>(</a:t>
            </a:r>
            <a:r>
              <a:rPr lang="ar-SA" sz="3600" b="1" dirty="0"/>
              <a:t>الحضارة اليونانية)</a:t>
            </a:r>
            <a:br>
              <a:rPr lang="ar-SA" sz="3600" b="1" dirty="0"/>
            </a:br>
            <a:endParaRPr lang="ar-SA" sz="3600" dirty="0"/>
          </a:p>
          <a:p>
            <a:r>
              <a:rPr lang="ar-SA" sz="3600" dirty="0"/>
              <a:t/>
            </a:r>
            <a:br>
              <a:rPr lang="ar-SA" sz="3600" dirty="0"/>
            </a:br>
            <a:r>
              <a:rPr lang="ar-SA" sz="3600" dirty="0"/>
              <a:t/>
            </a:r>
            <a:br>
              <a:rPr lang="ar-SA" sz="3600" dirty="0"/>
            </a:br>
            <a:endParaRPr lang="ar-SA" sz="2400" b="1" dirty="0">
              <a:latin typeface="Traditional Arabic" panose="02020603050405020304" pitchFamily="18" charset="-78"/>
              <a:cs typeface="Traditional Arabic" panose="02020603050405020304" pitchFamily="18" charset="-78"/>
            </a:endParaRPr>
          </a:p>
          <a:p>
            <a:endParaRPr lang="ar-SA" sz="2400" b="1" dirty="0">
              <a:latin typeface="Traditional Arabic" panose="02020603050405020304" pitchFamily="18" charset="-78"/>
              <a:cs typeface="Traditional Arabic" panose="02020603050405020304" pitchFamily="18" charset="-78"/>
            </a:endParaRPr>
          </a:p>
          <a:p>
            <a:endParaRPr lang="ar-SA" sz="2400" b="1" dirty="0">
              <a:latin typeface="Traditional Arabic" panose="02020603050405020304" pitchFamily="18" charset="-78"/>
              <a:cs typeface="Traditional Arabic" panose="02020603050405020304" pitchFamily="18" charset="-78"/>
            </a:endParaRPr>
          </a:p>
          <a:p>
            <a:endParaRPr lang="ar-SA" sz="2400" dirty="0">
              <a:latin typeface="Traditional Arabic" panose="02020603050405020304" pitchFamily="18" charset="-78"/>
              <a:cs typeface="Traditional Arabic" panose="02020603050405020304" pitchFamily="18" charset="-78"/>
            </a:endParaRPr>
          </a:p>
        </p:txBody>
      </p:sp>
      <p:pic>
        <p:nvPicPr>
          <p:cNvPr id="8" name="صورة 2">
            <a:extLst>
              <a:ext uri="{FF2B5EF4-FFF2-40B4-BE49-F238E27FC236}">
                <a16:creationId xmlns:a16="http://schemas.microsoft.com/office/drawing/2014/main" xmlns="" id="{DD4B9B60-9334-475A-B50F-01AC48A812EA}"/>
              </a:ext>
            </a:extLst>
          </p:cNvPr>
          <p:cNvPicPr/>
          <p:nvPr/>
        </p:nvPicPr>
        <p:blipFill rotWithShape="1">
          <a:blip r:embed="rId2"/>
          <a:srcRect t="47434" b="46156"/>
          <a:stretch/>
        </p:blipFill>
        <p:spPr>
          <a:xfrm>
            <a:off x="418011" y="2521131"/>
            <a:ext cx="11179628" cy="3462226"/>
          </a:xfrm>
          <a:prstGeom prst="rect">
            <a:avLst/>
          </a:prstGeom>
        </p:spPr>
      </p:pic>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566531" y="2828836"/>
            <a:ext cx="10761670" cy="5632311"/>
          </a:xfrm>
          <a:prstGeom prst="rect">
            <a:avLst/>
          </a:prstGeom>
        </p:spPr>
        <p:txBody>
          <a:bodyPr wrap="square">
            <a:spAutoFit/>
          </a:bodyPr>
          <a:lstStyle/>
          <a:p>
            <a:pPr algn="ctr"/>
            <a:r>
              <a:rPr lang="ar-DZ" sz="5400" dirty="0" smtClean="0">
                <a:solidFill>
                  <a:schemeClr val="bg1"/>
                </a:solidFill>
                <a:latin typeface="Rod" pitchFamily="49" charset="-79"/>
                <a:cs typeface="Sakkal Majalla" pitchFamily="2" charset="-78"/>
              </a:rPr>
              <a:t>الأهداف :</a:t>
            </a:r>
          </a:p>
          <a:p>
            <a:r>
              <a:rPr lang="ar-SA" sz="5400" dirty="0">
                <a:solidFill>
                  <a:schemeClr val="bg1"/>
                </a:solidFill>
              </a:rPr>
              <a:t>- </a:t>
            </a:r>
            <a:r>
              <a:rPr lang="ar-SA" sz="5400" b="1" dirty="0">
                <a:solidFill>
                  <a:schemeClr val="bg1"/>
                </a:solidFill>
              </a:rPr>
              <a:t>التعريف بالحضارة اليونانية وما أنتجته من قوانين  ونطم قانونية وسياسية وغيرها ومدى أخذها عن الحضارات  السابقة.</a:t>
            </a:r>
            <a:endParaRPr lang="ar-SA" sz="5400" dirty="0">
              <a:solidFill>
                <a:schemeClr val="bg1"/>
              </a:solidFill>
            </a:endParaRPr>
          </a:p>
          <a:p>
            <a:r>
              <a:rPr lang="ar-SA" sz="5400" dirty="0"/>
              <a:t/>
            </a:r>
            <a:br>
              <a:rPr lang="ar-SA" sz="5400" dirty="0"/>
            </a:br>
            <a:r>
              <a:rPr lang="ar-SA" sz="5400" dirty="0"/>
              <a:t/>
            </a:r>
            <a:br>
              <a:rPr lang="ar-SA" sz="5400" dirty="0"/>
            </a:br>
            <a:r>
              <a:rPr lang="ar-SA" dirty="0"/>
              <a:t/>
            </a:r>
            <a:br>
              <a:rPr lang="ar-SA" dirty="0"/>
            </a:br>
            <a:endParaRPr lang="ar-SA" dirty="0"/>
          </a:p>
        </p:txBody>
      </p:sp>
      <p:pic>
        <p:nvPicPr>
          <p:cNvPr id="205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075043" y="0"/>
            <a:ext cx="3865563" cy="86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121766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smtClean="0"/>
              <a:t> </a:t>
            </a:r>
            <a:endParaRPr lang="ar-SA" dirty="0"/>
          </a:p>
        </p:txBody>
      </p:sp>
      <p:sp>
        <p:nvSpPr>
          <p:cNvPr id="7" name="مستطيل 4">
            <a:extLst>
              <a:ext uri="{FF2B5EF4-FFF2-40B4-BE49-F238E27FC236}">
                <a16:creationId xmlns:a16="http://schemas.microsoft.com/office/drawing/2014/main" xmlns="" id="{479D1179-55B9-4270-8DD1-A52897809D43}"/>
              </a:ext>
            </a:extLst>
          </p:cNvPr>
          <p:cNvSpPr/>
          <p:nvPr/>
        </p:nvSpPr>
        <p:spPr>
          <a:xfrm>
            <a:off x="1617617" y="745731"/>
            <a:ext cx="8571411" cy="2677656"/>
          </a:xfrm>
          <a:prstGeom prst="rect">
            <a:avLst/>
          </a:prstGeom>
        </p:spPr>
        <p:txBody>
          <a:bodyPr wrap="square">
            <a:spAutoFit/>
          </a:bodyPr>
          <a:lstStyle/>
          <a:p>
            <a:pPr algn="ctr"/>
            <a:r>
              <a:rPr lang="ar-DZ" sz="3600" b="1" dirty="0" smtClean="0">
                <a:solidFill>
                  <a:prstClr val="black"/>
                </a:solidFill>
              </a:rPr>
              <a:t>تمهيد</a:t>
            </a:r>
            <a:endParaRPr lang="ar-SA" sz="3600" dirty="0">
              <a:solidFill>
                <a:prstClr val="black"/>
              </a:solidFill>
            </a:endParaRPr>
          </a:p>
          <a:p>
            <a:r>
              <a:rPr lang="ar-SA" sz="3600" dirty="0">
                <a:solidFill>
                  <a:prstClr val="black"/>
                </a:solidFill>
              </a:rPr>
              <a:t/>
            </a:r>
            <a:br>
              <a:rPr lang="ar-SA" sz="3600" dirty="0">
                <a:solidFill>
                  <a:prstClr val="black"/>
                </a:solidFill>
              </a:rPr>
            </a:br>
            <a:endParaRPr lang="ar-SA" sz="2400" b="1" dirty="0">
              <a:solidFill>
                <a:prstClr val="black"/>
              </a:solidFill>
              <a:latin typeface="Traditional Arabic" panose="02020603050405020304" pitchFamily="18" charset="-78"/>
              <a:cs typeface="Traditional Arabic" panose="02020603050405020304" pitchFamily="18" charset="-78"/>
            </a:endParaRPr>
          </a:p>
          <a:p>
            <a:endParaRPr lang="ar-SA" sz="2400" b="1" dirty="0">
              <a:solidFill>
                <a:prstClr val="black"/>
              </a:solidFill>
              <a:latin typeface="Traditional Arabic" panose="02020603050405020304" pitchFamily="18" charset="-78"/>
              <a:cs typeface="Traditional Arabic" panose="02020603050405020304" pitchFamily="18" charset="-78"/>
            </a:endParaRPr>
          </a:p>
          <a:p>
            <a:endParaRPr lang="ar-SA" sz="2400" b="1" dirty="0">
              <a:solidFill>
                <a:prstClr val="black"/>
              </a:solidFill>
              <a:latin typeface="Traditional Arabic" panose="02020603050405020304" pitchFamily="18" charset="-78"/>
              <a:cs typeface="Traditional Arabic" panose="02020603050405020304" pitchFamily="18" charset="-78"/>
            </a:endParaRPr>
          </a:p>
          <a:p>
            <a:endParaRPr lang="ar-SA" sz="2400" dirty="0">
              <a:solidFill>
                <a:prstClr val="black"/>
              </a:solidFill>
              <a:latin typeface="Traditional Arabic" panose="02020603050405020304" pitchFamily="18" charset="-78"/>
              <a:cs typeface="Traditional Arabic" panose="02020603050405020304" pitchFamily="18" charset="-78"/>
            </a:endParaRPr>
          </a:p>
        </p:txBody>
      </p:sp>
      <p:pic>
        <p:nvPicPr>
          <p:cNvPr id="8" name="صورة 2">
            <a:extLst>
              <a:ext uri="{FF2B5EF4-FFF2-40B4-BE49-F238E27FC236}">
                <a16:creationId xmlns:a16="http://schemas.microsoft.com/office/drawing/2014/main" xmlns="" id="{DD4B9B60-9334-475A-B50F-01AC48A812EA}"/>
              </a:ext>
            </a:extLst>
          </p:cNvPr>
          <p:cNvPicPr/>
          <p:nvPr/>
        </p:nvPicPr>
        <p:blipFill rotWithShape="1">
          <a:blip r:embed="rId2"/>
          <a:srcRect t="47434" b="46156"/>
          <a:stretch/>
        </p:blipFill>
        <p:spPr>
          <a:xfrm>
            <a:off x="418011" y="1811636"/>
            <a:ext cx="11179628" cy="4138086"/>
          </a:xfrm>
          <a:prstGeom prst="rect">
            <a:avLst/>
          </a:prstGeom>
        </p:spPr>
      </p:pic>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3" name="مستطيل 2"/>
          <p:cNvSpPr/>
          <p:nvPr/>
        </p:nvSpPr>
        <p:spPr>
          <a:xfrm>
            <a:off x="626990" y="2084559"/>
            <a:ext cx="10761670" cy="5755422"/>
          </a:xfrm>
          <a:prstGeom prst="rect">
            <a:avLst/>
          </a:prstGeom>
        </p:spPr>
        <p:txBody>
          <a:bodyPr wrap="square">
            <a:spAutoFit/>
          </a:bodyPr>
          <a:lstStyle/>
          <a:p>
            <a:r>
              <a:rPr lang="ar-SA" sz="3600" dirty="0">
                <a:solidFill>
                  <a:schemeClr val="bg1"/>
                </a:solidFill>
              </a:rPr>
              <a:t>في الحضارة اليونانية كان كل خصم يدافع عن نفسه و لما تعقدت الإجراءات و بسبب جهل الكثير من الناس لقوانين آنذاك لجأ المتخاصمان إلى المحامين وهم رجال مفوهون يدركون القانون أكثر من المتخاصمين فينبون عنهم.</a:t>
            </a:r>
            <a:br>
              <a:rPr lang="ar-SA" sz="3600" dirty="0">
                <a:solidFill>
                  <a:schemeClr val="bg1"/>
                </a:solidFill>
              </a:rPr>
            </a:br>
            <a:r>
              <a:rPr lang="ar-SA" sz="3600" dirty="0">
                <a:solidFill>
                  <a:schemeClr val="bg1"/>
                </a:solidFill>
              </a:rPr>
              <a:t>وتعتبر الحضارة اليونانية أقدم الحضارات في الغرب وقد ظهرت القوانين فيها بعد ظهورها في التجمعات الشرقية وقد صدرت فيه عدة قوانين أهمها قانون " دراكون " وقانون " </a:t>
            </a:r>
            <a:r>
              <a:rPr lang="ar-SA" sz="3600" dirty="0" err="1">
                <a:solidFill>
                  <a:schemeClr val="bg1"/>
                </a:solidFill>
              </a:rPr>
              <a:t>صولون</a:t>
            </a:r>
            <a:r>
              <a:rPr lang="ar-SA" sz="3600" dirty="0">
                <a:solidFill>
                  <a:schemeClr val="bg1"/>
                </a:solidFill>
              </a:rPr>
              <a:t> ".</a:t>
            </a:r>
          </a:p>
          <a:p>
            <a:r>
              <a:rPr lang="ar-SA" sz="3600" dirty="0">
                <a:solidFill>
                  <a:schemeClr val="bg1"/>
                </a:solidFill>
              </a:rPr>
              <a:t/>
            </a:r>
            <a:br>
              <a:rPr lang="ar-SA" sz="3600" dirty="0">
                <a:solidFill>
                  <a:schemeClr val="bg1"/>
                </a:solidFill>
              </a:rPr>
            </a:br>
            <a:endParaRPr lang="ar-SA" sz="4400" dirty="0">
              <a:solidFill>
                <a:schemeClr val="bg1"/>
              </a:solidFill>
              <a:latin typeface="Rod" pitchFamily="49" charset="-79"/>
              <a:cs typeface="Sakkal Majalla" pitchFamily="2" charset="-78"/>
            </a:endParaRPr>
          </a:p>
          <a:p>
            <a:r>
              <a:rPr lang="ar-SA" dirty="0">
                <a:solidFill>
                  <a:prstClr val="black"/>
                </a:solidFill>
              </a:rPr>
              <a:t/>
            </a:r>
            <a:br>
              <a:rPr lang="ar-SA" dirty="0">
                <a:solidFill>
                  <a:prstClr val="black"/>
                </a:solidFill>
              </a:rPr>
            </a:br>
            <a:endParaRPr lang="ar-SA" dirty="0">
              <a:solidFill>
                <a:prstClr val="black"/>
              </a:solidFill>
            </a:endParaRPr>
          </a:p>
        </p:txBody>
      </p:sp>
      <p:pic>
        <p:nvPicPr>
          <p:cNvPr id="4"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685906" y="61949"/>
            <a:ext cx="3871913" cy="865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911420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8479341" y="61951"/>
            <a:ext cx="1893195"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300" b="1" dirty="0" smtClean="0">
                <a:solidFill>
                  <a:schemeClr val="tx1"/>
                </a:solidFill>
                <a:latin typeface="Sakkal Majalla" pitchFamily="2" charset="-78"/>
                <a:cs typeface="Sakkal Majalla" pitchFamily="2" charset="-78"/>
              </a:rPr>
              <a:t>تاريخ </a:t>
            </a:r>
            <a:r>
              <a:rPr lang="ar-DZ" sz="3300" b="1" dirty="0" smtClean="0">
                <a:solidFill>
                  <a:schemeClr val="tx1"/>
                </a:solidFill>
                <a:latin typeface="Sakkal Majalla" pitchFamily="2" charset="-78"/>
                <a:cs typeface="Sakkal Majalla" pitchFamily="2" charset="-78"/>
              </a:rPr>
              <a:t>الحضارة اليونانية</a:t>
            </a:r>
            <a:endParaRPr lang="ar-SA" sz="3300" b="1" dirty="0">
              <a:solidFill>
                <a:schemeClr val="tx1"/>
              </a:solidFill>
              <a:latin typeface="Sakkal Majalla" pitchFamily="2" charset="-78"/>
              <a:cs typeface="Sakkal Majalla" pitchFamily="2" charset="-78"/>
            </a:endParaRPr>
          </a:p>
        </p:txBody>
      </p:sp>
      <p:sp>
        <p:nvSpPr>
          <p:cNvPr id="5" name="مخطط انسيابي: محطة طرفية 4"/>
          <p:cNvSpPr/>
          <p:nvPr/>
        </p:nvSpPr>
        <p:spPr>
          <a:xfrm>
            <a:off x="1764406" y="61951"/>
            <a:ext cx="1983346"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600" b="1" dirty="0" smtClean="0">
                <a:solidFill>
                  <a:schemeClr val="tx1"/>
                </a:solidFill>
                <a:latin typeface="Sakkal Majalla" pitchFamily="2" charset="-78"/>
                <a:cs typeface="Sakkal Majalla" pitchFamily="2" charset="-78"/>
              </a:rPr>
              <a:t>أهم القوانين</a:t>
            </a:r>
            <a:endParaRPr lang="ar-SA" sz="3600" b="1" dirty="0">
              <a:solidFill>
                <a:schemeClr val="tx1"/>
              </a:solidFill>
              <a:latin typeface="Sakkal Majalla" pitchFamily="2" charset="-78"/>
              <a:cs typeface="Sakkal Majalla" pitchFamily="2" charset="-78"/>
            </a:endParaRPr>
          </a:p>
        </p:txBody>
      </p:sp>
      <p:sp>
        <p:nvSpPr>
          <p:cNvPr id="6" name="مخطط انسيابي: قرص ممغنط 5"/>
          <p:cNvSpPr/>
          <p:nvPr/>
        </p:nvSpPr>
        <p:spPr>
          <a:xfrm>
            <a:off x="7948728" y="1401763"/>
            <a:ext cx="4080139"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smtClean="0">
                <a:solidFill>
                  <a:schemeClr val="bg1"/>
                </a:solidFill>
                <a:latin typeface="Sakkal Majalla" pitchFamily="2" charset="-78"/>
                <a:cs typeface="Sakkal Majalla" pitchFamily="2" charset="-78"/>
              </a:rPr>
              <a:t> </a:t>
            </a:r>
            <a:r>
              <a:rPr lang="ar-DZ" sz="3200" b="1" dirty="0" smtClean="0">
                <a:solidFill>
                  <a:schemeClr val="bg1"/>
                </a:solidFill>
                <a:latin typeface="Sakkal Majalla" pitchFamily="2" charset="-78"/>
                <a:cs typeface="Sakkal Majalla" pitchFamily="2" charset="-78"/>
              </a:rPr>
              <a:t>مراحل:</a:t>
            </a:r>
          </a:p>
          <a:p>
            <a:pPr algn="ctr"/>
            <a:r>
              <a:rPr lang="ar-DZ" sz="3200" b="1" dirty="0" smtClean="0">
                <a:solidFill>
                  <a:srgbClr val="002060"/>
                </a:solidFill>
                <a:latin typeface="Sakkal Majalla" pitchFamily="2" charset="-78"/>
                <a:cs typeface="Sakkal Majalla" pitchFamily="2" charset="-78"/>
              </a:rPr>
              <a:t>1-العصور المظلمة اليونانية: </a:t>
            </a:r>
            <a:r>
              <a:rPr lang="ar-DZ" sz="3200" b="1" dirty="0" smtClean="0">
                <a:solidFill>
                  <a:schemeClr val="bg1"/>
                </a:solidFill>
                <a:latin typeface="Sakkal Majalla" pitchFamily="2" charset="-78"/>
                <a:cs typeface="Sakkal Majalla" pitchFamily="2" charset="-78"/>
              </a:rPr>
              <a:t>1100ق.م-750ق.م</a:t>
            </a:r>
            <a:r>
              <a:rPr lang="ar-DZ" sz="3200" b="1" dirty="0" smtClean="0">
                <a:solidFill>
                  <a:schemeClr val="bg1"/>
                </a:solidFill>
                <a:latin typeface="Sakkal Majalla" pitchFamily="2" charset="-78"/>
                <a:cs typeface="Sakkal Majalla" pitchFamily="2" charset="-78"/>
              </a:rPr>
              <a:t>.</a:t>
            </a:r>
          </a:p>
          <a:p>
            <a:pPr algn="ctr"/>
            <a:r>
              <a:rPr lang="ar-DZ" sz="3200" b="1" dirty="0" smtClean="0">
                <a:solidFill>
                  <a:srgbClr val="002060"/>
                </a:solidFill>
                <a:latin typeface="Sakkal Majalla" pitchFamily="2" charset="-78"/>
                <a:cs typeface="Sakkal Majalla" pitchFamily="2" charset="-78"/>
              </a:rPr>
              <a:t>02- </a:t>
            </a:r>
            <a:r>
              <a:rPr lang="ar-DZ" sz="3200" b="1" dirty="0" smtClean="0">
                <a:solidFill>
                  <a:srgbClr val="002060"/>
                </a:solidFill>
                <a:latin typeface="Sakkal Majalla" pitchFamily="2" charset="-78"/>
                <a:cs typeface="Sakkal Majalla" pitchFamily="2" charset="-78"/>
              </a:rPr>
              <a:t> العصر القديم:</a:t>
            </a:r>
          </a:p>
          <a:p>
            <a:pPr algn="ctr"/>
            <a:r>
              <a:rPr lang="ar-DZ" sz="3200" b="1" dirty="0" smtClean="0">
                <a:solidFill>
                  <a:schemeClr val="bg1"/>
                </a:solidFill>
                <a:latin typeface="Sakkal Majalla" pitchFamily="2" charset="-78"/>
                <a:cs typeface="Sakkal Majalla" pitchFamily="2" charset="-78"/>
              </a:rPr>
              <a:t>750ق.م-480ق.م</a:t>
            </a:r>
            <a:endParaRPr lang="ar-DZ" sz="3200" b="1" dirty="0" smtClean="0">
              <a:solidFill>
                <a:schemeClr val="bg1"/>
              </a:solidFill>
              <a:latin typeface="Sakkal Majalla" pitchFamily="2" charset="-78"/>
              <a:cs typeface="Sakkal Majalla" pitchFamily="2" charset="-78"/>
            </a:endParaRPr>
          </a:p>
          <a:p>
            <a:pPr algn="ctr"/>
            <a:r>
              <a:rPr lang="ar-DZ" sz="3200" b="1" dirty="0" smtClean="0">
                <a:solidFill>
                  <a:srgbClr val="002060"/>
                </a:solidFill>
                <a:latin typeface="Sakkal Majalla" pitchFamily="2" charset="-78"/>
                <a:cs typeface="Sakkal Majalla" pitchFamily="2" charset="-78"/>
              </a:rPr>
              <a:t>03-العصر الكلاسيكي:</a:t>
            </a:r>
          </a:p>
          <a:p>
            <a:pPr algn="ctr"/>
            <a:r>
              <a:rPr lang="ar-DZ" sz="3200" b="1" dirty="0" smtClean="0">
                <a:solidFill>
                  <a:schemeClr val="bg1"/>
                </a:solidFill>
                <a:latin typeface="Sakkal Majalla" pitchFamily="2" charset="-78"/>
                <a:cs typeface="Sakkal Majalla" pitchFamily="2" charset="-78"/>
              </a:rPr>
              <a:t>500ق.م-323ق.م</a:t>
            </a:r>
            <a:endParaRPr lang="ar-DZ" sz="3200" b="1" dirty="0" smtClean="0">
              <a:solidFill>
                <a:schemeClr val="bg1"/>
              </a:solidFill>
              <a:latin typeface="Sakkal Majalla" pitchFamily="2" charset="-78"/>
              <a:cs typeface="Sakkal Majalla" pitchFamily="2" charset="-78"/>
            </a:endParaRPr>
          </a:p>
          <a:p>
            <a:pPr algn="ctr"/>
            <a:r>
              <a:rPr lang="ar-DZ" sz="3200" b="1" dirty="0" smtClean="0">
                <a:solidFill>
                  <a:srgbClr val="002060"/>
                </a:solidFill>
                <a:latin typeface="Sakkal Majalla" pitchFamily="2" charset="-78"/>
                <a:cs typeface="Sakkal Majalla" pitchFamily="2" charset="-78"/>
              </a:rPr>
              <a:t>04- العصر </a:t>
            </a:r>
            <a:r>
              <a:rPr lang="ar-DZ" sz="3200" b="1" dirty="0" err="1" smtClean="0">
                <a:solidFill>
                  <a:srgbClr val="002060"/>
                </a:solidFill>
                <a:latin typeface="Sakkal Majalla" pitchFamily="2" charset="-78"/>
                <a:cs typeface="Sakkal Majalla" pitchFamily="2" charset="-78"/>
              </a:rPr>
              <a:t>الهيليني</a:t>
            </a:r>
            <a:r>
              <a:rPr lang="ar-DZ" sz="3200" b="1" dirty="0" smtClean="0">
                <a:solidFill>
                  <a:srgbClr val="002060"/>
                </a:solidFill>
                <a:latin typeface="Sakkal Majalla" pitchFamily="2" charset="-78"/>
                <a:cs typeface="Sakkal Majalla" pitchFamily="2" charset="-78"/>
              </a:rPr>
              <a:t>:</a:t>
            </a:r>
          </a:p>
          <a:p>
            <a:pPr algn="ctr"/>
            <a:r>
              <a:rPr lang="ar-DZ" sz="3200" b="1" dirty="0" smtClean="0">
                <a:solidFill>
                  <a:schemeClr val="bg1"/>
                </a:solidFill>
                <a:latin typeface="Sakkal Majalla" pitchFamily="2" charset="-78"/>
                <a:cs typeface="Sakkal Majalla" pitchFamily="2" charset="-78"/>
              </a:rPr>
              <a:t>323ق.م-146ق.م</a:t>
            </a:r>
            <a:endParaRPr lang="ar-DZ" sz="3200" b="1" dirty="0" smtClean="0">
              <a:solidFill>
                <a:schemeClr val="bg1"/>
              </a:solidFill>
              <a:latin typeface="Sakkal Majalla" pitchFamily="2" charset="-78"/>
              <a:cs typeface="Sakkal Majalla" pitchFamily="2" charset="-78"/>
            </a:endParaRPr>
          </a:p>
          <a:p>
            <a:pPr algn="ctr"/>
            <a:endParaRPr lang="ar-SA" sz="26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700880" y="1609859"/>
            <a:ext cx="4244607" cy="4468969"/>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4400" b="1" dirty="0" err="1" smtClean="0">
                <a:solidFill>
                  <a:srgbClr val="FF0000"/>
                </a:solidFill>
                <a:latin typeface="Sakkal Majalla" pitchFamily="2" charset="-78"/>
                <a:cs typeface="Sakkal Majalla" pitchFamily="2" charset="-78"/>
              </a:rPr>
              <a:t>نشاة</a:t>
            </a:r>
            <a:r>
              <a:rPr lang="ar-DZ" sz="4400" b="1" dirty="0" smtClean="0">
                <a:solidFill>
                  <a:srgbClr val="FF0000"/>
                </a:solidFill>
                <a:latin typeface="Sakkal Majalla" pitchFamily="2" charset="-78"/>
                <a:cs typeface="Sakkal Majalla" pitchFamily="2" charset="-78"/>
              </a:rPr>
              <a:t> </a:t>
            </a:r>
            <a:r>
              <a:rPr lang="ar-DZ" sz="4400" b="1" dirty="0">
                <a:solidFill>
                  <a:srgbClr val="FF0000"/>
                </a:solidFill>
                <a:latin typeface="Sakkal Majalla" pitchFamily="2" charset="-78"/>
                <a:cs typeface="Sakkal Majalla" pitchFamily="2" charset="-78"/>
              </a:rPr>
              <a:t>المحاماة</a:t>
            </a:r>
          </a:p>
          <a:p>
            <a:pPr algn="ctr"/>
            <a:r>
              <a:rPr lang="ar-DZ" sz="4400" b="1" dirty="0">
                <a:latin typeface="Sakkal Majalla" pitchFamily="2" charset="-78"/>
                <a:cs typeface="Sakkal Majalla" pitchFamily="2" charset="-78"/>
              </a:rPr>
              <a:t>قانون </a:t>
            </a:r>
            <a:r>
              <a:rPr lang="ar-DZ" sz="4400" b="1" dirty="0">
                <a:solidFill>
                  <a:srgbClr val="002060"/>
                </a:solidFill>
                <a:latin typeface="Sakkal Majalla" pitchFamily="2" charset="-78"/>
                <a:cs typeface="Sakkal Majalla" pitchFamily="2" charset="-78"/>
              </a:rPr>
              <a:t>دراكون</a:t>
            </a:r>
            <a:r>
              <a:rPr lang="ar-DZ" sz="4400" b="1" dirty="0">
                <a:latin typeface="Sakkal Majalla" pitchFamily="2" charset="-78"/>
                <a:cs typeface="Sakkal Majalla" pitchFamily="2" charset="-78"/>
              </a:rPr>
              <a:t>621ق.م</a:t>
            </a:r>
          </a:p>
          <a:p>
            <a:pPr algn="ctr"/>
            <a:r>
              <a:rPr lang="ar-DZ" sz="4400" b="1" dirty="0">
                <a:latin typeface="Sakkal Majalla" pitchFamily="2" charset="-78"/>
                <a:cs typeface="Sakkal Majalla" pitchFamily="2" charset="-78"/>
              </a:rPr>
              <a:t>قانون </a:t>
            </a:r>
            <a:r>
              <a:rPr lang="ar-DZ" sz="4400" b="1" dirty="0" err="1">
                <a:solidFill>
                  <a:srgbClr val="002060"/>
                </a:solidFill>
                <a:latin typeface="Sakkal Majalla" pitchFamily="2" charset="-78"/>
                <a:cs typeface="Sakkal Majalla" pitchFamily="2" charset="-78"/>
              </a:rPr>
              <a:t>صولون</a:t>
            </a:r>
            <a:r>
              <a:rPr lang="ar-DZ" sz="4400" b="1" dirty="0">
                <a:solidFill>
                  <a:srgbClr val="002060"/>
                </a:solidFill>
                <a:latin typeface="Sakkal Majalla" pitchFamily="2" charset="-78"/>
                <a:cs typeface="Sakkal Majalla" pitchFamily="2" charset="-78"/>
              </a:rPr>
              <a:t> </a:t>
            </a:r>
            <a:r>
              <a:rPr lang="ar-DZ" sz="4400" b="1" dirty="0" smtClean="0">
                <a:latin typeface="Sakkal Majalla" pitchFamily="2" charset="-78"/>
                <a:cs typeface="Sakkal Majalla" pitchFamily="2" charset="-78"/>
              </a:rPr>
              <a:t>594ق.م</a:t>
            </a:r>
            <a:endParaRPr lang="ar-DZ" sz="4400" b="1" dirty="0">
              <a:latin typeface="Sakkal Majalla" pitchFamily="2" charset="-78"/>
              <a:cs typeface="Sakkal Majalla" pitchFamily="2" charset="-78"/>
            </a:endParaRP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2279560"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9190237"/>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000" b="1" dirty="0">
                <a:solidFill>
                  <a:srgbClr val="002060"/>
                </a:solidFill>
                <a:latin typeface="Sakkal Majalla" pitchFamily="2" charset="-78"/>
                <a:cs typeface="Sakkal Majalla" pitchFamily="2" charset="-78"/>
              </a:rPr>
              <a:t>1-العصور المظلمة اليونانية</a:t>
            </a:r>
            <a:r>
              <a:rPr lang="ar-DZ" sz="3000" b="1" dirty="0" smtClean="0">
                <a:solidFill>
                  <a:srgbClr val="002060"/>
                </a:solidFill>
                <a:latin typeface="Sakkal Majalla" pitchFamily="2" charset="-78"/>
                <a:cs typeface="Sakkal Majalla" pitchFamily="2" charset="-78"/>
              </a:rPr>
              <a:t>:</a:t>
            </a:r>
          </a:p>
          <a:p>
            <a:pPr algn="ctr"/>
            <a:r>
              <a:rPr lang="ar-DZ" sz="3000" b="1" dirty="0" smtClean="0">
                <a:solidFill>
                  <a:srgbClr val="002060"/>
                </a:solidFill>
                <a:latin typeface="Sakkal Majalla" pitchFamily="2" charset="-78"/>
                <a:cs typeface="Sakkal Majalla" pitchFamily="2" charset="-78"/>
              </a:rPr>
              <a:t> </a:t>
            </a:r>
            <a:r>
              <a:rPr lang="ar-DZ" sz="3000" b="1" dirty="0">
                <a:solidFill>
                  <a:prstClr val="white"/>
                </a:solidFill>
                <a:latin typeface="Sakkal Majalla" pitchFamily="2" charset="-78"/>
                <a:cs typeface="Sakkal Majalla" pitchFamily="2" charset="-78"/>
              </a:rPr>
              <a:t>1100ق.م-750ق.م.</a:t>
            </a:r>
          </a:p>
        </p:txBody>
      </p:sp>
      <p:sp>
        <p:nvSpPr>
          <p:cNvPr id="5" name="مخطط انسيابي: محطة طرفية 4"/>
          <p:cNvSpPr/>
          <p:nvPr/>
        </p:nvSpPr>
        <p:spPr>
          <a:xfrm>
            <a:off x="1764406" y="61951"/>
            <a:ext cx="1983346"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600" b="1" dirty="0" smtClean="0">
                <a:solidFill>
                  <a:prstClr val="black"/>
                </a:solidFill>
                <a:latin typeface="Sakkal Majalla" pitchFamily="2" charset="-78"/>
                <a:cs typeface="Sakkal Majalla" pitchFamily="2" charset="-78"/>
              </a:rPr>
              <a:t>تمهيد</a:t>
            </a:r>
            <a:endParaRPr lang="ar-SA" sz="3600" b="1" dirty="0">
              <a:solidFill>
                <a:prstClr val="black"/>
              </a:solidFill>
              <a:latin typeface="Sakkal Majalla" pitchFamily="2" charset="-78"/>
              <a:cs typeface="Sakkal Majalla" pitchFamily="2" charset="-78"/>
            </a:endParaRPr>
          </a:p>
        </p:txBody>
      </p:sp>
      <p:sp>
        <p:nvSpPr>
          <p:cNvPr id="6" name="مخطط انسيابي: قرص ممغنط 5"/>
          <p:cNvSpPr/>
          <p:nvPr/>
        </p:nvSpPr>
        <p:spPr>
          <a:xfrm>
            <a:off x="7948728" y="1401763"/>
            <a:ext cx="4080139"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a:solidFill>
                  <a:prstClr val="white"/>
                </a:solidFill>
                <a:latin typeface="Sakkal Majalla" pitchFamily="2" charset="-78"/>
                <a:cs typeface="Sakkal Majalla" pitchFamily="2" charset="-78"/>
              </a:rPr>
              <a:t>يتميز </a:t>
            </a:r>
            <a:r>
              <a:rPr lang="ar-DZ" sz="3200" b="1" dirty="0" smtClean="0">
                <a:solidFill>
                  <a:prstClr val="white"/>
                </a:solidFill>
                <a:latin typeface="Sakkal Majalla" pitchFamily="2" charset="-78"/>
                <a:cs typeface="Sakkal Majalla" pitchFamily="2" charset="-78"/>
              </a:rPr>
              <a:t>باستخدام التصميمات </a:t>
            </a:r>
            <a:r>
              <a:rPr lang="ar-DZ" sz="3200" b="1" dirty="0">
                <a:solidFill>
                  <a:prstClr val="white"/>
                </a:solidFill>
                <a:latin typeface="Sakkal Majalla" pitchFamily="2" charset="-78"/>
                <a:cs typeface="Sakkal Majalla" pitchFamily="2" charset="-78"/>
              </a:rPr>
              <a:t>الهندسية على الفخار.</a:t>
            </a:r>
            <a:endParaRPr lang="ar-DZ" sz="3200" b="1" dirty="0" smtClean="0">
              <a:solidFill>
                <a:prstClr val="white"/>
              </a:solidFill>
              <a:latin typeface="Sakkal Majalla" pitchFamily="2" charset="-78"/>
              <a:cs typeface="Sakkal Majalla" pitchFamily="2" charset="-78"/>
            </a:endParaRPr>
          </a:p>
          <a:p>
            <a:pPr algn="ctr"/>
            <a:endParaRPr lang="ar-SA" sz="26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241591" y="1401763"/>
            <a:ext cx="4703896"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000" b="1" dirty="0">
                <a:solidFill>
                  <a:prstClr val="white"/>
                </a:solidFill>
                <a:latin typeface="Sakkal Majalla" pitchFamily="2" charset="-78"/>
                <a:cs typeface="Sakkal Majalla" pitchFamily="2" charset="-78"/>
              </a:rPr>
              <a:t>تنتمي الحضارة الإغريقية إلى الحضارة الغربية هي و الحضارة الرومانية ولم يعرف الغرب الكتابة إلا منذ قرن العاشر قبل الميلاد عندما نقل الإغريق الحروف </a:t>
            </a:r>
            <a:r>
              <a:rPr lang="ar-DZ" sz="3000" b="1" dirty="0" err="1">
                <a:solidFill>
                  <a:prstClr val="white"/>
                </a:solidFill>
                <a:latin typeface="Sakkal Majalla" pitchFamily="2" charset="-78"/>
                <a:cs typeface="Sakkal Majalla" pitchFamily="2" charset="-78"/>
              </a:rPr>
              <a:t>الهدائية</a:t>
            </a:r>
            <a:r>
              <a:rPr lang="ar-DZ" sz="3000" b="1" dirty="0">
                <a:solidFill>
                  <a:prstClr val="white"/>
                </a:solidFill>
                <a:latin typeface="Sakkal Majalla" pitchFamily="2" charset="-78"/>
                <a:cs typeface="Sakkal Majalla" pitchFamily="2" charset="-78"/>
              </a:rPr>
              <a:t> عن الفينيقيين و منذ </a:t>
            </a:r>
            <a:r>
              <a:rPr lang="ar-DZ" sz="3000" b="1" dirty="0" smtClean="0">
                <a:solidFill>
                  <a:prstClr val="white"/>
                </a:solidFill>
                <a:latin typeface="Sakkal Majalla" pitchFamily="2" charset="-78"/>
                <a:cs typeface="Sakkal Majalla" pitchFamily="2" charset="-78"/>
              </a:rPr>
              <a:t>تلك الوقت </a:t>
            </a:r>
            <a:r>
              <a:rPr lang="ar-DZ" sz="3000" b="1" dirty="0">
                <a:solidFill>
                  <a:prstClr val="white"/>
                </a:solidFill>
                <a:latin typeface="Sakkal Majalla" pitchFamily="2" charset="-78"/>
                <a:cs typeface="Sakkal Majalla" pitchFamily="2" charset="-78"/>
              </a:rPr>
              <a:t>صدرت عدة تقنيات</a:t>
            </a:r>
            <a:r>
              <a:rPr lang="ar-DZ" sz="3000" b="1" dirty="0" smtClean="0">
                <a:solidFill>
                  <a:prstClr val="white"/>
                </a:solidFill>
                <a:latin typeface="Sakkal Majalla" pitchFamily="2" charset="-78"/>
                <a:cs typeface="Sakkal Majalla" pitchFamily="2" charset="-78"/>
              </a:rPr>
              <a:t>. وقد </a:t>
            </a:r>
            <a:r>
              <a:rPr lang="ar-DZ" sz="3000" b="1" dirty="0">
                <a:solidFill>
                  <a:prstClr val="white"/>
                </a:solidFill>
                <a:latin typeface="Sakkal Majalla" pitchFamily="2" charset="-78"/>
                <a:cs typeface="Sakkal Majalla" pitchFamily="2" charset="-78"/>
              </a:rPr>
              <a:t>مرت حضارة اليونان بعدة مراحل :</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2279560"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01218009"/>
      </p:ext>
    </p:extLst>
  </p:cSld>
  <p:clrMapOvr>
    <a:masterClrMapping/>
  </p:clrMapOvr>
  <p:transition spd="slow">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000" b="1" dirty="0">
                <a:solidFill>
                  <a:srgbClr val="002060"/>
                </a:solidFill>
                <a:latin typeface="Sakkal Majalla" pitchFamily="2" charset="-78"/>
                <a:cs typeface="Sakkal Majalla" pitchFamily="2" charset="-78"/>
              </a:rPr>
              <a:t>1-العصور المظلمة اليونانية</a:t>
            </a:r>
            <a:r>
              <a:rPr lang="ar-DZ" sz="3000" b="1" dirty="0" smtClean="0">
                <a:solidFill>
                  <a:srgbClr val="002060"/>
                </a:solidFill>
                <a:latin typeface="Sakkal Majalla" pitchFamily="2" charset="-78"/>
                <a:cs typeface="Sakkal Majalla" pitchFamily="2" charset="-78"/>
              </a:rPr>
              <a:t>:</a:t>
            </a:r>
          </a:p>
          <a:p>
            <a:pPr algn="ctr"/>
            <a:r>
              <a:rPr lang="ar-DZ" sz="3000" b="1" dirty="0" smtClean="0">
                <a:solidFill>
                  <a:srgbClr val="002060"/>
                </a:solidFill>
                <a:latin typeface="Sakkal Majalla" pitchFamily="2" charset="-78"/>
                <a:cs typeface="Sakkal Majalla" pitchFamily="2" charset="-78"/>
              </a:rPr>
              <a:t> </a:t>
            </a:r>
            <a:r>
              <a:rPr lang="ar-DZ" sz="3000" b="1" dirty="0">
                <a:solidFill>
                  <a:prstClr val="white"/>
                </a:solidFill>
                <a:latin typeface="Sakkal Majalla" pitchFamily="2" charset="-78"/>
                <a:cs typeface="Sakkal Majalla" pitchFamily="2" charset="-78"/>
              </a:rPr>
              <a:t>1100ق.م-750ق.م.</a:t>
            </a:r>
          </a:p>
        </p:txBody>
      </p:sp>
      <p:sp>
        <p:nvSpPr>
          <p:cNvPr id="5" name="مخطط انسيابي: محطة طرفية 4"/>
          <p:cNvSpPr/>
          <p:nvPr/>
        </p:nvSpPr>
        <p:spPr>
          <a:xfrm>
            <a:off x="1764406" y="61951"/>
            <a:ext cx="1983346"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3600" b="1" dirty="0" smtClean="0">
                <a:solidFill>
                  <a:prstClr val="black"/>
                </a:solidFill>
                <a:latin typeface="Sakkal Majalla" pitchFamily="2" charset="-78"/>
                <a:cs typeface="Sakkal Majalla" pitchFamily="2" charset="-78"/>
              </a:rPr>
              <a:t>تمهيد</a:t>
            </a:r>
            <a:endParaRPr lang="ar-SA" sz="3600" b="1" dirty="0">
              <a:solidFill>
                <a:prstClr val="black"/>
              </a:solidFill>
              <a:latin typeface="Sakkal Majalla" pitchFamily="2" charset="-78"/>
              <a:cs typeface="Sakkal Majalla" pitchFamily="2" charset="-78"/>
            </a:endParaRPr>
          </a:p>
        </p:txBody>
      </p:sp>
      <p:sp>
        <p:nvSpPr>
          <p:cNvPr id="6" name="مخطط انسيابي: قرص ممغنط 5"/>
          <p:cNvSpPr/>
          <p:nvPr/>
        </p:nvSpPr>
        <p:spPr>
          <a:xfrm>
            <a:off x="7948728" y="1401763"/>
            <a:ext cx="4080139"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a:solidFill>
                  <a:prstClr val="white"/>
                </a:solidFill>
                <a:latin typeface="Sakkal Majalla" pitchFamily="2" charset="-78"/>
                <a:cs typeface="Sakkal Majalla" pitchFamily="2" charset="-78"/>
              </a:rPr>
              <a:t>يتميز </a:t>
            </a:r>
            <a:r>
              <a:rPr lang="ar-DZ" sz="3200" b="1" dirty="0" smtClean="0">
                <a:solidFill>
                  <a:prstClr val="white"/>
                </a:solidFill>
                <a:latin typeface="Sakkal Majalla" pitchFamily="2" charset="-78"/>
                <a:cs typeface="Sakkal Majalla" pitchFamily="2" charset="-78"/>
              </a:rPr>
              <a:t>باستخدام التصميمات </a:t>
            </a:r>
            <a:r>
              <a:rPr lang="ar-DZ" sz="3200" b="1" dirty="0">
                <a:solidFill>
                  <a:prstClr val="white"/>
                </a:solidFill>
                <a:latin typeface="Sakkal Majalla" pitchFamily="2" charset="-78"/>
                <a:cs typeface="Sakkal Majalla" pitchFamily="2" charset="-78"/>
              </a:rPr>
              <a:t>الهندسية على الفخار.</a:t>
            </a:r>
            <a:endParaRPr lang="ar-DZ" sz="3200" b="1" dirty="0" smtClean="0">
              <a:solidFill>
                <a:prstClr val="white"/>
              </a:solidFill>
              <a:latin typeface="Sakkal Majalla" pitchFamily="2" charset="-78"/>
              <a:cs typeface="Sakkal Majalla" pitchFamily="2" charset="-78"/>
            </a:endParaRPr>
          </a:p>
          <a:p>
            <a:pPr algn="ctr"/>
            <a:endParaRPr lang="ar-SA" sz="26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241591" y="1401763"/>
            <a:ext cx="4703896"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000" b="1" dirty="0">
                <a:solidFill>
                  <a:prstClr val="white"/>
                </a:solidFill>
                <a:latin typeface="Sakkal Majalla" pitchFamily="2" charset="-78"/>
                <a:cs typeface="Sakkal Majalla" pitchFamily="2" charset="-78"/>
              </a:rPr>
              <a:t>تنتمي الحضارة الإغريقية إلى الحضارة الغربية هي و الحضارة الرومانية ولم يعرف الغرب الكتابة إلا منذ قرن العاشر قبل الميلاد عندما نقل الإغريق الحروف </a:t>
            </a:r>
            <a:r>
              <a:rPr lang="ar-DZ" sz="3000" b="1" dirty="0" err="1">
                <a:solidFill>
                  <a:prstClr val="white"/>
                </a:solidFill>
                <a:latin typeface="Sakkal Majalla" pitchFamily="2" charset="-78"/>
                <a:cs typeface="Sakkal Majalla" pitchFamily="2" charset="-78"/>
              </a:rPr>
              <a:t>الهدائية</a:t>
            </a:r>
            <a:r>
              <a:rPr lang="ar-DZ" sz="3000" b="1" dirty="0">
                <a:solidFill>
                  <a:prstClr val="white"/>
                </a:solidFill>
                <a:latin typeface="Sakkal Majalla" pitchFamily="2" charset="-78"/>
                <a:cs typeface="Sakkal Majalla" pitchFamily="2" charset="-78"/>
              </a:rPr>
              <a:t> عن الفينيقيين و منذ </a:t>
            </a:r>
            <a:r>
              <a:rPr lang="ar-DZ" sz="3000" b="1" dirty="0" smtClean="0">
                <a:solidFill>
                  <a:prstClr val="white"/>
                </a:solidFill>
                <a:latin typeface="Sakkal Majalla" pitchFamily="2" charset="-78"/>
                <a:cs typeface="Sakkal Majalla" pitchFamily="2" charset="-78"/>
              </a:rPr>
              <a:t>تلك الوقت </a:t>
            </a:r>
            <a:r>
              <a:rPr lang="ar-DZ" sz="3000" b="1" dirty="0">
                <a:solidFill>
                  <a:prstClr val="white"/>
                </a:solidFill>
                <a:latin typeface="Sakkal Majalla" pitchFamily="2" charset="-78"/>
                <a:cs typeface="Sakkal Majalla" pitchFamily="2" charset="-78"/>
              </a:rPr>
              <a:t>صدرت عدة تقنيات</a:t>
            </a:r>
            <a:r>
              <a:rPr lang="ar-DZ" sz="3000" b="1" dirty="0" smtClean="0">
                <a:solidFill>
                  <a:prstClr val="white"/>
                </a:solidFill>
                <a:latin typeface="Sakkal Majalla" pitchFamily="2" charset="-78"/>
                <a:cs typeface="Sakkal Majalla" pitchFamily="2" charset="-78"/>
              </a:rPr>
              <a:t>. وقد </a:t>
            </a:r>
            <a:r>
              <a:rPr lang="ar-DZ" sz="3000" b="1" dirty="0">
                <a:solidFill>
                  <a:prstClr val="white"/>
                </a:solidFill>
                <a:latin typeface="Sakkal Majalla" pitchFamily="2" charset="-78"/>
                <a:cs typeface="Sakkal Majalla" pitchFamily="2" charset="-78"/>
              </a:rPr>
              <a:t>مرت حضارة اليونان بعدة مراحل :</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2279560"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015070"/>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smtClean="0">
                <a:solidFill>
                  <a:prstClr val="white"/>
                </a:solidFill>
                <a:latin typeface="Sakkal Majalla" pitchFamily="2" charset="-78"/>
                <a:cs typeface="Sakkal Majalla" pitchFamily="2" charset="-78"/>
              </a:rPr>
              <a:t>02-العصر </a:t>
            </a:r>
            <a:r>
              <a:rPr lang="ar-DZ" sz="2800" b="1" dirty="0">
                <a:solidFill>
                  <a:prstClr val="white"/>
                </a:solidFill>
                <a:latin typeface="Sakkal Majalla" pitchFamily="2" charset="-78"/>
                <a:cs typeface="Sakkal Majalla" pitchFamily="2" charset="-78"/>
              </a:rPr>
              <a:t>القديم </a:t>
            </a:r>
            <a:r>
              <a:rPr lang="ar-DZ" sz="2800" b="1" dirty="0" smtClean="0">
                <a:solidFill>
                  <a:prstClr val="white"/>
                </a:solidFill>
                <a:latin typeface="Sakkal Majalla" pitchFamily="2" charset="-78"/>
                <a:cs typeface="Sakkal Majalla" pitchFamily="2" charset="-78"/>
              </a:rPr>
              <a:t>:</a:t>
            </a:r>
          </a:p>
          <a:p>
            <a:pPr algn="ctr"/>
            <a:r>
              <a:rPr lang="ar-DZ" sz="2800" b="1" dirty="0" smtClean="0">
                <a:solidFill>
                  <a:prstClr val="white"/>
                </a:solidFill>
                <a:latin typeface="Sakkal Majalla" pitchFamily="2" charset="-78"/>
                <a:cs typeface="Sakkal Majalla" pitchFamily="2" charset="-78"/>
              </a:rPr>
              <a:t> </a:t>
            </a:r>
            <a:r>
              <a:rPr lang="ar-DZ" sz="2800" b="1" dirty="0">
                <a:solidFill>
                  <a:prstClr val="white"/>
                </a:solidFill>
                <a:latin typeface="Sakkal Majalla" pitchFamily="2" charset="-78"/>
                <a:cs typeface="Sakkal Majalla" pitchFamily="2" charset="-78"/>
              </a:rPr>
              <a:t>750 </a:t>
            </a:r>
            <a:r>
              <a:rPr lang="ar-DZ" sz="2800" b="1" dirty="0" smtClean="0">
                <a:solidFill>
                  <a:prstClr val="white"/>
                </a:solidFill>
                <a:latin typeface="Sakkal Majalla" pitchFamily="2" charset="-78"/>
                <a:cs typeface="Sakkal Majalla" pitchFamily="2" charset="-78"/>
              </a:rPr>
              <a:t>– 480ق.م</a:t>
            </a:r>
            <a:endParaRPr lang="ar-DZ" sz="3000" b="1" dirty="0">
              <a:solidFill>
                <a:prstClr val="white"/>
              </a:solidFill>
              <a:latin typeface="Sakkal Majalla" pitchFamily="2" charset="-78"/>
              <a:cs typeface="Sakkal Majalla" pitchFamily="2" charset="-78"/>
            </a:endParaRPr>
          </a:p>
        </p:txBody>
      </p:sp>
      <p:sp>
        <p:nvSpPr>
          <p:cNvPr id="5" name="مخطط انسيابي: محطة طرفية 4"/>
          <p:cNvSpPr/>
          <p:nvPr/>
        </p:nvSpPr>
        <p:spPr>
          <a:xfrm>
            <a:off x="1764406" y="61951"/>
            <a:ext cx="2485622"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500" b="1" dirty="0" smtClean="0">
                <a:solidFill>
                  <a:prstClr val="white"/>
                </a:solidFill>
                <a:latin typeface="Sakkal Majalla" pitchFamily="2" charset="-78"/>
                <a:cs typeface="Sakkal Majalla" pitchFamily="2" charset="-78"/>
              </a:rPr>
              <a:t>03-العصر الكلاسيكي:</a:t>
            </a:r>
          </a:p>
          <a:p>
            <a:pPr algn="ctr"/>
            <a:r>
              <a:rPr lang="ar-DZ" sz="2500" b="1" dirty="0" smtClean="0">
                <a:solidFill>
                  <a:prstClr val="white"/>
                </a:solidFill>
                <a:latin typeface="Sakkal Majalla" pitchFamily="2" charset="-78"/>
                <a:cs typeface="Sakkal Majalla" pitchFamily="2" charset="-78"/>
              </a:rPr>
              <a:t>500 </a:t>
            </a:r>
            <a:r>
              <a:rPr lang="ar-DZ" sz="2500" b="1" dirty="0">
                <a:solidFill>
                  <a:prstClr val="white"/>
                </a:solidFill>
                <a:latin typeface="Sakkal Majalla" pitchFamily="2" charset="-78"/>
                <a:cs typeface="Sakkal Majalla" pitchFamily="2" charset="-78"/>
              </a:rPr>
              <a:t>- 323 </a:t>
            </a:r>
            <a:r>
              <a:rPr lang="ar-DZ" sz="2500" b="1" dirty="0" smtClean="0">
                <a:solidFill>
                  <a:prstClr val="white"/>
                </a:solidFill>
                <a:latin typeface="Sakkal Majalla" pitchFamily="2" charset="-78"/>
                <a:cs typeface="Sakkal Majalla" pitchFamily="2" charset="-78"/>
              </a:rPr>
              <a:t>ق.م</a:t>
            </a:r>
            <a:endParaRPr lang="ar-SA" sz="2500" b="1" dirty="0">
              <a:solidFill>
                <a:prstClr val="black"/>
              </a:solidFill>
              <a:latin typeface="Sakkal Majalla" pitchFamily="2" charset="-78"/>
              <a:cs typeface="Sakkal Majalla" pitchFamily="2" charset="-78"/>
            </a:endParaRPr>
          </a:p>
        </p:txBody>
      </p:sp>
      <p:sp>
        <p:nvSpPr>
          <p:cNvPr id="6" name="مخطط انسيابي: قرص ممغنط 5"/>
          <p:cNvSpPr/>
          <p:nvPr/>
        </p:nvSpPr>
        <p:spPr>
          <a:xfrm>
            <a:off x="7948728" y="1401763"/>
            <a:ext cx="4080139"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smtClean="0">
                <a:solidFill>
                  <a:prstClr val="white"/>
                </a:solidFill>
                <a:latin typeface="Sakkal Majalla" pitchFamily="2" charset="-78"/>
                <a:cs typeface="Sakkal Majalla" pitchFamily="2" charset="-78"/>
              </a:rPr>
              <a:t>حيث صنع الفنانون </a:t>
            </a:r>
            <a:r>
              <a:rPr lang="ar-DZ" sz="3200" b="1" dirty="0">
                <a:solidFill>
                  <a:prstClr val="white"/>
                </a:solidFill>
                <a:latin typeface="Sakkal Majalla" pitchFamily="2" charset="-78"/>
                <a:cs typeface="Sakkal Majalla" pitchFamily="2" charset="-78"/>
              </a:rPr>
              <a:t>منحوتات أضخم قائمة بذاتها مع توقيعات هيروغليفية صلبة مع ابتسامة قديمة كالحلم. وينتهى العصر القديم غالبا بوضع حد </a:t>
            </a:r>
            <a:r>
              <a:rPr lang="ar-DZ" sz="3200" b="1" dirty="0" err="1">
                <a:solidFill>
                  <a:prstClr val="white"/>
                </a:solidFill>
                <a:latin typeface="Sakkal Majalla" pitchFamily="2" charset="-78"/>
                <a:cs typeface="Sakkal Majalla" pitchFamily="2" charset="-78"/>
              </a:rPr>
              <a:t>للاطاحة</a:t>
            </a:r>
            <a:r>
              <a:rPr lang="ar-DZ" sz="3200" b="1" dirty="0">
                <a:solidFill>
                  <a:prstClr val="white"/>
                </a:solidFill>
                <a:latin typeface="Sakkal Majalla" pitchFamily="2" charset="-78"/>
                <a:cs typeface="Sakkal Majalla" pitchFamily="2" charset="-78"/>
              </a:rPr>
              <a:t> الطاغية الأخيرة لأثينا في 510 قبل الميلاد.</a:t>
            </a:r>
            <a:endParaRPr lang="ar-SA" sz="26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241591" y="1401763"/>
            <a:ext cx="4703896"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3000" b="1" dirty="0" smtClean="0">
                <a:solidFill>
                  <a:prstClr val="white"/>
                </a:solidFill>
                <a:latin typeface="Sakkal Majalla" pitchFamily="2" charset="-78"/>
                <a:cs typeface="Sakkal Majalla" pitchFamily="2" charset="-78"/>
              </a:rPr>
              <a:t>يتميز </a:t>
            </a:r>
            <a:r>
              <a:rPr lang="ar-DZ" sz="3000" b="1" dirty="0">
                <a:solidFill>
                  <a:prstClr val="white"/>
                </a:solidFill>
                <a:latin typeface="Sakkal Majalla" pitchFamily="2" charset="-78"/>
                <a:cs typeface="Sakkal Majalla" pitchFamily="2" charset="-78"/>
              </a:rPr>
              <a:t>بنمط مثالي كما يعتبره المراقبون .حقا أي </a:t>
            </a:r>
            <a:r>
              <a:rPr lang="ar-DZ" sz="3000" b="1" dirty="0" smtClean="0">
                <a:solidFill>
                  <a:prstClr val="white"/>
                </a:solidFill>
                <a:latin typeface="Sakkal Majalla" pitchFamily="2" charset="-78"/>
                <a:cs typeface="Sakkal Majalla" pitchFamily="2" charset="-78"/>
              </a:rPr>
              <a:t>كلاسيكي، </a:t>
            </a:r>
            <a:r>
              <a:rPr lang="ar-DZ" sz="3000" b="1" dirty="0">
                <a:solidFill>
                  <a:prstClr val="white"/>
                </a:solidFill>
                <a:latin typeface="Sakkal Majalla" pitchFamily="2" charset="-78"/>
                <a:cs typeface="Sakkal Majalla" pitchFamily="2" charset="-78"/>
              </a:rPr>
              <a:t>على سبيل </a:t>
            </a:r>
            <a:r>
              <a:rPr lang="ar-DZ" sz="3000" b="1" dirty="0" smtClean="0">
                <a:solidFill>
                  <a:prstClr val="white"/>
                </a:solidFill>
                <a:latin typeface="Sakkal Majalla" pitchFamily="2" charset="-78"/>
                <a:cs typeface="Sakkal Majalla" pitchFamily="2" charset="-78"/>
              </a:rPr>
              <a:t>المثال </a:t>
            </a:r>
            <a:r>
              <a:rPr lang="ar-DZ" sz="3000" b="1" dirty="0">
                <a:solidFill>
                  <a:prstClr val="white"/>
                </a:solidFill>
                <a:latin typeface="Sakkal Majalla" pitchFamily="2" charset="-78"/>
                <a:cs typeface="Sakkal Majalla" pitchFamily="2" charset="-78"/>
              </a:rPr>
              <a:t>من </a:t>
            </a:r>
            <a:r>
              <a:rPr lang="ar-DZ" sz="3000" b="1" dirty="0" err="1">
                <a:solidFill>
                  <a:prstClr val="white"/>
                </a:solidFill>
                <a:latin typeface="Sakkal Majalla" pitchFamily="2" charset="-78"/>
                <a:cs typeface="Sakkal Majalla" pitchFamily="2" charset="-78"/>
              </a:rPr>
              <a:t>البارثينون</a:t>
            </a:r>
            <a:r>
              <a:rPr lang="ar-DZ" sz="3000" b="1" dirty="0">
                <a:solidFill>
                  <a:prstClr val="white"/>
                </a:solidFill>
                <a:latin typeface="Sakkal Majalla" pitchFamily="2" charset="-78"/>
                <a:cs typeface="Sakkal Majalla" pitchFamily="2" charset="-78"/>
              </a:rPr>
              <a:t>.</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2279560"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015070"/>
      </p:ext>
    </p:extLst>
  </p:cSld>
  <p:clrMapOvr>
    <a:masterClrMapping/>
  </p:clrMapOvr>
  <p:transition spd="slow">
    <p:randomBa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hidden="1"/>
          <p:cNvSpPr>
            <a:spLocks noGrp="1"/>
          </p:cNvSpPr>
          <p:nvPr>
            <p:ph type="title"/>
          </p:nvPr>
        </p:nvSpPr>
        <p:spPr/>
        <p:txBody>
          <a:bodyPr/>
          <a:lstStyle/>
          <a:p>
            <a:r>
              <a:rPr lang="ar-DZ" dirty="0" smtClean="0"/>
              <a:t> </a:t>
            </a:r>
            <a:endParaRPr lang="ar-SA" dirty="0"/>
          </a:p>
        </p:txBody>
      </p:sp>
      <p:cxnSp>
        <p:nvCxnSpPr>
          <p:cNvPr id="9" name="Straight Connector 3">
            <a:extLst>
              <a:ext uri="{FF2B5EF4-FFF2-40B4-BE49-F238E27FC236}">
                <a16:creationId xmlns:a16="http://schemas.microsoft.com/office/drawing/2014/main" xmlns="" id="{5A6FAE3C-AFAF-4623-99C9-4542111255F5}"/>
              </a:ext>
            </a:extLst>
          </p:cNvPr>
          <p:cNvCxnSpPr>
            <a:cxnSpLocks/>
          </p:cNvCxnSpPr>
          <p:nvPr/>
        </p:nvCxnSpPr>
        <p:spPr>
          <a:xfrm flipH="1">
            <a:off x="-1" y="6304405"/>
            <a:ext cx="12192001" cy="0"/>
          </a:xfrm>
          <a:prstGeom prst="line">
            <a:avLst/>
          </a:prstGeom>
          <a:ln w="12700">
            <a:solidFill>
              <a:schemeClr val="accent1">
                <a:alpha val="50000"/>
              </a:schemeClr>
            </a:solidFill>
          </a:ln>
        </p:spPr>
        <p:style>
          <a:lnRef idx="1">
            <a:schemeClr val="accent1"/>
          </a:lnRef>
          <a:fillRef idx="0">
            <a:schemeClr val="accent1"/>
          </a:fillRef>
          <a:effectRef idx="0">
            <a:schemeClr val="accent1"/>
          </a:effectRef>
          <a:fontRef idx="minor">
            <a:schemeClr val="tx1"/>
          </a:fontRef>
        </p:style>
      </p:cxnSp>
      <p:sp>
        <p:nvSpPr>
          <p:cNvPr id="10" name="مربع نص 1">
            <a:extLst>
              <a:ext uri="{FF2B5EF4-FFF2-40B4-BE49-F238E27FC236}">
                <a16:creationId xmlns:a16="http://schemas.microsoft.com/office/drawing/2014/main" xmlns="" id="{227A7C1C-5634-4DBA-A99E-983B7174271C}"/>
              </a:ext>
            </a:extLst>
          </p:cNvPr>
          <p:cNvSpPr txBox="1"/>
          <p:nvPr/>
        </p:nvSpPr>
        <p:spPr>
          <a:xfrm>
            <a:off x="7254240" y="6431586"/>
            <a:ext cx="4343399" cy="369332"/>
          </a:xfrm>
          <a:prstGeom prst="rect">
            <a:avLst/>
          </a:prstGeom>
          <a:noFill/>
        </p:spPr>
        <p:txBody>
          <a:bodyPr wrap="square" rtlCol="1">
            <a:spAutoFit/>
          </a:bodyPr>
          <a:lstStyle/>
          <a:p>
            <a:r>
              <a:rPr lang="ar-DZ" b="1" dirty="0" smtClean="0">
                <a:solidFill>
                  <a:srgbClr val="26415E"/>
                </a:solidFill>
                <a:latin typeface="ae_AlMothnna" panose="020B0803030604020204" pitchFamily="34" charset="-78"/>
                <a:cs typeface="ae_AlMothnna" panose="020B0803030604020204" pitchFamily="34" charset="-78"/>
              </a:rPr>
              <a:t>جامعة التكوين المتواصل الوادي  .ليسانس حقوق س1 </a:t>
            </a:r>
            <a:endParaRPr lang="ar-SY" b="1" dirty="0">
              <a:solidFill>
                <a:srgbClr val="26415E"/>
              </a:solidFill>
              <a:latin typeface="ae_AlMothnna" panose="020B0803030604020204" pitchFamily="34" charset="-78"/>
              <a:cs typeface="ae_AlMothnna" panose="020B0803030604020204" pitchFamily="34" charset="-78"/>
            </a:endParaRPr>
          </a:p>
        </p:txBody>
      </p:sp>
      <p:sp>
        <p:nvSpPr>
          <p:cNvPr id="11" name="مستطيل 14">
            <a:extLst>
              <a:ext uri="{FF2B5EF4-FFF2-40B4-BE49-F238E27FC236}">
                <a16:creationId xmlns:a16="http://schemas.microsoft.com/office/drawing/2014/main" xmlns="" id="{DA6F42DA-6320-4ACD-ACDE-C7A9664EC2C7}"/>
              </a:ext>
            </a:extLst>
          </p:cNvPr>
          <p:cNvSpPr/>
          <p:nvPr/>
        </p:nvSpPr>
        <p:spPr>
          <a:xfrm>
            <a:off x="241590" y="6416198"/>
            <a:ext cx="5048867" cy="338554"/>
          </a:xfrm>
          <a:prstGeom prst="rect">
            <a:avLst/>
          </a:prstGeom>
        </p:spPr>
        <p:txBody>
          <a:bodyPr wrap="square">
            <a:spAutoFit/>
          </a:bodyPr>
          <a:lstStyle/>
          <a:p>
            <a:pPr algn="ctr"/>
            <a:r>
              <a:rPr lang="ar-DZ" sz="1600" b="1" dirty="0" smtClean="0">
                <a:solidFill>
                  <a:srgbClr val="27425D"/>
                </a:solidFill>
                <a:latin typeface="ae_AlMothnna" panose="020B0803030604020204" pitchFamily="34" charset="-78"/>
                <a:cs typeface="ae_AlMothnna" panose="020B0803030604020204" pitchFamily="34" charset="-78"/>
              </a:rPr>
              <a:t>29-10-2024                                     </a:t>
            </a:r>
            <a:r>
              <a:rPr lang="ar-DZ" sz="1600" b="1" dirty="0" err="1" smtClean="0">
                <a:solidFill>
                  <a:srgbClr val="27425D"/>
                </a:solidFill>
                <a:latin typeface="ae_AlMothnna" panose="020B0803030604020204" pitchFamily="34" charset="-78"/>
                <a:cs typeface="ae_AlMothnna" panose="020B0803030604020204" pitchFamily="34" charset="-78"/>
              </a:rPr>
              <a:t>د.فؤاد</a:t>
            </a:r>
            <a:r>
              <a:rPr lang="ar-DZ" sz="1600" b="1" dirty="0" smtClean="0">
                <a:solidFill>
                  <a:srgbClr val="27425D"/>
                </a:solidFill>
                <a:latin typeface="ae_AlMothnna" panose="020B0803030604020204" pitchFamily="34" charset="-78"/>
                <a:cs typeface="ae_AlMothnna" panose="020B0803030604020204" pitchFamily="34" charset="-78"/>
              </a:rPr>
              <a:t> العربي قدوري</a:t>
            </a:r>
            <a:endParaRPr lang="en-CA" sz="1600" b="1" dirty="0">
              <a:solidFill>
                <a:srgbClr val="27425D"/>
              </a:solidFill>
              <a:latin typeface="ae_AlMothnna" panose="020B0803030604020204" pitchFamily="34" charset="-78"/>
              <a:cs typeface="ae_AlMothnna" panose="020B0803030604020204" pitchFamily="34" charset="-78"/>
            </a:endParaRPr>
          </a:p>
        </p:txBody>
      </p:sp>
      <p:pic>
        <p:nvPicPr>
          <p:cNvPr id="3074" name="Picture 2" descr="C:\Users\h soft\Desktop\لوقو جامعة التكوين المتواصل.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8360" y="6304405"/>
            <a:ext cx="914400" cy="55359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 y="0"/>
            <a:ext cx="1401763" cy="1401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descr="C:\Users\h soft\Desktop\مقياس المنهجية لطبة سنة1حقوق\تنزيل.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75195" y="61949"/>
            <a:ext cx="1706013" cy="1277863"/>
          </a:xfrm>
          <a:prstGeom prst="rect">
            <a:avLst/>
          </a:prstGeom>
          <a:noFill/>
          <a:extLst>
            <a:ext uri="{909E8E84-426E-40DD-AFC4-6F175D3DCCD1}">
              <a14:hiddenFill xmlns:a14="http://schemas.microsoft.com/office/drawing/2010/main">
                <a:solidFill>
                  <a:srgbClr val="FFFFFF"/>
                </a:solidFill>
              </a14:hiddenFill>
            </a:ext>
          </a:extLst>
        </p:spPr>
      </p:pic>
      <p:sp>
        <p:nvSpPr>
          <p:cNvPr id="4" name="مخطط انسيابي: محطة طرفية 3"/>
          <p:cNvSpPr/>
          <p:nvPr/>
        </p:nvSpPr>
        <p:spPr>
          <a:xfrm>
            <a:off x="7688687" y="61951"/>
            <a:ext cx="2683850" cy="1277862"/>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800" b="1" dirty="0" smtClean="0">
                <a:solidFill>
                  <a:prstClr val="white"/>
                </a:solidFill>
                <a:latin typeface="Sakkal Majalla" pitchFamily="2" charset="-78"/>
                <a:cs typeface="Sakkal Majalla" pitchFamily="2" charset="-78"/>
              </a:rPr>
              <a:t>04-العصر </a:t>
            </a:r>
            <a:r>
              <a:rPr lang="ar-DZ" sz="2800" b="1" dirty="0" err="1" smtClean="0">
                <a:solidFill>
                  <a:prstClr val="white"/>
                </a:solidFill>
                <a:latin typeface="Sakkal Majalla" pitchFamily="2" charset="-78"/>
                <a:cs typeface="Sakkal Majalla" pitchFamily="2" charset="-78"/>
              </a:rPr>
              <a:t>الهيليني</a:t>
            </a:r>
            <a:r>
              <a:rPr lang="ar-DZ" sz="2800" b="1" dirty="0" smtClean="0">
                <a:solidFill>
                  <a:prstClr val="white"/>
                </a:solidFill>
                <a:latin typeface="Sakkal Majalla" pitchFamily="2" charset="-78"/>
                <a:cs typeface="Sakkal Majalla" pitchFamily="2" charset="-78"/>
              </a:rPr>
              <a:t>:</a:t>
            </a:r>
          </a:p>
          <a:p>
            <a:pPr algn="ctr"/>
            <a:r>
              <a:rPr lang="ar-DZ" sz="2800" b="1" dirty="0" smtClean="0">
                <a:solidFill>
                  <a:prstClr val="white"/>
                </a:solidFill>
                <a:latin typeface="Sakkal Majalla" pitchFamily="2" charset="-78"/>
                <a:cs typeface="Sakkal Majalla" pitchFamily="2" charset="-78"/>
              </a:rPr>
              <a:t>323-146 ق.م</a:t>
            </a:r>
            <a:endParaRPr lang="ar-DZ" sz="3000" b="1" dirty="0">
              <a:solidFill>
                <a:prstClr val="white"/>
              </a:solidFill>
              <a:latin typeface="Sakkal Majalla" pitchFamily="2" charset="-78"/>
              <a:cs typeface="Sakkal Majalla" pitchFamily="2" charset="-78"/>
            </a:endParaRPr>
          </a:p>
        </p:txBody>
      </p:sp>
      <p:sp>
        <p:nvSpPr>
          <p:cNvPr id="5" name="مخطط انسيابي: محطة طرفية 4"/>
          <p:cNvSpPr/>
          <p:nvPr/>
        </p:nvSpPr>
        <p:spPr>
          <a:xfrm>
            <a:off x="1596980" y="61951"/>
            <a:ext cx="2408350" cy="1277861"/>
          </a:xfrm>
          <a:prstGeom prst="flowChartTerminator">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pPr algn="ctr"/>
            <a:r>
              <a:rPr lang="ar-DZ" sz="2200" b="1" dirty="0">
                <a:solidFill>
                  <a:prstClr val="white"/>
                </a:solidFill>
                <a:latin typeface="Sakkal Majalla" pitchFamily="2" charset="-78"/>
                <a:cs typeface="Sakkal Majalla" pitchFamily="2" charset="-78"/>
              </a:rPr>
              <a:t>من أهم ما يميز العصر اليوناني </a:t>
            </a:r>
            <a:r>
              <a:rPr lang="ar-DZ" sz="2400" b="1" dirty="0">
                <a:solidFill>
                  <a:srgbClr val="002060"/>
                </a:solidFill>
                <a:latin typeface="Sakkal Majalla" pitchFamily="2" charset="-78"/>
                <a:cs typeface="Sakkal Majalla" pitchFamily="2" charset="-78"/>
              </a:rPr>
              <a:t>نشأة المحاماة</a:t>
            </a:r>
            <a:endParaRPr lang="ar-SA" sz="2200" b="1" dirty="0">
              <a:solidFill>
                <a:srgbClr val="002060"/>
              </a:solidFill>
              <a:latin typeface="Sakkal Majalla" pitchFamily="2" charset="-78"/>
              <a:cs typeface="Sakkal Majalla" pitchFamily="2" charset="-78"/>
            </a:endParaRPr>
          </a:p>
        </p:txBody>
      </p:sp>
      <p:sp>
        <p:nvSpPr>
          <p:cNvPr id="6" name="مخطط انسيابي: قرص ممغنط 5"/>
          <p:cNvSpPr/>
          <p:nvPr/>
        </p:nvSpPr>
        <p:spPr>
          <a:xfrm>
            <a:off x="7948728" y="1401763"/>
            <a:ext cx="4080139" cy="4902642"/>
          </a:xfrm>
          <a:prstGeom prst="flowChartMagneticDisk">
            <a:avLst/>
          </a:prstGeom>
        </p:spPr>
        <p:style>
          <a:lnRef idx="0">
            <a:schemeClr val="accent3"/>
          </a:lnRef>
          <a:fillRef idx="3">
            <a:schemeClr val="accent3"/>
          </a:fillRef>
          <a:effectRef idx="3">
            <a:schemeClr val="accent3"/>
          </a:effectRef>
          <a:fontRef idx="minor">
            <a:schemeClr val="lt1"/>
          </a:fontRef>
        </p:style>
        <p:txBody>
          <a:bodyPr rtlCol="1" anchor="ctr"/>
          <a:lstStyle/>
          <a:p>
            <a:pPr algn="ctr"/>
            <a:r>
              <a:rPr lang="ar-DZ" sz="3200" b="1" dirty="0" smtClean="0">
                <a:solidFill>
                  <a:prstClr val="white"/>
                </a:solidFill>
                <a:latin typeface="Sakkal Majalla" pitchFamily="2" charset="-78"/>
                <a:cs typeface="Sakkal Majalla" pitchFamily="2" charset="-78"/>
              </a:rPr>
              <a:t>حيث </a:t>
            </a:r>
            <a:r>
              <a:rPr lang="ar-DZ" sz="3200" b="1" dirty="0">
                <a:solidFill>
                  <a:prstClr val="white"/>
                </a:solidFill>
                <a:latin typeface="Sakkal Majalla" pitchFamily="2" charset="-78"/>
                <a:cs typeface="Sakkal Majalla" pitchFamily="2" charset="-78"/>
              </a:rPr>
              <a:t>امتدت الثقافة اليونانية، </a:t>
            </a:r>
            <a:r>
              <a:rPr lang="ar-DZ" sz="3200" b="1" dirty="0" smtClean="0">
                <a:solidFill>
                  <a:prstClr val="white"/>
                </a:solidFill>
                <a:latin typeface="Sakkal Majalla" pitchFamily="2" charset="-78"/>
                <a:cs typeface="Sakkal Majalla" pitchFamily="2" charset="-78"/>
              </a:rPr>
              <a:t>ونطاق السلطة </a:t>
            </a:r>
            <a:r>
              <a:rPr lang="ar-DZ" sz="3200" b="1" dirty="0">
                <a:solidFill>
                  <a:prstClr val="white"/>
                </a:solidFill>
                <a:latin typeface="Sakkal Majalla" pitchFamily="2" charset="-78"/>
                <a:cs typeface="Sakkal Majalla" pitchFamily="2" charset="-78"/>
              </a:rPr>
              <a:t>في الشرق الأوسط والقريب. </a:t>
            </a:r>
            <a:endParaRPr lang="ar-SA" sz="2600" b="1" dirty="0">
              <a:solidFill>
                <a:srgbClr val="002060"/>
              </a:solidFill>
              <a:latin typeface="Sakkal Majalla" pitchFamily="2" charset="-78"/>
              <a:cs typeface="Sakkal Majalla" pitchFamily="2" charset="-78"/>
            </a:endParaRPr>
          </a:p>
        </p:txBody>
      </p:sp>
      <p:sp>
        <p:nvSpPr>
          <p:cNvPr id="12" name="مخطط انسيابي: قرص ممغنط 11"/>
          <p:cNvSpPr/>
          <p:nvPr/>
        </p:nvSpPr>
        <p:spPr>
          <a:xfrm>
            <a:off x="241591" y="1401763"/>
            <a:ext cx="4703896" cy="4754338"/>
          </a:xfrm>
          <a:prstGeom prst="flowChartMagneticDisk">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DZ" sz="2600" b="1" dirty="0" smtClean="0">
                <a:solidFill>
                  <a:prstClr val="white"/>
                </a:solidFill>
                <a:latin typeface="Sakkal Majalla" pitchFamily="2" charset="-78"/>
                <a:cs typeface="Sakkal Majalla" pitchFamily="2" charset="-78"/>
              </a:rPr>
              <a:t>في </a:t>
            </a:r>
            <a:r>
              <a:rPr lang="ar-DZ" sz="2600" b="1" dirty="0">
                <a:solidFill>
                  <a:prstClr val="white"/>
                </a:solidFill>
                <a:latin typeface="Sakkal Majalla" pitchFamily="2" charset="-78"/>
                <a:cs typeface="Sakkal Majalla" pitchFamily="2" charset="-78"/>
              </a:rPr>
              <a:t>بداية الأمر في الحضارة اليونانية كان كل خصم يدافع عن نفسه و لما تعقدت الإجراءات و بسبب جهل الكثير من الناس بالقوانين آنذاك لجأ المتخاصمان إلى المحامين وهم رجال </a:t>
            </a:r>
            <a:r>
              <a:rPr lang="ar-DZ" sz="2600" b="1" dirty="0" smtClean="0">
                <a:solidFill>
                  <a:prstClr val="white"/>
                </a:solidFill>
                <a:latin typeface="Sakkal Majalla" pitchFamily="2" charset="-78"/>
                <a:cs typeface="Sakkal Majalla" pitchFamily="2" charset="-78"/>
              </a:rPr>
              <a:t>مفوهون يدركون </a:t>
            </a:r>
            <a:r>
              <a:rPr lang="ar-DZ" sz="2600" b="1" dirty="0">
                <a:solidFill>
                  <a:prstClr val="white"/>
                </a:solidFill>
                <a:latin typeface="Sakkal Majalla" pitchFamily="2" charset="-78"/>
                <a:cs typeface="Sakkal Majalla" pitchFamily="2" charset="-78"/>
              </a:rPr>
              <a:t>القانون أكثر من المتخاصمين فينبون </a:t>
            </a:r>
            <a:r>
              <a:rPr lang="ar-DZ" sz="2600" b="1" dirty="0" smtClean="0">
                <a:solidFill>
                  <a:prstClr val="white"/>
                </a:solidFill>
                <a:latin typeface="Sakkal Majalla" pitchFamily="2" charset="-78"/>
                <a:cs typeface="Sakkal Majalla" pitchFamily="2" charset="-78"/>
              </a:rPr>
              <a:t>عنهم وتعتبر </a:t>
            </a:r>
            <a:r>
              <a:rPr lang="ar-DZ" sz="2600" b="1" dirty="0">
                <a:solidFill>
                  <a:prstClr val="white"/>
                </a:solidFill>
                <a:latin typeface="Sakkal Majalla" pitchFamily="2" charset="-78"/>
                <a:cs typeface="Sakkal Majalla" pitchFamily="2" charset="-78"/>
              </a:rPr>
              <a:t>الحضارة اليونانية أقدم الحضارات في الغرب وقد ظهرت القوانين فيها بعد ظهورها </a:t>
            </a:r>
            <a:r>
              <a:rPr lang="ar-DZ" sz="2600" b="1" dirty="0" smtClean="0">
                <a:solidFill>
                  <a:prstClr val="white"/>
                </a:solidFill>
                <a:latin typeface="Sakkal Majalla" pitchFamily="2" charset="-78"/>
                <a:cs typeface="Sakkal Majalla" pitchFamily="2" charset="-78"/>
              </a:rPr>
              <a:t>في المجتمعات </a:t>
            </a:r>
            <a:r>
              <a:rPr lang="ar-DZ" sz="2600" b="1" dirty="0">
                <a:solidFill>
                  <a:prstClr val="white"/>
                </a:solidFill>
                <a:latin typeface="Sakkal Majalla" pitchFamily="2" charset="-78"/>
                <a:cs typeface="Sakkal Majalla" pitchFamily="2" charset="-78"/>
              </a:rPr>
              <a:t>الشرقية وقد صدرت فيه عدة قوانين أهمها قانون " دراكون " وقانون " </a:t>
            </a:r>
            <a:r>
              <a:rPr lang="ar-DZ" sz="2600" b="1" dirty="0" err="1">
                <a:solidFill>
                  <a:prstClr val="white"/>
                </a:solidFill>
                <a:latin typeface="Sakkal Majalla" pitchFamily="2" charset="-78"/>
                <a:cs typeface="Sakkal Majalla" pitchFamily="2" charset="-78"/>
              </a:rPr>
              <a:t>صولون</a:t>
            </a:r>
            <a:r>
              <a:rPr lang="ar-DZ" sz="2600" b="1" dirty="0">
                <a:solidFill>
                  <a:prstClr val="white"/>
                </a:solidFill>
                <a:latin typeface="Sakkal Majalla" pitchFamily="2" charset="-78"/>
                <a:cs typeface="Sakkal Majalla" pitchFamily="2" charset="-78"/>
              </a:rPr>
              <a:t> " .</a:t>
            </a:r>
          </a:p>
        </p:txBody>
      </p:sp>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4713937" y="61950"/>
            <a:ext cx="2764124" cy="154791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12914" y="2047742"/>
            <a:ext cx="2279560" cy="3554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68015070"/>
      </p:ext>
    </p:extLst>
  </p:cSld>
  <p:clrMapOvr>
    <a:masterClrMapping/>
  </p:clrMapOvr>
  <p:transition spd="slow">
    <p:randomBar dir="vert"/>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4231</TotalTime>
  <Words>935</Words>
  <Application>Microsoft Office PowerPoint</Application>
  <PresentationFormat>مخصص</PresentationFormat>
  <Paragraphs>120</Paragraphs>
  <Slides>12</Slides>
  <Notes>2</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عرض تقديمي في PowerPoint</vt:lpstr>
      <vt:lpstr>عرض تقديمي في PowerPoint</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alosman mohamed</dc:creator>
  <cp:lastModifiedBy>h soft</cp:lastModifiedBy>
  <cp:revision>154</cp:revision>
  <dcterms:created xsi:type="dcterms:W3CDTF">2020-10-23T18:10:09Z</dcterms:created>
  <dcterms:modified xsi:type="dcterms:W3CDTF">2024-10-26T19:09:09Z</dcterms:modified>
</cp:coreProperties>
</file>