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82" r:id="rId3"/>
    <p:sldId id="264" r:id="rId4"/>
    <p:sldId id="284" r:id="rId5"/>
    <p:sldId id="318" r:id="rId6"/>
    <p:sldId id="308" r:id="rId7"/>
    <p:sldId id="310" r:id="rId8"/>
    <p:sldId id="314" r:id="rId9"/>
    <p:sldId id="315" r:id="rId10"/>
    <p:sldId id="316" r:id="rId11"/>
    <p:sldId id="317" r:id="rId12"/>
    <p:sldId id="312" r:id="rId13"/>
    <p:sldId id="319" r:id="rId14"/>
    <p:sldId id="320" r:id="rId15"/>
    <p:sldId id="321" r:id="rId16"/>
    <p:sldId id="324" r:id="rId17"/>
    <p:sldId id="323" r:id="rId18"/>
    <p:sldId id="322" r:id="rId19"/>
    <p:sldId id="325" r:id="rId20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25D"/>
    <a:srgbClr val="264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41" autoAdjust="0"/>
    <p:restoredTop sz="86323" autoAdjust="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6A2118-A294-4113-8549-6A8C7A6536BE}" type="datetimeFigureOut">
              <a:rPr lang="ar-SA" smtClean="0"/>
              <a:t>22/04/1446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B42864-E530-4B1D-BFE8-574DBBEC80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35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2864-E530-4B1D-BFE8-574DBBEC8072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861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2864-E530-4B1D-BFE8-574DBBEC8072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861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D2C4D71-3E7B-41F1-9C49-B5708944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F4FD2FD7-6B75-4933-A5BB-4940B479D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9630DE3-777A-44F1-BB6E-D5FD15DC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4748BF8-EBE5-46B9-B673-2F877361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3DB6603-AC84-4F79-821A-F394F6BC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3018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657BE62-B1D4-47B1-905D-3068FFCC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59151F8-D11E-4C71-B802-48A8E442E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CAFC759-A40E-4438-A58B-59D98288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5EB6860E-3D46-4691-8893-B0AED7D7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A6C1C02-FE41-484A-BC14-9271283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7069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A9351942-00A4-4AA9-90A1-F340A7D38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D1B5AA56-71F2-459C-8C62-35FD0687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DFD3379-7F16-455E-AEB8-7897D7CF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47F2676D-B3CD-4C86-AE75-A71A920E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458737D-59F7-422E-8732-236C4BB8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4436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97FABEF-AD11-4568-BB35-BAC01AE5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F4CBD1D-0BF9-426C-8558-AE828DDC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B23256A-A74F-41FC-8787-3E4C8FF9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E2C948A-77E2-40CD-9F95-7ABDF9DC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EE65D5D-9D54-4306-A5D6-EEECFF2F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5470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D044B4F-1A90-4938-8D37-84568ADE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79D7F846-A296-42F2-A570-D7F461119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EA87B82-3009-4C45-B372-0D32CE6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28870A0-01AE-43AB-96D7-A7B9AD08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1BF6E5D6-27A7-44F4-95D8-0712C4DF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42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6B520BD-8CDD-4CED-84CA-9529F01F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7C1492D-085F-4DA1-8673-96C16E24A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8F4A4306-89FF-49C5-96D7-E26568547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966945AF-67BE-49FD-A372-0B42DF24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598467D-D360-480C-8175-B3A9F1CB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73FE1159-0F4C-43AD-B90C-AF8DB167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008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00F3BF8-26D2-4C24-AFE7-590B9FAD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04257533-525A-40CA-9E3D-B89F29F24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A042A743-B856-4BF4-8FE3-279695A5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958B3984-2F51-44F2-8A6E-5D8009790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5DEE3D7A-4695-486A-9B8A-B6F2F80A0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F005BDFF-78EF-447B-9767-54E01B27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FD0F7E62-BE49-4C18-B5FF-1289C72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BCF5259A-BE18-4D96-B782-2738C781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315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7031BF-9672-4F04-99EB-F05C5942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4839252C-2943-48E0-9254-7BC9FE3E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5AB914CA-A523-4CCC-A539-E92E1E7B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7FC2C28-9C45-4B4F-83A1-8043BC4D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080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F27F7198-BFAF-4913-BEB8-CD4F7639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CB895BA1-4180-4ED8-97A8-3604A76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7F2445EF-0E96-42DA-B7C3-A2B4C1B4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953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05BB59F-D3A5-4F9B-B48F-2EA80205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36BEF21-3DB7-4C0C-9D3B-BEA5E49B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2576704A-32B1-43EC-9C56-9E1E6CB44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BEF121EE-6076-4150-BF07-5D8DB336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8050E4C-9A88-4C8D-8BFA-F99BF703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3B81329E-587F-462E-A37E-0F3B8A5A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4661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C13E00A-79F8-411F-BE89-7722067F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CF3BBD6C-DA8D-4DFA-87E3-73F32DBD2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ED011698-103B-493B-B809-8E805C37D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0B1EF458-BEB0-4EE3-AD82-DAF53B7B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3911048-EDDD-4B76-842A-69288AF4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806595F-7244-421B-866D-8DCF9AC1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3889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B74EA11A-4CDF-44D4-B278-54DC37DAF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9E258E95-12B9-4E02-B039-495264BA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3A7D13F-39DB-40D2-B479-518DC2A66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9554-6A65-4E3E-B0C1-A6559C473139}" type="datetimeFigureOut">
              <a:rPr lang="ar-SY" smtClean="0"/>
              <a:t>22/04/1446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3107E53-0F12-47D6-B558-DDDDACFA0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B868A59-D9C0-4E32-81CE-1E6BFA505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26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E6B6689D-D419-4AB6-998C-CB0064056EE9}"/>
              </a:ext>
            </a:extLst>
          </p:cNvPr>
          <p:cNvSpPr/>
          <p:nvPr/>
        </p:nvSpPr>
        <p:spPr>
          <a:xfrm>
            <a:off x="0" y="2221723"/>
            <a:ext cx="12192000" cy="2780522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A1711452-7ED8-4E4D-9282-B6D060A0B821}"/>
              </a:ext>
            </a:extLst>
          </p:cNvPr>
          <p:cNvSpPr/>
          <p:nvPr/>
        </p:nvSpPr>
        <p:spPr>
          <a:xfrm>
            <a:off x="8313576" y="703205"/>
            <a:ext cx="387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b="1" cap="all" dirty="0" smtClean="0"/>
              <a:t>جامعة التكوين المتواصل الوادي</a:t>
            </a:r>
            <a:endParaRPr lang="en-MY" cap="all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xmlns="" id="{E3C3FC93-5DC7-4998-BA2C-2CBB071805F5}"/>
              </a:ext>
            </a:extLst>
          </p:cNvPr>
          <p:cNvSpPr/>
          <p:nvPr/>
        </p:nvSpPr>
        <p:spPr>
          <a:xfrm>
            <a:off x="494521" y="380040"/>
            <a:ext cx="2827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02-11-2024</a:t>
            </a:r>
            <a:endParaRPr lang="en-CA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078D9352-4722-4C49-A2A4-3DC5D07E0677}"/>
              </a:ext>
            </a:extLst>
          </p:cNvPr>
          <p:cNvSpPr txBox="1"/>
          <p:nvPr/>
        </p:nvSpPr>
        <p:spPr>
          <a:xfrm>
            <a:off x="2085862" y="5275590"/>
            <a:ext cx="5108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فؤاد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العربي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قدوري </a:t>
            </a:r>
            <a:endParaRPr lang="ar-DZ" sz="32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دكتور في القانون الخاص</a:t>
            </a:r>
            <a:endParaRPr lang="ar-IQ" sz="3200" b="1" dirty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   </a:t>
            </a:r>
            <a:endParaRPr lang="en-CA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34991B89-B217-4788-878D-692D7AE784D2}"/>
              </a:ext>
            </a:extLst>
          </p:cNvPr>
          <p:cNvSpPr txBox="1"/>
          <p:nvPr/>
        </p:nvSpPr>
        <p:spPr>
          <a:xfrm>
            <a:off x="133348" y="2457822"/>
            <a:ext cx="1161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3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منهحية</a:t>
            </a:r>
            <a:r>
              <a:rPr lang="ar-DZ" sz="13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قانونية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06C941D3-F610-4E80-9793-418E878B692D}"/>
              </a:ext>
            </a:extLst>
          </p:cNvPr>
          <p:cNvCxnSpPr/>
          <p:nvPr/>
        </p:nvCxnSpPr>
        <p:spPr>
          <a:xfrm flipH="1">
            <a:off x="8797213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xmlns="" id="{609F185C-377A-4D24-8D0C-D59869A5B25B}"/>
              </a:ext>
            </a:extLst>
          </p:cNvPr>
          <p:cNvCxnSpPr/>
          <p:nvPr/>
        </p:nvCxnSpPr>
        <p:spPr>
          <a:xfrm flipH="1">
            <a:off x="477427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4229" y="330137"/>
            <a:ext cx="2243542" cy="14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07156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427" y="5118263"/>
            <a:ext cx="1866528" cy="172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5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5" y="938771"/>
            <a:ext cx="7617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التفسير الفقهي: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51256" y="1997839"/>
            <a:ext cx="11082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هو التفسير الذي يقوم به الفقهاء من خلال مؤلفاتهم وأبحاثهم ، عند دراستهم للقانون وهو يُعبر عن الجهد الذي يبذله شراح القانون والفقهاء في تفسير القواعد التشريعية، وأحكامها حيث يتسم هذا التفسير أنه نظري، ول</a:t>
            </a:r>
            <a:r>
              <a:rPr lang="ar-SA" sz="4000" u="sng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يتمتع بالقوة الإلزامية فالقاضي حر في </a:t>
            </a:r>
            <a:r>
              <a:rPr lang="ar-SA" sz="4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الإعتماد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عليه او لا . لكن تفسيرهم له دور في مساعدته في تكوين آرائه، كما يعتبر خير معين للمشرع في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تعديل</a:t>
            </a:r>
            <a:r>
              <a:rPr lang="ar-DZ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وتطويره.</a:t>
            </a:r>
          </a:p>
        </p:txBody>
      </p:sp>
    </p:spTree>
    <p:extLst>
      <p:ext uri="{BB962C8B-B14F-4D97-AF65-F5344CB8AC3E}">
        <p14:creationId xmlns:p14="http://schemas.microsoft.com/office/powerpoint/2010/main" val="730141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5" y="938771"/>
            <a:ext cx="7617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التفسير الاداري: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51256" y="1997839"/>
            <a:ext cx="110824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هو التفسير الذي تقوم به الإدارات العامة من خلال التوجيهات و التعليمات التي توجهها لموظفيها تفسر لهم أحكام القوانين التي يكلفون بتطبيقها وطريقة تطبيقها. والتفسير الإداري </a:t>
            </a:r>
            <a:r>
              <a:rPr lang="ar-SA" sz="4000" u="sng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غير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ملزم للمشرع والقضاء بل تقتصر القوة الإلزامية لهذا النوع من التفسير على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الموظفين</a:t>
            </a:r>
            <a:r>
              <a:rPr lang="ar-DZ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المعنيين 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وحدهم.</a:t>
            </a:r>
          </a:p>
        </p:txBody>
      </p:sp>
    </p:spTree>
    <p:extLst>
      <p:ext uri="{BB962C8B-B14F-4D97-AF65-F5344CB8AC3E}">
        <p14:creationId xmlns:p14="http://schemas.microsoft.com/office/powerpoint/2010/main" val="4001495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ثالثا طرق التفسير: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سهم للأسفل 11"/>
          <p:cNvSpPr/>
          <p:nvPr/>
        </p:nvSpPr>
        <p:spPr>
          <a:xfrm>
            <a:off x="6599869" y="1811636"/>
            <a:ext cx="3348507" cy="417275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طرق التفسير</a:t>
            </a:r>
          </a:p>
          <a:p>
            <a:pPr algn="ctr"/>
            <a:r>
              <a:rPr lang="ar-DZ" sz="4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الداخلية</a:t>
            </a:r>
            <a:endParaRPr lang="ar-SA" sz="4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سهم للأسفل 16"/>
          <p:cNvSpPr/>
          <p:nvPr/>
        </p:nvSpPr>
        <p:spPr>
          <a:xfrm>
            <a:off x="3277121" y="2124696"/>
            <a:ext cx="3322748" cy="382502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طرق التفسير </a:t>
            </a:r>
          </a:p>
          <a:p>
            <a:pPr algn="ctr"/>
            <a:r>
              <a:rPr lang="ar-DZ" sz="4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الخارجية</a:t>
            </a:r>
            <a:endParaRPr lang="ar-SA" sz="4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948376" y="2058113"/>
            <a:ext cx="1681618" cy="382931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اولا: الاستنتاج بالقياس</a:t>
            </a:r>
          </a:p>
          <a:p>
            <a:pPr algn="ctr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ثانيا: الاستنتاج من باب اولى</a:t>
            </a:r>
            <a:endParaRPr lang="ar-SA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17847" y="2058113"/>
            <a:ext cx="2148176" cy="36472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200" dirty="0" smtClean="0"/>
              <a:t>اولا: حكمة القانون</a:t>
            </a:r>
          </a:p>
          <a:p>
            <a:pPr algn="ctr"/>
            <a:r>
              <a:rPr lang="ar-DZ" sz="2200" dirty="0" smtClean="0"/>
              <a:t>ثانيا: الاعمال التحضيرية</a:t>
            </a:r>
          </a:p>
          <a:p>
            <a:pPr algn="ctr"/>
            <a:r>
              <a:rPr lang="ar-DZ" sz="2200" dirty="0" smtClean="0"/>
              <a:t>ثالثا: المصادر التاريخية</a:t>
            </a:r>
          </a:p>
          <a:p>
            <a:pPr algn="ctr"/>
            <a:r>
              <a:rPr lang="ar-DZ" sz="2200" dirty="0" smtClean="0"/>
              <a:t>رابعا: النص </a:t>
            </a:r>
            <a:r>
              <a:rPr lang="ar-DZ" sz="2200" dirty="0" err="1" smtClean="0"/>
              <a:t>الاجمبي</a:t>
            </a:r>
            <a:r>
              <a:rPr lang="ar-DZ" sz="2200" dirty="0" smtClean="0"/>
              <a:t> للتشريع</a:t>
            </a:r>
          </a:p>
          <a:p>
            <a:pPr algn="ctr"/>
            <a:r>
              <a:rPr lang="ar-DZ" sz="2200" dirty="0" smtClean="0"/>
              <a:t>خامسا: تقريب النصوص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627546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التفسيرالداخلية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اولا: الاستنتاج بالقياس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إذ يعتمد التفسير في استخلاص </a:t>
            </a:r>
            <a:r>
              <a:rPr lang="ar-DZ" sz="24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معنى 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النص من فحواه أو </a:t>
            </a:r>
            <a:r>
              <a:rPr lang="ar-SA" sz="3200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زوحه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إلى طرق </a:t>
            </a:r>
            <a:r>
              <a:rPr lang="ar-SA" sz="3200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وهي تتمثل في </a:t>
            </a:r>
            <a:r>
              <a:rPr lang="ar-SA" sz="3200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بطريق القياس ، </a:t>
            </a:r>
            <a:r>
              <a:rPr lang="ar-SA" sz="3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أو</a:t>
            </a:r>
            <a:r>
              <a:rPr lang="ar-DZ" sz="3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من باب أولى أو </a:t>
            </a:r>
            <a:r>
              <a:rPr lang="ar-SA" sz="3200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بمفهوم </a:t>
            </a:r>
            <a:r>
              <a:rPr lang="ar-SA" sz="32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المخالفة</a:t>
            </a:r>
            <a:r>
              <a:rPr lang="ar-DZ" sz="24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24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يقصد هنا تطبيق حكم وارد بشأن حالة معينة على حالة أخرى غیر منصوص عليها في القانون ، وهذا بسبب وجود شبه بين </a:t>
            </a:r>
            <a:r>
              <a:rPr lang="ar-SA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الحاتين</a:t>
            </a:r>
            <a:r>
              <a:rPr lang="ar-DZ" sz="28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 ومعنى ذلك أن القياس يفترض واقعتين أحدهما نص على حكمها والأخرى لم ينص فيها على حكم فتأخذ حكم الواقعة الأولى لا اتحاد بينهما في العلة والسبب الذي قام عليه الحكم</a:t>
            </a:r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800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مثال:جرائم</a:t>
            </a:r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السرقة بين الاصول والفروع بناء على طلب المجني عليه-جريمة النصب والاحتيال -</a:t>
            </a:r>
            <a:endParaRPr lang="ar-SA" sz="280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9162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التفسيرالداخلية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ثانيا: الاستنتاج </a:t>
            </a:r>
            <a:r>
              <a:rPr lang="ar-DZ" sz="3200" b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 باب اولى: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إذ يعتمد التفسير في استخلاص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معنى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النص من فحواه أو </a:t>
            </a:r>
            <a:r>
              <a:rPr lang="ar-SA" sz="32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زوحه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إلى طرق </a:t>
            </a:r>
            <a:r>
              <a:rPr lang="ar-SA" sz="32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وهي تتمثل في </a:t>
            </a:r>
            <a:r>
              <a:rPr lang="ar-SA" sz="32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بطريق القياس ،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أو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من باب أولى أو </a:t>
            </a:r>
            <a:r>
              <a:rPr lang="ar-SA" sz="32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بمفهوم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المخالفة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يفترض وجود واقعتين أحدهما نص المشرع على حكمها لعلة معينة والثانية لم ينص على حكمها ولكن علة الأولى تتضح بجلاء في الثانية، وفي </a:t>
            </a:r>
            <a:r>
              <a:rPr lang="ar-DZ" sz="28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هذهالحالة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تأخذ نفس </a:t>
            </a:r>
            <a:r>
              <a:rPr lang="ar-DZ" sz="28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الحكم.مثال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قوله تعالى حول طاعة الوالدين في الآية الكريمة : (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ولا 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تقل لهما أف ولا </a:t>
            </a:r>
            <a:r>
              <a:rPr lang="ar-DZ" sz="2800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تنهرهما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يستنتج من 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خلالها عدم ضربهما من باب أولى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800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بمفهوم المخالفة: هو عكس </a:t>
            </a:r>
            <a:r>
              <a:rPr lang="ar-DZ" sz="28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الإستنتاج</a:t>
            </a:r>
            <a:r>
              <a:rPr lang="ar-DZ" sz="28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بالقياس حيث يكون بتطبيق عكس الحكم بشأن حالة معينة على حالة أخرى لم ينص عليها القانون </a:t>
            </a:r>
            <a:r>
              <a:rPr lang="ar-DZ" sz="28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1407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التفسيرالخارجية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أولا:حكمة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القانون: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هناك وسائل خارجية تفسر من خلالها النصوص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</a:t>
            </a:r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وهي تتمثل في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حكمة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، الأعمال التحضيرية ، المصادر التاريخية النص الأجنبي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للتشريع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يقصد بها الغاية التي من أجلها من المشرع القانون، لأنه لا يضع نصا قانونية بصفة عفوية، فالحكمة التي يتضمنها النص هي التي تساعد على تفسيره عند </a:t>
            </a:r>
            <a:r>
              <a:rPr lang="ar-DZ" sz="4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وجودغموض</a:t>
            </a:r>
            <a:r>
              <a:rPr lang="ar-DZ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فيه و استنتاج الحكم الصحيح</a:t>
            </a:r>
            <a:endParaRPr lang="ar-SA" sz="40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943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التفسيرالخارجية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ثانيا: الاعمال التحضيرية: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هناك وسائل خارجية تفسر من خلالها النصوص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</a:t>
            </a:r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وهي تتمثل في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حكمة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، الأعمال التحضيرية ، المصادر التاريخية النص الأجنبي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للتشريع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وتشمل مجموعة الوثائق و الأعمال التي تبين مختلف </a:t>
            </a:r>
            <a:r>
              <a:rPr lang="ar-DZ" sz="3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المراحل التي </a:t>
            </a:r>
            <a:r>
              <a:rPr lang="ar-DZ" sz="3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مر بها النص وتتمثل في مشروع أو اقتراح القانون، التي سبقت صدور القانون </a:t>
            </a:r>
            <a:r>
              <a:rPr lang="ar-DZ" sz="3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 السلطة </a:t>
            </a:r>
            <a:r>
              <a:rPr lang="ar-DZ" sz="3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التشريعية. حيث يمكن في كثير من الأحيان معرفة المعنى الحقيقي للنصوص </a:t>
            </a:r>
            <a:r>
              <a:rPr lang="ar-DZ" sz="3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كما </a:t>
            </a:r>
            <a:r>
              <a:rPr lang="ar-DZ" sz="3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أراده واضعوه ، ويمكن للقاضي الرجوع لتفسير القانون وهو ليس ملزما بها بل يلجأ </a:t>
            </a:r>
            <a:r>
              <a:rPr lang="ar-DZ" sz="3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لها.</a:t>
            </a:r>
            <a:endParaRPr lang="ar-SA" sz="3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821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التفسيرالخارجية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ثالثا:المصادر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التاريخية: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هناك وسائل خارجية تفسر من خلالها النصوص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</a:t>
            </a:r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وهي تتمثل في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حكمة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، الأعمال التحضيرية ، المصادر التاريخية النص الأجنبي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للتشريع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6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تتمثل في تلك المصادر التي استمد منها القانون أحكامه و قواعده ، لذلك عند صدور قوانين جديدة يرجع المشرع ويستلهم من القوانين القديمة، لأن التشريع الحديث ما هو إلا تطوير للتشريع السابق، حيث يعدل من أحكامه سواء </a:t>
            </a:r>
            <a:r>
              <a:rPr lang="ar-DZ" sz="26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بالزيادةالحذف</a:t>
            </a:r>
            <a:r>
              <a:rPr lang="ar-DZ" sz="26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 ويعتبر الرجوع الى المصادر التاريخية لتفسير القانون هو على سبيل </a:t>
            </a:r>
            <a:r>
              <a:rPr lang="ar-DZ" sz="26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الإستأناس</a:t>
            </a:r>
            <a:r>
              <a:rPr lang="ar-DZ" sz="26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وليسا </a:t>
            </a:r>
            <a:r>
              <a:rPr lang="ar-DZ" sz="26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ملزما.إذ</a:t>
            </a:r>
            <a:r>
              <a:rPr lang="ar-DZ" sz="26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تعتبر القوانين الأجنبية المصدر </a:t>
            </a:r>
            <a:r>
              <a:rPr lang="ar-DZ" sz="26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التاريحي</a:t>
            </a:r>
            <a:r>
              <a:rPr lang="ar-DZ" sz="26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لمعظم القوانين العربية وبناء على ذلك يمكن تفسير التشريعات الجزائرية الوضعية المستمدة من القوانين الفرنسية بالرجوع إلى نصوص القانون الفرنسي باعتباره مصدرا تاريخيا لتلك التشريعات.</a:t>
            </a:r>
            <a:endParaRPr lang="ar-SA" sz="26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821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التفسيرالخارجية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رابعا:النص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الاجنبي للتشريع: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هناك وسائل خارجية تفسر من خلالها النصوص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</a:t>
            </a:r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وهي تتمثل في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حكمة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، الأعمال التحضيرية ، المصادر التاريخية النص الأجنبي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للتشريع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تعتبر اللغة العربية هي اللغة الوطنية والرسمية في البلاد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وقدنص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الدستور الجزائري على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ذلك.ونظرا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لاعتبارات معينة، فقد تحرر التشريعات - بداءة - باللغة الفرنسية ثم تترجم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إلىالعربية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وهو وضع غير طبيعي يجب العدول عنه، فإذا كان النص الرسمي غامضا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اللغةوهو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النص العربي، جاز للمفسر أن يرجع إلى النص الفرنسي كنص أولي وأصلي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المعرفةالمشرع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ومعنى النص ولكن دون إلزام.</a:t>
            </a:r>
            <a:endParaRPr lang="ar-SA" sz="30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821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طرق </a:t>
            </a:r>
            <a:r>
              <a:rPr lang="ar-DZ" sz="3600" b="1" dirty="0" err="1" smtClean="0">
                <a:solidFill>
                  <a:srgbClr val="FF0000"/>
                </a:solidFill>
              </a:rPr>
              <a:t>التفسيرالخارجية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199889" y="1778194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67370" y="3036896"/>
            <a:ext cx="11012147" cy="5176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خامسا: تقريب النصوص: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71463" y="2050428"/>
            <a:ext cx="109608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هناك وسائل خارجية تفسر من خلالها النصوص </a:t>
            </a:r>
            <a:r>
              <a:rPr lang="ar-SA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القانونية </a:t>
            </a:r>
            <a:r>
              <a:rPr lang="ar-SA" sz="24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وهي تتمثل في </a:t>
            </a:r>
            <a:r>
              <a:rPr lang="ar-DZ" sz="24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حكمة </a:t>
            </a:r>
            <a:r>
              <a:rPr lang="ar-SA" sz="32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القانون ، الأعمال التحضيرية ، المصادر التاريخية النص الأجنبي </a:t>
            </a:r>
            <a:r>
              <a:rPr lang="ar-SA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للتشريع</a:t>
            </a:r>
            <a:r>
              <a:rPr lang="ar-DZ" sz="32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4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71463" y="3752166"/>
            <a:ext cx="10956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تتجلى هذه الطريقة في التفسير ، في حالة ما إذا كان النص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غامضا،وهو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ضمن مجموعة من النصوص، يجوز للقاضي أو من أي مفسر أن يقرب </a:t>
            </a:r>
            <a:r>
              <a:rPr lang="ar-DZ" sz="3000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مابين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النصوص لاستجلاء 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معنى التشريع عن طريق المقارنة للنصوص بعضها بالبعض الآخر، لأن </a:t>
            </a:r>
            <a:r>
              <a:rPr lang="ar-DZ" sz="3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تجميعها قد </a:t>
            </a:r>
            <a:r>
              <a:rPr lang="ar-DZ" sz="3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يؤدي إلى تحديد الإرادة الحقيقة للمشرع</a:t>
            </a:r>
            <a:endParaRPr lang="ar-SA" sz="3000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9205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E6B6689D-D419-4AB6-998C-CB0064056EE9}"/>
              </a:ext>
            </a:extLst>
          </p:cNvPr>
          <p:cNvSpPr/>
          <p:nvPr/>
        </p:nvSpPr>
        <p:spPr>
          <a:xfrm>
            <a:off x="0" y="2221723"/>
            <a:ext cx="12192000" cy="2780522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A1711452-7ED8-4E4D-9282-B6D060A0B821}"/>
              </a:ext>
            </a:extLst>
          </p:cNvPr>
          <p:cNvSpPr/>
          <p:nvPr/>
        </p:nvSpPr>
        <p:spPr>
          <a:xfrm>
            <a:off x="8313576" y="703205"/>
            <a:ext cx="387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b="1" cap="all" dirty="0" smtClean="0"/>
              <a:t>جامعة التكوين المتواصل الوادي</a:t>
            </a:r>
            <a:endParaRPr lang="en-MY" cap="all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xmlns="" id="{E3C3FC93-5DC7-4998-BA2C-2CBB071805F5}"/>
              </a:ext>
            </a:extLst>
          </p:cNvPr>
          <p:cNvSpPr/>
          <p:nvPr/>
        </p:nvSpPr>
        <p:spPr>
          <a:xfrm>
            <a:off x="494521" y="380040"/>
            <a:ext cx="2827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08 اكتوبر 2024</a:t>
            </a:r>
            <a:endParaRPr lang="en-CA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078D9352-4722-4C49-A2A4-3DC5D07E0677}"/>
              </a:ext>
            </a:extLst>
          </p:cNvPr>
          <p:cNvSpPr txBox="1"/>
          <p:nvPr/>
        </p:nvSpPr>
        <p:spPr>
          <a:xfrm>
            <a:off x="2085862" y="5275590"/>
            <a:ext cx="5108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فؤاد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العربي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قدوري </a:t>
            </a:r>
            <a:endParaRPr lang="ar-DZ" sz="32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دكتور في القانون الخاص</a:t>
            </a:r>
            <a:endParaRPr lang="ar-IQ" sz="3200" b="1" dirty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   </a:t>
            </a:r>
            <a:endParaRPr lang="en-CA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34991B89-B217-4788-878D-692D7AE784D2}"/>
              </a:ext>
            </a:extLst>
          </p:cNvPr>
          <p:cNvSpPr txBox="1"/>
          <p:nvPr/>
        </p:nvSpPr>
        <p:spPr>
          <a:xfrm>
            <a:off x="133348" y="2457822"/>
            <a:ext cx="1161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3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تاريخ النظم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06C941D3-F610-4E80-9793-418E878B692D}"/>
              </a:ext>
            </a:extLst>
          </p:cNvPr>
          <p:cNvCxnSpPr/>
          <p:nvPr/>
        </p:nvCxnSpPr>
        <p:spPr>
          <a:xfrm flipH="1">
            <a:off x="8797213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xmlns="" id="{609F185C-377A-4D24-8D0C-D59869A5B25B}"/>
              </a:ext>
            </a:extLst>
          </p:cNvPr>
          <p:cNvCxnSpPr/>
          <p:nvPr/>
        </p:nvCxnSpPr>
        <p:spPr>
          <a:xfrm flipH="1">
            <a:off x="477427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0824" y="196244"/>
            <a:ext cx="2243542" cy="14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07156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8112034" y="365125"/>
            <a:ext cx="3801292" cy="1325563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0"/>
            <a:ext cx="12192000" cy="668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56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17617" y="745731"/>
            <a:ext cx="85714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المقطع الثالث:</a:t>
            </a:r>
          </a:p>
          <a:p>
            <a:pPr algn="ctr"/>
            <a:r>
              <a:rPr lang="ar-SA" sz="4400" dirty="0" smtClean="0">
                <a:latin typeface="Rod" pitchFamily="49" charset="-79"/>
                <a:cs typeface="Sakkal Majalla" pitchFamily="2" charset="-78"/>
              </a:rPr>
              <a:t>تفسير القانون</a:t>
            </a:r>
            <a:endParaRPr lang="ar-SA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2521131"/>
            <a:ext cx="11179628" cy="346222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22487" y="2521131"/>
            <a:ext cx="1076167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الأهداف :</a:t>
            </a:r>
          </a:p>
          <a:p>
            <a:r>
              <a:rPr lang="ar-SA" sz="4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- </a:t>
            </a:r>
            <a:r>
              <a:rPr lang="ar-SA" sz="4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المقصود بتفسير القانون</a:t>
            </a:r>
          </a:p>
          <a:p>
            <a:r>
              <a:rPr lang="ar-SA" sz="4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- </a:t>
            </a:r>
            <a:r>
              <a:rPr lang="ar-SA" sz="4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أنواع التفسير، تشريعي ، قضائي، فقهي.</a:t>
            </a:r>
          </a:p>
          <a:p>
            <a:r>
              <a:rPr lang="ar-SA" sz="4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- </a:t>
            </a:r>
            <a:r>
              <a:rPr lang="ar-SA" sz="4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طرق أو كيفيات تفسير النصوص القانونية</a:t>
            </a:r>
          </a:p>
          <a:p>
            <a:endParaRPr lang="ar-SA" sz="4400" dirty="0">
              <a:solidFill>
                <a:schemeClr val="bg1"/>
              </a:solidFill>
              <a:latin typeface="Rod" pitchFamily="49" charset="-79"/>
              <a:cs typeface="Sakkal Majalla" pitchFamily="2" charset="-78"/>
            </a:endParaRPr>
          </a:p>
          <a:p>
            <a:endParaRPr lang="ar-SA" sz="4400" dirty="0">
              <a:solidFill>
                <a:schemeClr val="bg1"/>
              </a:solidFill>
              <a:latin typeface="Rod" pitchFamily="49" charset="-79"/>
              <a:cs typeface="Sakkal Majalla" pitchFamily="2" charset="-78"/>
            </a:endParaRPr>
          </a:p>
          <a:p>
            <a:r>
              <a:rPr lang="ar-SA" sz="4400" dirty="0"/>
              <a:t/>
            </a:r>
            <a:br>
              <a:rPr lang="ar-SA" sz="4400" dirty="0"/>
            </a:br>
            <a:endParaRPr lang="ar-SA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04020" y="0"/>
            <a:ext cx="607609" cy="86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2176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3600" dirty="0" smtClean="0">
                <a:solidFill>
                  <a:schemeClr val="bg1"/>
                </a:solidFill>
              </a:rPr>
              <a:t>التفسير الضيق</a:t>
            </a:r>
          </a:p>
          <a:p>
            <a:r>
              <a:rPr lang="ar-DZ" sz="3600" dirty="0" smtClean="0">
                <a:solidFill>
                  <a:schemeClr val="bg1"/>
                </a:solidFill>
              </a:rPr>
              <a:t>التفسير الواسع</a:t>
            </a:r>
            <a:r>
              <a:rPr lang="ar-SA" sz="6000" dirty="0"/>
              <a:t/>
            </a:r>
            <a:br>
              <a:rPr lang="ar-SA" sz="6000" dirty="0"/>
            </a:br>
            <a:r>
              <a:rPr lang="ar-SA" sz="4000" dirty="0"/>
              <a:t/>
            </a:r>
            <a:br>
              <a:rPr lang="ar-SA" sz="4000" dirty="0"/>
            </a:br>
            <a:endParaRPr lang="ar-SA" sz="5400" dirty="0">
              <a:solidFill>
                <a:prstClr val="white"/>
              </a:solidFill>
              <a:latin typeface="Rod" pitchFamily="49" charset="-79"/>
              <a:cs typeface="Sakkal Majalla" pitchFamily="2" charset="-78"/>
            </a:endParaRPr>
          </a:p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99516"/>
              </p:ext>
            </p:extLst>
          </p:nvPr>
        </p:nvGraphicFramePr>
        <p:xfrm>
          <a:off x="140896" y="1401763"/>
          <a:ext cx="12040312" cy="50144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5039"/>
                <a:gridCol w="1505039"/>
                <a:gridCol w="1505039"/>
                <a:gridCol w="1505039"/>
                <a:gridCol w="1505039"/>
                <a:gridCol w="1505039"/>
                <a:gridCol w="1505039"/>
                <a:gridCol w="1505039"/>
              </a:tblGrid>
              <a:tr h="1330360"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اولا: المقصود بالتفسير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ثانيا: أنواع التفسير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ثالثا: طرق التفسير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330360"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التفسير الضيق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1-التفسير التشريعي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اولا: طرق التفسير الداخلية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1-الاستنتاج بالقياس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2-الاستنتاج من باب اولى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330360"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التفسير الواسع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2-التفسير القضائي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ثانيا: طرق التفسير الخارجية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1-حكمة القانون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2-الاعمال التحضيرية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3-المصادر التاريخية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4-النص الاجنبي للتشريع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5-تقريب النصوص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1167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3- التفسير الفقهي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1167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bg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4-التفسير الاداري</a:t>
                      </a:r>
                      <a:endParaRPr lang="ar-SA" sz="2400" dirty="0">
                        <a:solidFill>
                          <a:schemeClr val="bg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7431111" y="154546"/>
            <a:ext cx="2601532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تفسير القانون</a:t>
            </a:r>
            <a:endParaRPr lang="ar-SA" sz="28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1142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اولا: تعريف التفسير: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prstClr val="white"/>
                </a:solidFill>
              </a:rPr>
              <a:t>يقصد بتفسير القانون </a:t>
            </a:r>
            <a:r>
              <a:rPr lang="ar-DZ" sz="2000" dirty="0" smtClean="0">
                <a:solidFill>
                  <a:prstClr val="white"/>
                </a:solidFill>
              </a:rPr>
              <a:t>:</a:t>
            </a:r>
          </a:p>
          <a:p>
            <a:r>
              <a:rPr lang="ar-SA" sz="3200" dirty="0" smtClean="0">
                <a:solidFill>
                  <a:prstClr val="white"/>
                </a:solidFill>
              </a:rPr>
              <a:t>الكشف </a:t>
            </a:r>
            <a:r>
              <a:rPr lang="ar-SA" sz="3200" dirty="0">
                <a:solidFill>
                  <a:prstClr val="white"/>
                </a:solidFill>
              </a:rPr>
              <a:t>على </a:t>
            </a:r>
            <a:r>
              <a:rPr lang="ar-SA" sz="3200" u="sng" dirty="0">
                <a:solidFill>
                  <a:prstClr val="white"/>
                </a:solidFill>
              </a:rPr>
              <a:t>المعنى</a:t>
            </a:r>
            <a:r>
              <a:rPr lang="ar-SA" sz="3200" dirty="0">
                <a:solidFill>
                  <a:prstClr val="white"/>
                </a:solidFill>
              </a:rPr>
              <a:t> الذي ينطوي عليه النص </a:t>
            </a:r>
            <a:r>
              <a:rPr lang="ar-SA" sz="3200" dirty="0" smtClean="0">
                <a:solidFill>
                  <a:prstClr val="white"/>
                </a:solidFill>
              </a:rPr>
              <a:t>القانوني</a:t>
            </a:r>
            <a:r>
              <a:rPr lang="ar-DZ" sz="3200" dirty="0" smtClean="0">
                <a:solidFill>
                  <a:prstClr val="white"/>
                </a:solidFill>
              </a:rPr>
              <a:t>.</a:t>
            </a:r>
            <a:r>
              <a:rPr lang="ar-SA" sz="3200" dirty="0" smtClean="0">
                <a:solidFill>
                  <a:prstClr val="white"/>
                </a:solidFill>
              </a:rPr>
              <a:t> </a:t>
            </a:r>
            <a:r>
              <a:rPr lang="ar-SA" sz="3200" u="sng" dirty="0">
                <a:solidFill>
                  <a:prstClr val="white"/>
                </a:solidFill>
              </a:rPr>
              <a:t>ومضمون</a:t>
            </a:r>
            <a:r>
              <a:rPr lang="ar-SA" sz="3200" dirty="0">
                <a:solidFill>
                  <a:prstClr val="white"/>
                </a:solidFill>
              </a:rPr>
              <a:t> القاعدة القانونية، من خلال فهم </a:t>
            </a:r>
            <a:r>
              <a:rPr lang="ar-SA" sz="3200" u="sng" dirty="0">
                <a:solidFill>
                  <a:prstClr val="white"/>
                </a:solidFill>
              </a:rPr>
              <a:t>عباراتها</a:t>
            </a:r>
            <a:r>
              <a:rPr lang="ar-SA" sz="3200" dirty="0">
                <a:solidFill>
                  <a:prstClr val="white"/>
                </a:solidFill>
              </a:rPr>
              <a:t> والوقوف على </a:t>
            </a:r>
            <a:r>
              <a:rPr lang="ar-SA" sz="3200" u="sng" dirty="0">
                <a:solidFill>
                  <a:prstClr val="white"/>
                </a:solidFill>
              </a:rPr>
              <a:t>نية</a:t>
            </a:r>
            <a:r>
              <a:rPr lang="ar-SA" sz="3200" dirty="0">
                <a:solidFill>
                  <a:prstClr val="white"/>
                </a:solidFill>
              </a:rPr>
              <a:t> المشرع وإرادته، و هو الغرض الذي يسعى إليه كل من الفقيه والقاضي ورجل الإدارة </a:t>
            </a:r>
            <a:r>
              <a:rPr lang="ar-SA" sz="3200" dirty="0" smtClean="0">
                <a:solidFill>
                  <a:prstClr val="white"/>
                </a:solidFill>
              </a:rPr>
              <a:t>.</a:t>
            </a:r>
            <a:endParaRPr lang="ar-DZ" sz="3200" dirty="0" smtClean="0">
              <a:solidFill>
                <a:prstClr val="white"/>
              </a:solidFill>
            </a:endParaRPr>
          </a:p>
          <a:p>
            <a:r>
              <a:rPr lang="ar-SA" sz="2000" dirty="0" smtClean="0">
                <a:solidFill>
                  <a:prstClr val="white"/>
                </a:solidFill>
              </a:rPr>
              <a:t>وفي </a:t>
            </a:r>
            <a:r>
              <a:rPr lang="ar-SA" sz="2000" dirty="0">
                <a:solidFill>
                  <a:prstClr val="white"/>
                </a:solidFill>
              </a:rPr>
              <a:t>هذا الصدد لقد ميز فقهاء القانون بين اتجاهين </a:t>
            </a:r>
            <a:r>
              <a:rPr lang="ar-SA" sz="2000" dirty="0" smtClean="0">
                <a:solidFill>
                  <a:prstClr val="white"/>
                </a:solidFill>
              </a:rPr>
              <a:t>رئيسيين</a:t>
            </a:r>
            <a:r>
              <a:rPr lang="ar-DZ" sz="2000" dirty="0" smtClean="0">
                <a:solidFill>
                  <a:prstClr val="white"/>
                </a:solidFill>
              </a:rPr>
              <a:t>:</a:t>
            </a:r>
          </a:p>
          <a:p>
            <a:r>
              <a:rPr lang="ar-DZ" sz="3600" dirty="0" smtClean="0">
                <a:solidFill>
                  <a:prstClr val="white"/>
                </a:solidFill>
              </a:rPr>
              <a:t>التفسير الضيق</a:t>
            </a:r>
          </a:p>
          <a:p>
            <a:r>
              <a:rPr lang="ar-DZ" sz="3600" dirty="0" smtClean="0">
                <a:solidFill>
                  <a:prstClr val="white"/>
                </a:solidFill>
              </a:rPr>
              <a:t>التفسير الواسع</a:t>
            </a:r>
            <a:r>
              <a:rPr lang="ar-SA" sz="6000" dirty="0">
                <a:solidFill>
                  <a:prstClr val="black"/>
                </a:solidFill>
              </a:rPr>
              <a:t/>
            </a:r>
            <a:br>
              <a:rPr lang="ar-SA" sz="6000" dirty="0">
                <a:solidFill>
                  <a:prstClr val="black"/>
                </a:solidFill>
              </a:rPr>
            </a:br>
            <a:r>
              <a:rPr lang="ar-SA" sz="4000" dirty="0">
                <a:solidFill>
                  <a:prstClr val="black"/>
                </a:solidFill>
              </a:rPr>
              <a:t/>
            </a:r>
            <a:br>
              <a:rPr lang="ar-SA" sz="4000" dirty="0">
                <a:solidFill>
                  <a:prstClr val="black"/>
                </a:solidFill>
              </a:rPr>
            </a:br>
            <a:endParaRPr lang="ar-SA" sz="5400" dirty="0">
              <a:solidFill>
                <a:prstClr val="white"/>
              </a:solidFill>
              <a:latin typeface="Rod" pitchFamily="49" charset="-79"/>
              <a:cs typeface="Sakkal Majalla" pitchFamily="2" charset="-78"/>
            </a:endParaRPr>
          </a:p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701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اتجاهات التفسير: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دائري 4"/>
          <p:cNvSpPr/>
          <p:nvPr/>
        </p:nvSpPr>
        <p:spPr>
          <a:xfrm>
            <a:off x="6568226" y="1865294"/>
            <a:ext cx="5351385" cy="4138086"/>
          </a:xfrm>
          <a:prstGeom prst="pie">
            <a:avLst>
              <a:gd name="adj1" fmla="val 19046955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                             </a:t>
            </a:r>
          </a:p>
          <a:p>
            <a:pPr algn="ctr"/>
            <a:endParaRPr lang="ar-DZ" dirty="0">
              <a:solidFill>
                <a:prstClr val="white"/>
              </a:solidFill>
            </a:endParaRPr>
          </a:p>
          <a:p>
            <a:pPr algn="ctr"/>
            <a:endParaRPr lang="ar-DZ" dirty="0" smtClean="0">
              <a:solidFill>
                <a:prstClr val="white"/>
              </a:solidFill>
            </a:endParaRPr>
          </a:p>
          <a:p>
            <a:pPr algn="ctr"/>
            <a:endParaRPr lang="ar-DZ" dirty="0">
              <a:solidFill>
                <a:prstClr val="white"/>
              </a:solidFill>
            </a:endParaRPr>
          </a:p>
          <a:p>
            <a:pPr algn="ctr"/>
            <a:r>
              <a:rPr lang="fr-FR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         </a:t>
            </a:r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الات</a:t>
            </a:r>
            <a:r>
              <a:rPr lang="ar-SA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جاه الأول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SA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يتمثل </a:t>
            </a:r>
            <a:r>
              <a:rPr lang="ar-SA" sz="2400" b="1" u="sng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التفسير الضيق</a:t>
            </a:r>
            <a:r>
              <a:rPr lang="ar-SA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في إزالة غموض النص وتوضيح ما أبهم من أحكامه.</a:t>
            </a:r>
            <a:endParaRPr lang="ar-SA" sz="24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وتر 5"/>
          <p:cNvSpPr/>
          <p:nvPr/>
        </p:nvSpPr>
        <p:spPr>
          <a:xfrm>
            <a:off x="418012" y="1918952"/>
            <a:ext cx="5967548" cy="4030770"/>
          </a:xfrm>
          <a:prstGeom prst="chord">
            <a:avLst>
              <a:gd name="adj1" fmla="val 206588"/>
              <a:gd name="adj2" fmla="val 10577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1600" b="1" dirty="0" smtClean="0">
                <a:solidFill>
                  <a:prstClr val="white"/>
                </a:solidFill>
              </a:rPr>
              <a:t>              </a:t>
            </a: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endParaRPr lang="ar-DZ" sz="1600" b="1" dirty="0">
              <a:solidFill>
                <a:prstClr val="white"/>
              </a:solidFill>
            </a:endParaRPr>
          </a:p>
          <a:p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SA" sz="1600" b="1" dirty="0" err="1" smtClean="0">
                <a:solidFill>
                  <a:prstClr val="white"/>
                </a:solidFill>
              </a:rPr>
              <a:t>الإتجاه</a:t>
            </a:r>
            <a:r>
              <a:rPr lang="ar-SA" sz="1600" b="1" dirty="0" smtClean="0">
                <a:solidFill>
                  <a:prstClr val="white"/>
                </a:solidFill>
              </a:rPr>
              <a:t> الثاني</a:t>
            </a:r>
            <a:r>
              <a:rPr lang="ar-DZ" sz="1600" b="1" dirty="0" smtClean="0">
                <a:solidFill>
                  <a:prstClr val="white"/>
                </a:solidFill>
              </a:rPr>
              <a:t>:</a:t>
            </a:r>
          </a:p>
          <a:p>
            <a:r>
              <a:rPr lang="ar-SA" sz="1600" b="1" dirty="0" smtClean="0">
                <a:solidFill>
                  <a:prstClr val="white"/>
                </a:solidFill>
              </a:rPr>
              <a:t> </a:t>
            </a:r>
            <a:r>
              <a:rPr lang="ar-DZ" sz="1600" b="1" dirty="0" smtClean="0">
                <a:solidFill>
                  <a:prstClr val="white"/>
                </a:solidFill>
              </a:rPr>
              <a:t>                          </a:t>
            </a:r>
            <a:r>
              <a:rPr lang="ar-DZ" sz="1600" b="1" u="sng" dirty="0" smtClean="0">
                <a:solidFill>
                  <a:srgbClr val="FF0000"/>
                </a:solidFill>
              </a:rPr>
              <a:t> </a:t>
            </a:r>
            <a:r>
              <a:rPr lang="ar-SA" sz="1600" b="1" u="sng" dirty="0" smtClean="0">
                <a:solidFill>
                  <a:srgbClr val="FF0000"/>
                </a:solidFill>
              </a:rPr>
              <a:t>التفسير </a:t>
            </a:r>
            <a:r>
              <a:rPr lang="ar-SA" sz="1600" b="1" u="sng" dirty="0">
                <a:solidFill>
                  <a:srgbClr val="FF0000"/>
                </a:solidFill>
              </a:rPr>
              <a:t>الواسع</a:t>
            </a:r>
            <a:r>
              <a:rPr lang="ar-SA" sz="1600" b="1" dirty="0">
                <a:solidFill>
                  <a:prstClr val="white"/>
                </a:solidFill>
              </a:rPr>
              <a:t> توضيح ما </a:t>
            </a:r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DZ" sz="1600" b="1" dirty="0" smtClean="0">
                <a:solidFill>
                  <a:prstClr val="white"/>
                </a:solidFill>
              </a:rPr>
              <a:t>                           </a:t>
            </a:r>
            <a:r>
              <a:rPr lang="ar-SA" sz="1600" b="1" dirty="0" smtClean="0">
                <a:solidFill>
                  <a:prstClr val="white"/>
                </a:solidFill>
              </a:rPr>
              <a:t>غمض </a:t>
            </a:r>
            <a:r>
              <a:rPr lang="ar-SA" sz="1600" b="1" dirty="0">
                <a:solidFill>
                  <a:prstClr val="white"/>
                </a:solidFill>
              </a:rPr>
              <a:t>من ألفاظ </a:t>
            </a:r>
            <a:r>
              <a:rPr lang="ar-SA" sz="1600" b="1" dirty="0" smtClean="0">
                <a:solidFill>
                  <a:prstClr val="white"/>
                </a:solidFill>
              </a:rPr>
              <a:t>النصوص</a:t>
            </a:r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DZ" sz="1600" b="1" dirty="0" smtClean="0">
                <a:solidFill>
                  <a:prstClr val="white"/>
                </a:solidFill>
              </a:rPr>
              <a:t>                       </a:t>
            </a:r>
            <a:r>
              <a:rPr lang="ar-SA" sz="1600" b="1" dirty="0" smtClean="0">
                <a:solidFill>
                  <a:prstClr val="white"/>
                </a:solidFill>
              </a:rPr>
              <a:t> </a:t>
            </a:r>
            <a:r>
              <a:rPr lang="ar-SA" sz="1600" b="1" dirty="0">
                <a:solidFill>
                  <a:prstClr val="white"/>
                </a:solidFill>
              </a:rPr>
              <a:t>القانونية، وتقويم عيوبها، واستكمال </a:t>
            </a:r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DZ" sz="1600" b="1" dirty="0" smtClean="0">
                <a:solidFill>
                  <a:prstClr val="white"/>
                </a:solidFill>
              </a:rPr>
              <a:t>                        </a:t>
            </a:r>
            <a:r>
              <a:rPr lang="ar-SA" sz="1600" b="1" dirty="0" smtClean="0">
                <a:solidFill>
                  <a:prstClr val="white"/>
                </a:solidFill>
              </a:rPr>
              <a:t>ما </a:t>
            </a:r>
            <a:r>
              <a:rPr lang="ar-SA" sz="1600" b="1" dirty="0">
                <a:solidFill>
                  <a:prstClr val="white"/>
                </a:solidFill>
              </a:rPr>
              <a:t>نقض من أحكام </a:t>
            </a:r>
            <a:r>
              <a:rPr lang="ar-SA" sz="1600" b="1" dirty="0" smtClean="0">
                <a:solidFill>
                  <a:prstClr val="white"/>
                </a:solidFill>
              </a:rPr>
              <a:t>القانون</a:t>
            </a:r>
            <a:r>
              <a:rPr lang="ar-DZ" sz="1600" b="1" dirty="0" smtClean="0">
                <a:solidFill>
                  <a:prstClr val="white"/>
                </a:solidFill>
              </a:rPr>
              <a:t> </a:t>
            </a:r>
            <a:r>
              <a:rPr lang="ar-SA" sz="1600" b="1" dirty="0" smtClean="0">
                <a:solidFill>
                  <a:prstClr val="white"/>
                </a:solidFill>
              </a:rPr>
              <a:t>والتوفيق </a:t>
            </a:r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DZ" sz="1600" b="1" dirty="0" smtClean="0">
                <a:solidFill>
                  <a:prstClr val="white"/>
                </a:solidFill>
              </a:rPr>
              <a:t>                        </a:t>
            </a:r>
            <a:r>
              <a:rPr lang="ar-SA" sz="1600" b="1" dirty="0" smtClean="0">
                <a:solidFill>
                  <a:prstClr val="white"/>
                </a:solidFill>
              </a:rPr>
              <a:t>بين </a:t>
            </a:r>
            <a:r>
              <a:rPr lang="ar-SA" sz="1600" b="1" dirty="0">
                <a:solidFill>
                  <a:prstClr val="white"/>
                </a:solidFill>
              </a:rPr>
              <a:t>أجزائه المتعارضة . وهو اتجاه </a:t>
            </a:r>
            <a:endParaRPr lang="ar-DZ" sz="1600" b="1" dirty="0" smtClean="0">
              <a:solidFill>
                <a:prstClr val="white"/>
              </a:solidFill>
            </a:endParaRPr>
          </a:p>
          <a:p>
            <a:r>
              <a:rPr lang="ar-DZ" sz="1600" b="1" dirty="0" smtClean="0">
                <a:solidFill>
                  <a:prstClr val="white"/>
                </a:solidFill>
              </a:rPr>
              <a:t>                 </a:t>
            </a:r>
            <a:r>
              <a:rPr lang="ar-SA" sz="1600" b="1" dirty="0" smtClean="0">
                <a:solidFill>
                  <a:prstClr val="white"/>
                </a:solidFill>
              </a:rPr>
              <a:t>تبنته </a:t>
            </a:r>
            <a:r>
              <a:rPr lang="ar-SA" sz="1600" b="1" dirty="0">
                <a:solidFill>
                  <a:prstClr val="white"/>
                </a:solidFill>
              </a:rPr>
              <a:t>اغلب المدارس القانونية.</a:t>
            </a:r>
            <a:r>
              <a:rPr lang="ar-SA" sz="1600" b="1" dirty="0">
                <a:solidFill>
                  <a:prstClr val="black"/>
                </a:solidFill>
              </a:rPr>
              <a:t/>
            </a:r>
            <a:br>
              <a:rPr lang="ar-SA" sz="1600" b="1" dirty="0">
                <a:solidFill>
                  <a:prstClr val="black"/>
                </a:solidFill>
              </a:rPr>
            </a:br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4800" dirty="0">
              <a:solidFill>
                <a:prstClr val="white"/>
              </a:solidFill>
              <a:latin typeface="Rod" pitchFamily="49" charset="-79"/>
              <a:cs typeface="Sakkal Majalla" pitchFamily="2" charset="-78"/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4411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4" y="93877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ثانيا انواع التفسير: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سهم للأسفل 11"/>
          <p:cNvSpPr/>
          <p:nvPr/>
        </p:nvSpPr>
        <p:spPr>
          <a:xfrm>
            <a:off x="8249132" y="1811636"/>
            <a:ext cx="3348507" cy="4172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400" dirty="0" smtClean="0">
                <a:latin typeface="Sakkal Majalla" pitchFamily="2" charset="-78"/>
                <a:cs typeface="Sakkal Majalla" pitchFamily="2" charset="-78"/>
              </a:rPr>
              <a:t>التفسير</a:t>
            </a:r>
          </a:p>
          <a:p>
            <a:pPr algn="ctr"/>
            <a:r>
              <a:rPr lang="ar-DZ" sz="4400" dirty="0" smtClean="0">
                <a:latin typeface="Sakkal Majalla" pitchFamily="2" charset="-78"/>
                <a:cs typeface="Sakkal Majalla" pitchFamily="2" charset="-78"/>
              </a:rPr>
              <a:t>التشريعي</a:t>
            </a:r>
            <a:endParaRPr lang="ar-SA" sz="4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سهم للأسفل 16"/>
          <p:cNvSpPr/>
          <p:nvPr/>
        </p:nvSpPr>
        <p:spPr>
          <a:xfrm>
            <a:off x="4926384" y="2124696"/>
            <a:ext cx="3322748" cy="3825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800" dirty="0" smtClean="0">
                <a:latin typeface="Sakkal Majalla" pitchFamily="2" charset="-78"/>
                <a:cs typeface="Sakkal Majalla" pitchFamily="2" charset="-78"/>
              </a:rPr>
              <a:t>التفسير </a:t>
            </a:r>
          </a:p>
          <a:p>
            <a:pPr algn="ctr"/>
            <a:r>
              <a:rPr lang="ar-DZ" sz="4800" dirty="0" smtClean="0">
                <a:latin typeface="Sakkal Majalla" pitchFamily="2" charset="-78"/>
                <a:cs typeface="Sakkal Majalla" pitchFamily="2" charset="-78"/>
              </a:rPr>
              <a:t>القضائي</a:t>
            </a:r>
            <a:endParaRPr lang="ar-SA" sz="4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سهم للأسفل 17"/>
          <p:cNvSpPr/>
          <p:nvPr/>
        </p:nvSpPr>
        <p:spPr>
          <a:xfrm>
            <a:off x="1858325" y="1968166"/>
            <a:ext cx="3068059" cy="3825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800" dirty="0" smtClean="0">
                <a:latin typeface="Sakkal Majalla" pitchFamily="2" charset="-78"/>
                <a:cs typeface="Sakkal Majalla" pitchFamily="2" charset="-78"/>
              </a:rPr>
              <a:t>التفسير</a:t>
            </a:r>
          </a:p>
          <a:p>
            <a:pPr algn="ctr"/>
            <a:r>
              <a:rPr lang="ar-DZ" sz="4800" dirty="0" smtClean="0">
                <a:latin typeface="Sakkal Majalla" pitchFamily="2" charset="-78"/>
                <a:cs typeface="Sakkal Majalla" pitchFamily="2" charset="-78"/>
              </a:rPr>
              <a:t>الفقهي</a:t>
            </a:r>
            <a:endParaRPr lang="ar-SA" sz="4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سهم للأسفل 4"/>
          <p:cNvSpPr/>
          <p:nvPr/>
        </p:nvSpPr>
        <p:spPr>
          <a:xfrm>
            <a:off x="-58971" y="1978667"/>
            <a:ext cx="2312774" cy="3814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التفسير </a:t>
            </a:r>
          </a:p>
          <a:p>
            <a:pPr algn="ctr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الاداري</a:t>
            </a:r>
            <a:endParaRPr lang="ar-SA" sz="36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66881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5" y="938771"/>
            <a:ext cx="7617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التفسير التشريعي: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51256" y="1997839"/>
            <a:ext cx="110824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يكون هذا التفسير عندما يصدر المشرع قانونا ما ، فيرى من الضروري إصدار قانون ثاني لتفسير القانون الأول ، يكون الغرض منه توضيح المقصود بكلمة وردت في التشريع الأول أو تحديد لفظ عام أو تحديد عبارة أو جملة ، حيث يعتبر التشريع الثاني جزء من التشريع الأصلي وله نفس القوة </a:t>
            </a:r>
            <a:r>
              <a:rPr lang="ar-SA" sz="4000" u="sng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الإلزامية</a:t>
            </a:r>
            <a:r>
              <a:rPr lang="ar-SA" sz="4000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627546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42655" y="938771"/>
            <a:ext cx="7617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</a:rPr>
              <a:t> التفسير القضائي:</a:t>
            </a:r>
            <a:endParaRPr lang="ar-SA" sz="3600" dirty="0">
              <a:solidFill>
                <a:srgbClr val="FF0000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02-11-2024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7847" y="2058113"/>
            <a:ext cx="10761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7219" y="61949"/>
            <a:ext cx="609286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351256" y="1997839"/>
            <a:ext cx="110824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ويقصد 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به ذلك التفسير الذي يصدر من القضاة وهم يفصلون في القضايا المعروضة لتجسيد وتطبيق حكم القاعدة قانونية التي تحتاج إلى تفسير وتستدعي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منهم</a:t>
            </a:r>
            <a:r>
              <a:rPr lang="ar-DZ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توضيح 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وفهم أحكام القانون المراد تطبيقه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4000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والتفسير 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القضائي يختلف عن التفسير التشريعي ل</a:t>
            </a:r>
            <a:r>
              <a:rPr lang="ar-SA" sz="4000" u="sng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يتمتع بأية صفة </a:t>
            </a:r>
            <a:r>
              <a:rPr lang="ar-SA" sz="4000" u="sng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إلزامية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إلا بالنسبة للواقعة التي صدر من أجلها، هذا يعني أنه يجوز مخالفته في حالة تبني تفسير أخر في قضايا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أخرى</a:t>
            </a:r>
            <a:r>
              <a:rPr lang="ar-DZ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4000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مشابهة</a:t>
            </a:r>
            <a:r>
              <a:rPr lang="ar-SA" sz="4000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141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4865</TotalTime>
  <Words>1436</Words>
  <Application>Microsoft Office PowerPoint</Application>
  <PresentationFormat>مخصص</PresentationFormat>
  <Paragraphs>235</Paragraphs>
  <Slides>19</Slides>
  <Notes>2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عرض تقديمي في PowerPoint</vt:lpstr>
      <vt:lpstr>عرض تقديمي في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alosman mohamed</dc:creator>
  <cp:lastModifiedBy>h soft</cp:lastModifiedBy>
  <cp:revision>166</cp:revision>
  <dcterms:created xsi:type="dcterms:W3CDTF">2020-10-23T18:10:09Z</dcterms:created>
  <dcterms:modified xsi:type="dcterms:W3CDTF">2024-10-26T14:23:21Z</dcterms:modified>
</cp:coreProperties>
</file>