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8"/>
  </p:notesMasterIdLst>
  <p:sldIdLst>
    <p:sldId id="256" r:id="rId2"/>
    <p:sldId id="280" r:id="rId3"/>
    <p:sldId id="260" r:id="rId4"/>
    <p:sldId id="257" r:id="rId5"/>
    <p:sldId id="281" r:id="rId6"/>
    <p:sldId id="282" r:id="rId7"/>
    <p:sldId id="283" r:id="rId8"/>
    <p:sldId id="284" r:id="rId9"/>
    <p:sldId id="292" r:id="rId10"/>
    <p:sldId id="285" r:id="rId11"/>
    <p:sldId id="286" r:id="rId12"/>
    <p:sldId id="287" r:id="rId13"/>
    <p:sldId id="288" r:id="rId14"/>
    <p:sldId id="290" r:id="rId15"/>
    <p:sldId id="289" r:id="rId16"/>
    <p:sldId id="293"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60"/>
            <p14:sldId id="257"/>
            <p14:sldId id="281"/>
            <p14:sldId id="282"/>
            <p14:sldId id="283"/>
            <p14:sldId id="284"/>
            <p14:sldId id="292"/>
            <p14:sldId id="285"/>
            <p14:sldId id="286"/>
            <p14:sldId id="287"/>
            <p14:sldId id="288"/>
            <p14:sldId id="290"/>
            <p14:sldId id="289"/>
            <p14:sldId id="2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p:scale>
          <a:sx n="75" d="100"/>
          <a:sy n="75" d="100"/>
        </p:scale>
        <p:origin x="-12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FAFFDAD-9ED3-4C46-809D-9A9E8473F2D6}" type="datetimeFigureOut">
              <a:rPr lang="ar-SA" smtClean="0"/>
              <a:t>27/04/1446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F9DF233-31FD-47C6-9827-157C929309F3}" type="slidenum">
              <a:rPr lang="ar-SA" smtClean="0"/>
              <a:t>‹#›</a:t>
            </a:fld>
            <a:endParaRPr lang="ar-SA"/>
          </a:p>
        </p:txBody>
      </p:sp>
    </p:spTree>
    <p:extLst>
      <p:ext uri="{BB962C8B-B14F-4D97-AF65-F5344CB8AC3E}">
        <p14:creationId xmlns:p14="http://schemas.microsoft.com/office/powerpoint/2010/main" val="40510768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19" name="Footer Placeholder 18"/>
          <p:cNvSpPr>
            <a:spLocks noGrp="1"/>
          </p:cNvSpPr>
          <p:nvPr>
            <p:ph type="ftr" sz="quarter" idx="11"/>
          </p:nvPr>
        </p:nvSpPr>
        <p:spPr/>
        <p:txBody>
          <a:bodyPr/>
          <a:lstStyle/>
          <a:p>
            <a:endParaRPr lang="ar-SA" dirty="0"/>
          </a:p>
        </p:txBody>
      </p:sp>
      <p:sp>
        <p:nvSpPr>
          <p:cNvPr id="27" name="Slide Number Placeholder 26"/>
          <p:cNvSpPr>
            <a:spLocks noGrp="1"/>
          </p:cNvSpPr>
          <p:nvPr>
            <p:ph type="sldNum" sz="quarter" idx="12"/>
          </p:nvPr>
        </p:nvSpPr>
        <p:spPr/>
        <p:txBody>
          <a:bodyPr/>
          <a:lstStyle/>
          <a:p>
            <a:fld id="{931DFFBE-8360-4E6B-AEC7-8D18C20D0145}"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a:xfrm>
            <a:off x="8077200" y="6356350"/>
            <a:ext cx="609600" cy="365125"/>
          </a:xfrm>
        </p:spPr>
        <p:txBody>
          <a:bodyPr/>
          <a:lstStyle/>
          <a:p>
            <a:fld id="{931DFFBE-8360-4E6B-AEC7-8D18C20D0145}" type="slidenum">
              <a:rPr lang="ar-SA" smtClean="0"/>
              <a:t>‹#›</a:t>
            </a:fld>
            <a:endParaRPr lang="ar-SA"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1CCD41-14B9-48B1-9060-594DCA51BBAA}" type="datetimeFigureOut">
              <a:rPr lang="ar-SA" smtClean="0"/>
              <a:t>27/04/1446</a:t>
            </a:fld>
            <a:endParaRPr lang="ar-SA"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1DFFBE-8360-4E6B-AEC7-8D18C20D0145}" type="slidenum">
              <a:rPr lang="ar-SA" smtClean="0"/>
              <a:t>‹#›</a:t>
            </a:fld>
            <a:endParaRPr lang="ar-SA"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mailto:gueddouri.fouad@yahoo.com" TargetMode="External"/><Relationship Id="rId7"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5.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hyperlink" Target="tel:213780368408" TargetMode="External"/><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audio" Target="../media/audio3.wav"/><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0" y="620688"/>
            <a:ext cx="3472405" cy="1872208"/>
          </a:xfrm>
        </p:spPr>
        <p:txBody>
          <a:bodyPr>
            <a:noAutofit/>
          </a:bodyPr>
          <a:lstStyle/>
          <a:p>
            <a:pPr algn="r"/>
            <a:r>
              <a:rPr lang="ar-SA" sz="1600" b="1" dirty="0" smtClean="0">
                <a:solidFill>
                  <a:schemeClr val="tx1"/>
                </a:solidFill>
                <a:latin typeface="Simplified Arabic" pitchFamily="18" charset="-78"/>
                <a:cs typeface="Simplified Arabic" pitchFamily="18" charset="-78"/>
              </a:rPr>
              <a:t>الجمهورية الجزائرية الديمقراطية الشعبية</a:t>
            </a:r>
            <a:br>
              <a:rPr lang="ar-SA" sz="1600" b="1" dirty="0" smtClean="0">
                <a:solidFill>
                  <a:schemeClr val="tx1"/>
                </a:solidFill>
                <a:latin typeface="Simplified Arabic" pitchFamily="18" charset="-78"/>
                <a:cs typeface="Simplified Arabic" pitchFamily="18" charset="-78"/>
              </a:rPr>
            </a:br>
            <a:r>
              <a:rPr lang="ar-SA" sz="1600" b="1" dirty="0" smtClean="0">
                <a:solidFill>
                  <a:schemeClr val="tx1"/>
                </a:solidFill>
                <a:latin typeface="Simplified Arabic" pitchFamily="18" charset="-78"/>
                <a:cs typeface="Simplified Arabic" pitchFamily="18" charset="-78"/>
              </a:rPr>
              <a:t>وزارة التعليم العالي والبحث العلمي                           كلية العلوم الاجتماعية والانسانية                    قسم العلوم الاجتماعية</a:t>
            </a:r>
            <a:br>
              <a:rPr lang="ar-SA" sz="1600" b="1" dirty="0" smtClean="0">
                <a:solidFill>
                  <a:schemeClr val="tx1"/>
                </a:solidFill>
                <a:latin typeface="Simplified Arabic" pitchFamily="18" charset="-78"/>
                <a:cs typeface="Simplified Arabic" pitchFamily="18" charset="-78"/>
              </a:rPr>
            </a:br>
            <a:r>
              <a:rPr lang="ar-SA" sz="1600" b="1" dirty="0" smtClean="0">
                <a:solidFill>
                  <a:schemeClr val="tx1"/>
                </a:solidFill>
                <a:latin typeface="Simplified Arabic" pitchFamily="18" charset="-78"/>
                <a:cs typeface="Simplified Arabic" pitchFamily="18" charset="-78"/>
              </a:rPr>
              <a:t>علم الاجتماع</a:t>
            </a:r>
            <a:r>
              <a:rPr lang="ar-SA" sz="2400" b="1" dirty="0" smtClean="0">
                <a:solidFill>
                  <a:schemeClr val="tx1"/>
                </a:solidFill>
                <a:latin typeface="Simplified Arabic" pitchFamily="18" charset="-78"/>
                <a:cs typeface="Simplified Arabic" pitchFamily="18" charset="-78"/>
              </a:rPr>
              <a:t/>
            </a:r>
            <a:br>
              <a:rPr lang="ar-SA" sz="2400" b="1" dirty="0" smtClean="0">
                <a:solidFill>
                  <a:schemeClr val="tx1"/>
                </a:solidFill>
                <a:latin typeface="Simplified Arabic" pitchFamily="18" charset="-78"/>
                <a:cs typeface="Simplified Arabic" pitchFamily="18" charset="-78"/>
              </a:rPr>
            </a:br>
            <a:r>
              <a:rPr lang="ar-SA" sz="2400" b="1" dirty="0" smtClean="0">
                <a:solidFill>
                  <a:schemeClr val="tx1"/>
                </a:solidFill>
                <a:latin typeface="Simplified Arabic" pitchFamily="18" charset="-78"/>
                <a:cs typeface="Simplified Arabic" pitchFamily="18" charset="-78"/>
              </a:rPr>
              <a:t> </a:t>
            </a:r>
            <a:endParaRPr lang="fr-FR" sz="2400" b="1" dirty="0">
              <a:solidFill>
                <a:schemeClr val="tx1"/>
              </a:solidFill>
              <a:latin typeface="Simplified Arabic" pitchFamily="18" charset="-78"/>
              <a:cs typeface="Simplified Arabic" pitchFamily="18" charset="-78"/>
            </a:endParaRPr>
          </a:p>
        </p:txBody>
      </p:sp>
      <p:sp>
        <p:nvSpPr>
          <p:cNvPr id="6" name="عنصر نائب للنص 5"/>
          <p:cNvSpPr>
            <a:spLocks noGrp="1"/>
          </p:cNvSpPr>
          <p:nvPr>
            <p:ph type="body" idx="2"/>
          </p:nvPr>
        </p:nvSpPr>
        <p:spPr>
          <a:xfrm>
            <a:off x="4736592" y="2276872"/>
            <a:ext cx="3298784" cy="3672408"/>
          </a:xfrm>
        </p:spPr>
        <p:txBody>
          <a:bodyPr>
            <a:noAutofit/>
          </a:bodyPr>
          <a:lstStyle/>
          <a:p>
            <a:pPr algn="ctr"/>
            <a:endParaRPr lang="ar-SA" sz="1800" b="1" u="sng" dirty="0"/>
          </a:p>
          <a:p>
            <a:pPr algn="ctr"/>
            <a:r>
              <a:rPr lang="ar-DZ" sz="2800" b="1" dirty="0" smtClean="0">
                <a:latin typeface="Simplified Arabic" pitchFamily="18" charset="-78"/>
                <a:cs typeface="Simplified Arabic" pitchFamily="18" charset="-78"/>
              </a:rPr>
              <a:t>14:00-15:30</a:t>
            </a:r>
            <a:r>
              <a:rPr lang="ar-SA" sz="2800" b="1" dirty="0" smtClean="0">
                <a:latin typeface="Simplified Arabic" pitchFamily="18" charset="-78"/>
                <a:cs typeface="Simplified Arabic" pitchFamily="18" charset="-78"/>
              </a:rPr>
              <a:t>في ال</a:t>
            </a:r>
            <a:r>
              <a:rPr lang="ar-DZ" sz="2800" b="1" dirty="0" smtClean="0">
                <a:latin typeface="Simplified Arabic" pitchFamily="18" charset="-78"/>
                <a:cs typeface="Simplified Arabic" pitchFamily="18" charset="-78"/>
              </a:rPr>
              <a:t>قاعة:13</a:t>
            </a:r>
            <a:endParaRPr lang="ar-SA" sz="2800" b="1" dirty="0">
              <a:latin typeface="Simplified Arabic" pitchFamily="18" charset="-78"/>
              <a:cs typeface="Simplified Arabic" pitchFamily="18" charset="-78"/>
            </a:endParaRPr>
          </a:p>
          <a:p>
            <a:pPr algn="ctr"/>
            <a:r>
              <a:rPr lang="ar-SA" sz="2800" b="1" dirty="0">
                <a:latin typeface="Simplified Arabic" pitchFamily="18" charset="-78"/>
                <a:cs typeface="Simplified Arabic" pitchFamily="18" charset="-78"/>
              </a:rPr>
              <a:t>الرصيد:2 المعامل:1: </a:t>
            </a:r>
            <a:r>
              <a:rPr lang="ar-SA" sz="3600" b="1" dirty="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ليسانس</a:t>
            </a:r>
            <a:r>
              <a:rPr lang="ar-SA" sz="2800" b="1" dirty="0">
                <a:latin typeface="Simplified Arabic" pitchFamily="18" charset="-78"/>
                <a:cs typeface="Simplified Arabic" pitchFamily="18" charset="-78"/>
              </a:rPr>
              <a:t>: علم </a:t>
            </a:r>
            <a:r>
              <a:rPr lang="ar-SA" sz="2800" b="1" dirty="0" smtClean="0">
                <a:latin typeface="Simplified Arabic" pitchFamily="18" charset="-78"/>
                <a:cs typeface="Simplified Arabic" pitchFamily="18" charset="-78"/>
              </a:rPr>
              <a:t>الاجتماع</a:t>
            </a:r>
          </a:p>
          <a:p>
            <a:pPr algn="ctr"/>
            <a:r>
              <a:rPr lang="ar-SA" sz="2800" b="1" dirty="0" smtClean="0">
                <a:latin typeface="Simplified Arabic" pitchFamily="18" charset="-78"/>
                <a:cs typeface="Simplified Arabic" pitchFamily="18" charset="-78"/>
              </a:rPr>
              <a:t>السنة </a:t>
            </a:r>
            <a:r>
              <a:rPr lang="ar-SA" sz="2800" b="1" dirty="0">
                <a:latin typeface="Simplified Arabic" pitchFamily="18" charset="-78"/>
                <a:cs typeface="Simplified Arabic" pitchFamily="18" charset="-78"/>
              </a:rPr>
              <a:t>الجامعية </a:t>
            </a:r>
            <a:r>
              <a:rPr lang="ar-SA" sz="2800" b="1" dirty="0" smtClean="0">
                <a:latin typeface="Simplified Arabic" pitchFamily="18" charset="-78"/>
                <a:cs typeface="Simplified Arabic" pitchFamily="18" charset="-78"/>
              </a:rPr>
              <a:t>:           </a:t>
            </a:r>
          </a:p>
          <a:p>
            <a:pPr algn="ctr"/>
            <a:r>
              <a:rPr lang="ar-SA" sz="2800" b="1" dirty="0" smtClean="0">
                <a:latin typeface="Simplified Arabic" pitchFamily="18" charset="-78"/>
                <a:cs typeface="Simplified Arabic" pitchFamily="18" charset="-78"/>
              </a:rPr>
              <a:t>202</a:t>
            </a:r>
            <a:r>
              <a:rPr lang="ar-DZ" sz="2800" b="1" dirty="0" smtClean="0">
                <a:latin typeface="Simplified Arabic" pitchFamily="18" charset="-78"/>
                <a:cs typeface="Simplified Arabic" pitchFamily="18" charset="-78"/>
              </a:rPr>
              <a:t>4</a:t>
            </a:r>
            <a:r>
              <a:rPr lang="ar-SA" sz="2800" b="1" dirty="0" smtClean="0">
                <a:latin typeface="Simplified Arabic" pitchFamily="18" charset="-78"/>
                <a:cs typeface="Simplified Arabic" pitchFamily="18" charset="-78"/>
              </a:rPr>
              <a:t>-202</a:t>
            </a:r>
            <a:r>
              <a:rPr lang="ar-DZ" sz="2800" b="1" dirty="0" smtClean="0">
                <a:latin typeface="Simplified Arabic" pitchFamily="18" charset="-78"/>
                <a:cs typeface="Simplified Arabic" pitchFamily="18" charset="-78"/>
              </a:rPr>
              <a:t>5</a:t>
            </a:r>
            <a:endParaRPr lang="ar-SA" sz="2800" b="1" dirty="0">
              <a:latin typeface="Simplified Arabic" pitchFamily="18" charset="-78"/>
              <a:cs typeface="Simplified Arabic" pitchFamily="18" charset="-78"/>
            </a:endParaRPr>
          </a:p>
          <a:p>
            <a:pPr algn="ctr"/>
            <a:endParaRPr lang="ar-SA" sz="2400" b="1" dirty="0"/>
          </a:p>
        </p:txBody>
      </p:sp>
      <p:sp>
        <p:nvSpPr>
          <p:cNvPr id="5" name="عنصر نائب للمحتوى 4"/>
          <p:cNvSpPr>
            <a:spLocks noGrp="1"/>
          </p:cNvSpPr>
          <p:nvPr>
            <p:ph sz="half" idx="1"/>
          </p:nvPr>
        </p:nvSpPr>
        <p:spPr>
          <a:xfrm>
            <a:off x="1081781" y="1132892"/>
            <a:ext cx="3301206" cy="4960404"/>
          </a:xfrm>
        </p:spPr>
        <p:txBody>
          <a:bodyPr>
            <a:normAutofit lnSpcReduction="10000"/>
          </a:bodyPr>
          <a:lstStyle/>
          <a:p>
            <a:pPr marL="68580" indent="0">
              <a:buNone/>
            </a:pPr>
            <a:endParaRPr lang="ar-SA" sz="1700" b="1" dirty="0"/>
          </a:p>
          <a:p>
            <a:r>
              <a:rPr lang="ar-SA" sz="4000" b="1" dirty="0">
                <a:cs typeface="PT Bold Heading" pitchFamily="2" charset="-78"/>
              </a:rPr>
              <a:t>المادة</a:t>
            </a:r>
            <a:r>
              <a:rPr lang="ar-SA" sz="4000" b="1" dirty="0" smtClean="0">
                <a:cs typeface="PT Bold Heading" pitchFamily="2" charset="-78"/>
              </a:rPr>
              <a:t>:</a:t>
            </a:r>
          </a:p>
          <a:p>
            <a:r>
              <a:rPr lang="ar-SA" sz="4000" b="1" dirty="0" smtClean="0">
                <a:cs typeface="PT Bold Heading" pitchFamily="2" charset="-78"/>
              </a:rPr>
              <a:t> تحليل اجتماعي لقضايا </a:t>
            </a:r>
          </a:p>
          <a:p>
            <a:pPr marL="68580" indent="0">
              <a:buNone/>
            </a:pPr>
            <a:r>
              <a:rPr lang="ar-SA" sz="4000" b="1" dirty="0" smtClean="0">
                <a:cs typeface="PT Bold Heading" pitchFamily="2" charset="-78"/>
              </a:rPr>
              <a:t>حقوق </a:t>
            </a:r>
          </a:p>
          <a:p>
            <a:pPr marL="68580" indent="0">
              <a:buNone/>
            </a:pPr>
            <a:r>
              <a:rPr lang="ar-SA" sz="4000" b="1" dirty="0" smtClean="0">
                <a:cs typeface="PT Bold Heading" pitchFamily="2" charset="-78"/>
              </a:rPr>
              <a:t>الانسان  (محاضرة )</a:t>
            </a:r>
            <a:endParaRPr lang="ar-SA" sz="4000" b="1" dirty="0">
              <a:cs typeface="PT Bold Heading" pitchFamily="2" charset="-78"/>
            </a:endParaRPr>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07703" cy="6237312"/>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0296" y="0"/>
            <a:ext cx="1584176"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4400" b="1" dirty="0" smtClean="0">
                <a:solidFill>
                  <a:schemeClr val="bg1"/>
                </a:solidFill>
              </a:rPr>
              <a:t>المرأة </a:t>
            </a:r>
            <a:r>
              <a:rPr lang="ar-SA" sz="4400" b="1" dirty="0">
                <a:solidFill>
                  <a:schemeClr val="bg1"/>
                </a:solidFill>
              </a:rPr>
              <a:t>الفلسطينية أكثر </a:t>
            </a:r>
            <a:r>
              <a:rPr lang="ar-SA" sz="4400" b="1" dirty="0" smtClean="0">
                <a:solidFill>
                  <a:schemeClr val="bg1"/>
                </a:solidFill>
              </a:rPr>
              <a:t>من </a:t>
            </a:r>
            <a:r>
              <a:rPr lang="ar-DZ" sz="4400" b="1" dirty="0" smtClean="0">
                <a:solidFill>
                  <a:schemeClr val="bg1"/>
                </a:solidFill>
              </a:rPr>
              <a:t/>
            </a:r>
            <a:br>
              <a:rPr lang="ar-DZ" sz="4400" b="1" dirty="0" smtClean="0">
                <a:solidFill>
                  <a:schemeClr val="bg1"/>
                </a:solidFill>
              </a:rPr>
            </a:br>
            <a:r>
              <a:rPr lang="ar-SA" sz="4400" b="1" dirty="0" smtClean="0">
                <a:solidFill>
                  <a:schemeClr val="bg1"/>
                </a:solidFill>
              </a:rPr>
              <a:t>يعاني </a:t>
            </a:r>
            <a:r>
              <a:rPr lang="ar-SA" sz="4400" b="1" dirty="0">
                <a:solidFill>
                  <a:schemeClr val="bg1"/>
                </a:solidFill>
              </a:rPr>
              <a:t>في الحرب على </a:t>
            </a:r>
            <a:r>
              <a:rPr lang="ar-SA" sz="4400" b="1" dirty="0" smtClean="0">
                <a:solidFill>
                  <a:schemeClr val="bg1"/>
                </a:solidFill>
              </a:rPr>
              <a:t>غزة</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 </a:t>
            </a:r>
            <a:r>
              <a:rPr lang="ar-SA" sz="2800" dirty="0"/>
              <a:t>تدمير قطاع غزة وجعله مكانا غير صالح للعيش فيه، ويتوقع الاحتلال أنه إذا وجد الفلسطيني في القطاع نفسه فجأة في مدينة مدمرة، ولا يوجد لديه بيت ولا أموال ولا حياة كريمة ولا تعليم ولا صحة، فسيكون خياره الطبيعي هو الهجرة خارج هذا المكان إلى أي مكان يضمن له الحياة الكريمة، لكن الشعب الفلسطيني عامة، وسكان قطاع غزة </a:t>
            </a:r>
            <a:r>
              <a:rPr lang="ar-SA" sz="2800" dirty="0" smtClean="0"/>
              <a:t>خاصة</a:t>
            </a:r>
            <a:r>
              <a:rPr lang="ar-DZ" sz="2800" dirty="0" smtClean="0"/>
              <a:t> والمرأة </a:t>
            </a:r>
            <a:r>
              <a:rPr lang="ar-DZ" sz="2800" dirty="0" err="1" smtClean="0"/>
              <a:t>بالاخص</a:t>
            </a:r>
            <a:r>
              <a:rPr lang="ar-SA" sz="2800" dirty="0" smtClean="0"/>
              <a:t>، </a:t>
            </a:r>
            <a:r>
              <a:rPr lang="ar-SA" sz="2800" dirty="0"/>
              <a:t>اختاروا أن يبقوا على أرضهم وأن يدفنوا فيها شهداء أو يبقوا فيها أحرارا</a:t>
            </a:r>
            <a:r>
              <a:rPr lang="ar-SA" sz="2800" dirty="0" smtClean="0"/>
              <a:t>.</a:t>
            </a: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396184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9600" b="1" dirty="0" smtClean="0">
                <a:solidFill>
                  <a:schemeClr val="bg1"/>
                </a:solidFill>
              </a:rPr>
              <a:t>ذكاء </a:t>
            </a:r>
            <a:r>
              <a:rPr lang="ar-DZ" sz="9600" b="1" dirty="0" err="1" smtClean="0">
                <a:solidFill>
                  <a:schemeClr val="bg1"/>
                </a:solidFill>
              </a:rPr>
              <a:t>امراة</a:t>
            </a:r>
            <a:endParaRPr lang="ar-SA" sz="9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a:latin typeface="Sakkal Majalla" pitchFamily="2" charset="-78"/>
              <a:cs typeface="Sakkal Majalla" pitchFamily="2" charset="-78"/>
            </a:endParaRPr>
          </a:p>
          <a:p>
            <a:endParaRPr lang="fr-FR" sz="2200" dirty="0" smtClean="0">
              <a:latin typeface="Sakkal Majalla" pitchFamily="2" charset="-78"/>
              <a:cs typeface="Sakkal Majalla" pitchFamily="2" charset="-78"/>
            </a:endParaRPr>
          </a:p>
          <a:p>
            <a:r>
              <a:rPr lang="ar-SA" sz="2200" dirty="0" smtClean="0">
                <a:latin typeface="Sakkal Majalla" pitchFamily="2" charset="-78"/>
                <a:cs typeface="Sakkal Majalla" pitchFamily="2" charset="-78"/>
              </a:rPr>
              <a:t>دخلت </a:t>
            </a:r>
            <a:r>
              <a:rPr lang="ar-DZ" sz="2200" dirty="0" smtClean="0">
                <a:latin typeface="Sakkal Majalla" pitchFamily="2" charset="-78"/>
                <a:cs typeface="Sakkal Majalla" pitchFamily="2" charset="-78"/>
              </a:rPr>
              <a:t>ام</a:t>
            </a:r>
            <a:r>
              <a:rPr lang="ar-SA" sz="2200" dirty="0" err="1" smtClean="0">
                <a:latin typeface="Sakkal Majalla" pitchFamily="2" charset="-78"/>
                <a:cs typeface="Sakkal Majalla" pitchFamily="2" charset="-78"/>
              </a:rPr>
              <a:t>رأة</a:t>
            </a:r>
            <a:r>
              <a:rPr lang="ar-SA" sz="2200" dirty="0" smtClean="0">
                <a:latin typeface="Sakkal Majalla" pitchFamily="2" charset="-78"/>
                <a:cs typeface="Sakkal Majalla" pitchFamily="2" charset="-78"/>
              </a:rPr>
              <a:t> </a:t>
            </a:r>
            <a:r>
              <a:rPr lang="ar-SA" sz="2200" dirty="0">
                <a:latin typeface="Sakkal Majalla" pitchFamily="2" charset="-78"/>
                <a:cs typeface="Sakkal Majalla" pitchFamily="2" charset="-78"/>
              </a:rPr>
              <a:t>على هارون الرشيد ومعه جمع غفير من العلماء والبلغاء والخطباء والفصحاء، فحيته بقولها: </a:t>
            </a:r>
            <a:r>
              <a:rPr lang="ar-SA" sz="2200" i="1" u="sng" dirty="0">
                <a:latin typeface="Sakkal Majalla" pitchFamily="2" charset="-78"/>
                <a:cs typeface="Sakkal Majalla" pitchFamily="2" charset="-78"/>
              </a:rPr>
              <a:t>"السلام عليك أيها الأمير يا من حكمت فقسطت، أتم الله نعمتك، وأقر عينك، وفرحك بما آتاك</a:t>
            </a:r>
            <a:r>
              <a:rPr lang="ar-SA" sz="2200" i="1" u="sng" dirty="0" smtClean="0">
                <a:latin typeface="Sakkal Majalla" pitchFamily="2" charset="-78"/>
                <a:cs typeface="Sakkal Majalla" pitchFamily="2" charset="-78"/>
              </a:rPr>
              <a:t>".</a:t>
            </a:r>
            <a:endParaRPr lang="ar-DZ" sz="2200" i="1" u="sng" dirty="0" smtClean="0">
              <a:latin typeface="Sakkal Majalla" pitchFamily="2" charset="-78"/>
              <a:cs typeface="Sakkal Majalla" pitchFamily="2" charset="-78"/>
            </a:endParaRPr>
          </a:p>
          <a:p>
            <a:r>
              <a:rPr lang="ar-SA" sz="2200" dirty="0">
                <a:latin typeface="Sakkal Majalla" pitchFamily="2" charset="-78"/>
                <a:cs typeface="Sakkal Majalla" pitchFamily="2" charset="-78"/>
              </a:rPr>
              <a:t>ثم التفت هارون الرشيد إلى جلسائه سائلا: أفهمتم ما </a:t>
            </a:r>
            <a:r>
              <a:rPr lang="ar-SA" sz="2200" dirty="0" smtClean="0">
                <a:latin typeface="Sakkal Majalla" pitchFamily="2" charset="-78"/>
                <a:cs typeface="Sakkal Majalla" pitchFamily="2" charset="-78"/>
              </a:rPr>
              <a:t>قالت؟</a:t>
            </a:r>
            <a:r>
              <a:rPr lang="ar-DZ" sz="2200" dirty="0" smtClean="0">
                <a:latin typeface="Sakkal Majalla" pitchFamily="2" charset="-78"/>
                <a:cs typeface="Sakkal Majalla" pitchFamily="2" charset="-78"/>
              </a:rPr>
              <a:t> </a:t>
            </a:r>
            <a:r>
              <a:rPr lang="ar-SA" sz="2200" dirty="0" smtClean="0">
                <a:latin typeface="Sakkal Majalla" pitchFamily="2" charset="-78"/>
                <a:cs typeface="Sakkal Majalla" pitchFamily="2" charset="-78"/>
              </a:rPr>
              <a:t>فأجابوه</a:t>
            </a:r>
            <a:r>
              <a:rPr lang="ar-SA" sz="2200" dirty="0">
                <a:latin typeface="Sakkal Majalla" pitchFamily="2" charset="-78"/>
                <a:cs typeface="Sakkal Majalla" pitchFamily="2" charset="-78"/>
              </a:rPr>
              <a:t>: ما نراها قالت إلا خيرا.</a:t>
            </a:r>
          </a:p>
          <a:p>
            <a:r>
              <a:rPr lang="ar-SA" sz="2200" dirty="0">
                <a:latin typeface="Sakkal Majalla" pitchFamily="2" charset="-78"/>
                <a:cs typeface="Sakkal Majalla" pitchFamily="2" charset="-78"/>
              </a:rPr>
              <a:t>قال: أما قولها: يا من حكمت فقسطت، فأخذته من قول الله تعالى: (وَأَمَّا الْقَاسِطُونَ فَكَانُوا لِجَهَنَّمَ حَطَبًا" (سورة الجن: الآية 15).</a:t>
            </a:r>
          </a:p>
          <a:p>
            <a:r>
              <a:rPr lang="ar-SA" sz="2200" dirty="0">
                <a:latin typeface="Sakkal Majalla" pitchFamily="2" charset="-78"/>
                <a:cs typeface="Sakkal Majalla" pitchFamily="2" charset="-78"/>
              </a:rPr>
              <a:t>وأما قولها: أتم الله نعمتك، فأخذته من قول الشاعر</a:t>
            </a:r>
            <a:br>
              <a:rPr lang="ar-SA" sz="2200" dirty="0">
                <a:latin typeface="Sakkal Majalla" pitchFamily="2" charset="-78"/>
                <a:cs typeface="Sakkal Majalla" pitchFamily="2" charset="-78"/>
              </a:rPr>
            </a:br>
            <a:r>
              <a:rPr lang="ar-SA" sz="2200" dirty="0">
                <a:latin typeface="Sakkal Majalla" pitchFamily="2" charset="-78"/>
                <a:cs typeface="Sakkal Majalla" pitchFamily="2" charset="-78"/>
              </a:rPr>
              <a:t>إذا تمّ أمر بدا نقصه      ترقب زوالا إذا قيل تم</a:t>
            </a:r>
          </a:p>
          <a:p>
            <a:r>
              <a:rPr lang="ar-SA" sz="2200" dirty="0">
                <a:latin typeface="Sakkal Majalla" pitchFamily="2" charset="-78"/>
                <a:cs typeface="Sakkal Majalla" pitchFamily="2" charset="-78"/>
              </a:rPr>
              <a:t>وأما قولها: أقرّ الله عينك: فمعناه سكّنها والعين إذا سكنت عمي صاحبها</a:t>
            </a:r>
            <a:r>
              <a:rPr lang="ar-SA" sz="2200" dirty="0" smtClean="0">
                <a:latin typeface="Sakkal Majalla" pitchFamily="2" charset="-78"/>
                <a:cs typeface="Sakkal Majalla" pitchFamily="2" charset="-78"/>
              </a:rPr>
              <a:t>.</a:t>
            </a:r>
            <a:endParaRPr lang="ar-DZ" sz="2200" dirty="0" smtClean="0">
              <a:latin typeface="Sakkal Majalla" pitchFamily="2" charset="-78"/>
              <a:cs typeface="Sakkal Majalla" pitchFamily="2" charset="-78"/>
            </a:endParaRPr>
          </a:p>
          <a:p>
            <a:r>
              <a:rPr lang="ar-SA" sz="2200" dirty="0">
                <a:latin typeface="Sakkal Majalla" pitchFamily="2" charset="-78"/>
                <a:cs typeface="Sakkal Majalla" pitchFamily="2" charset="-78"/>
              </a:rPr>
              <a:t>وأما قولها: وفرحك بما آتاك، فأخذته من قول الله تعالى "حَتَّى إِذَا فَرِحُوا بِمَا أُوتُوا أَخَذْنَاهُم بَغْتَةً فَإِذَا هُم مُّبْلِسُونَ" (سورة الأنعام/ من الآية 44).</a:t>
            </a:r>
          </a:p>
          <a:p>
            <a:r>
              <a:rPr lang="ar-SA" sz="2200" dirty="0">
                <a:latin typeface="Sakkal Majalla" pitchFamily="2" charset="-78"/>
                <a:cs typeface="Sakkal Majalla" pitchFamily="2" charset="-78"/>
              </a:rPr>
              <a:t>فاندهش الحاضرون لقدرة المرأة على التورية وفهم الخليفة لما أضمرت،</a:t>
            </a:r>
          </a:p>
          <a:p>
            <a:endParaRPr lang="ar-SA" sz="1600" dirty="0"/>
          </a:p>
          <a:p>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8403886"/>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1600" dirty="0"/>
              <a:t> </a:t>
            </a:r>
            <a:r>
              <a:rPr lang="ar-SA" sz="3600" dirty="0">
                <a:solidFill>
                  <a:schemeClr val="bg1"/>
                </a:solidFill>
                <a:latin typeface="Sakkal Majalla" pitchFamily="2" charset="-78"/>
                <a:cs typeface="Sakkal Majalla" pitchFamily="2" charset="-78"/>
              </a:rPr>
              <a:t>كيف ينجح هذا الإعلان؟ وكيف يقبل الناس على وسائل التواصل إقبالا كبيرا؟</a:t>
            </a:r>
            <a:endParaRPr lang="ar-SA" sz="1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ar-SA" sz="2400" dirty="0" smtClean="0"/>
          </a:p>
          <a:p>
            <a:r>
              <a:rPr lang="ar-SA" sz="2400" dirty="0" smtClean="0"/>
              <a:t> إن أردت اصطياد سمكة، أرمي لها الطعم، والطعم هنا هو المرأة، أو بالأحرى جسدها. فبالنسبة للإشهار، تستخدم صور المرأة بطرق استفزازية مغرية وجريئة في عملية الترويج لمختلف المنتجات، من الملابس والشامبو والعطور إلى غير ذلك. ويقع تسليط الضوء على جسدها وجاذبيتها وجمالها، لجذب الانتباه، أو لنقل الغرائز الجنسية بالنسبة للرجل، والغيرة والرغبة في الاقتداء بالنسبة للمرأة التي تشاهد ذلك الإعلان. والنتيجة هي زيادة المبيعات.</a:t>
            </a:r>
          </a:p>
          <a:p>
            <a:r>
              <a:rPr lang="ar-SA" sz="2400" dirty="0"/>
              <a:t/>
            </a:r>
            <a:br>
              <a:rPr lang="ar-SA" sz="2400" dirty="0"/>
            </a:br>
            <a:endParaRPr lang="ar-SA" sz="1600" dirty="0"/>
          </a:p>
          <a:p>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456162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400" dirty="0" smtClean="0">
                <a:solidFill>
                  <a:schemeClr val="bg1"/>
                </a:solidFill>
              </a:rPr>
              <a:t>العمل: حاجة للمرأة</a:t>
            </a:r>
            <a:br>
              <a:rPr lang="ar-DZ" sz="5400" dirty="0" smtClean="0">
                <a:solidFill>
                  <a:schemeClr val="bg1"/>
                </a:solidFill>
              </a:rPr>
            </a:br>
            <a:r>
              <a:rPr lang="ar-DZ" sz="5400" dirty="0" smtClean="0">
                <a:solidFill>
                  <a:schemeClr val="bg1"/>
                </a:solidFill>
              </a:rPr>
              <a:t> ام للوجاهة</a:t>
            </a:r>
            <a:endParaRPr lang="ar-SA" sz="5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r>
              <a:rPr lang="ar-SA" sz="2200" dirty="0" smtClean="0">
                <a:latin typeface="Sakkal Majalla" pitchFamily="2" charset="-78"/>
                <a:cs typeface="Sakkal Majalla" pitchFamily="2" charset="-78"/>
              </a:rPr>
              <a:t>فلنتحرّر </a:t>
            </a:r>
            <a:r>
              <a:rPr lang="ar-SA" sz="2200" dirty="0">
                <a:latin typeface="Sakkal Majalla" pitchFamily="2" charset="-78"/>
                <a:cs typeface="Sakkal Majalla" pitchFamily="2" charset="-78"/>
              </a:rPr>
              <a:t>من قيود </a:t>
            </a:r>
            <a:r>
              <a:rPr lang="ar-SA" sz="2200" dirty="0" smtClean="0">
                <a:latin typeface="Sakkal Majalla" pitchFamily="2" charset="-78"/>
                <a:cs typeface="Sakkal Majalla" pitchFamily="2" charset="-78"/>
              </a:rPr>
              <a:t>وهمية </a:t>
            </a:r>
            <a:r>
              <a:rPr lang="ar-SA" sz="2200" dirty="0">
                <a:latin typeface="Sakkal Majalla" pitchFamily="2" charset="-78"/>
                <a:cs typeface="Sakkal Majalla" pitchFamily="2" charset="-78"/>
              </a:rPr>
              <a:t>تصوّر لنا المرأة العاملة متحضرة وربة المنزل متخلفة، وبأن المال أهم شيء ويشتري كل شيء، وفي الغرب تتمنى المرأة لو كان لها خيار البقاء في </a:t>
            </a:r>
            <a:r>
              <a:rPr lang="ar-SA" sz="2200" dirty="0" smtClean="0">
                <a:latin typeface="Sakkal Majalla" pitchFamily="2" charset="-78"/>
                <a:cs typeface="Sakkal Majalla" pitchFamily="2" charset="-78"/>
              </a:rPr>
              <a:t>المنزل</a:t>
            </a:r>
            <a:r>
              <a:rPr lang="ar-DZ" sz="2200" dirty="0" smtClean="0">
                <a:latin typeface="Sakkal Majalla" pitchFamily="2" charset="-78"/>
                <a:cs typeface="Sakkal Majalla" pitchFamily="2" charset="-78"/>
              </a:rPr>
              <a:t>.</a:t>
            </a:r>
          </a:p>
          <a:p>
            <a:r>
              <a:rPr lang="ar-SA" sz="2200" dirty="0" smtClean="0">
                <a:latin typeface="Sakkal Majalla" pitchFamily="2" charset="-78"/>
                <a:cs typeface="Sakkal Majalla" pitchFamily="2" charset="-78"/>
              </a:rPr>
              <a:t> اخرجي </a:t>
            </a:r>
            <a:r>
              <a:rPr lang="ar-SA" sz="2200" dirty="0">
                <a:latin typeface="Sakkal Majalla" pitchFamily="2" charset="-78"/>
                <a:cs typeface="Sakkal Majalla" pitchFamily="2" charset="-78"/>
              </a:rPr>
              <a:t>للعمل ولكن بقرار داخلي منك، بشعور جميل لا يشوبه تأنيب الضمير لترك ما يترك (كالأولاد) لمن لا يترك له (كالخدم)، وفّقي ووازني وانطلقي لكن لا تقلّدي وتتّبعي فقط لأنك قد حُرمتي بوصلتك الفطرية السليمة التي سترشدك للصواب بلا مؤثرات </a:t>
            </a:r>
            <a:r>
              <a:rPr lang="ar-SA" sz="2200" dirty="0" smtClean="0">
                <a:latin typeface="Sakkal Majalla" pitchFamily="2" charset="-78"/>
                <a:cs typeface="Sakkal Majalla" pitchFamily="2" charset="-78"/>
              </a:rPr>
              <a:t>خارجية</a:t>
            </a:r>
            <a:r>
              <a:rPr lang="ar-DZ" sz="2200" dirty="0" smtClean="0">
                <a:latin typeface="Sakkal Majalla" pitchFamily="2" charset="-78"/>
                <a:cs typeface="Sakkal Majalla" pitchFamily="2" charset="-78"/>
              </a:rPr>
              <a:t>.</a:t>
            </a:r>
          </a:p>
          <a:p>
            <a:r>
              <a:rPr lang="ar-SA" sz="2200" dirty="0" smtClean="0">
                <a:latin typeface="Sakkal Majalla" pitchFamily="2" charset="-78"/>
                <a:cs typeface="Sakkal Majalla" pitchFamily="2" charset="-78"/>
              </a:rPr>
              <a:t> </a:t>
            </a:r>
            <a:r>
              <a:rPr lang="ar-SA" sz="2200" dirty="0">
                <a:latin typeface="Sakkal Majalla" pitchFamily="2" charset="-78"/>
                <a:cs typeface="Sakkal Majalla" pitchFamily="2" charset="-78"/>
              </a:rPr>
              <a:t>اعملي ولا تنسي واجباتك، وتفحّصي بصدق الهدف الكامن وراء عملك، واتقِ الله فيمن هم تحت وصايتك، الذين هم أضعف من أن </a:t>
            </a:r>
            <a:r>
              <a:rPr lang="ar-SA" sz="2200" dirty="0" err="1">
                <a:latin typeface="Sakkal Majalla" pitchFamily="2" charset="-78"/>
                <a:cs typeface="Sakkal Majalla" pitchFamily="2" charset="-78"/>
              </a:rPr>
              <a:t>يطلبو</a:t>
            </a:r>
            <a:r>
              <a:rPr lang="ar-SA" sz="2200" dirty="0">
                <a:latin typeface="Sakkal Majalla" pitchFamily="2" charset="-78"/>
                <a:cs typeface="Sakkal Majalla" pitchFamily="2" charset="-78"/>
              </a:rPr>
              <a:t> الحنان بالقوة اعملي لتحققي ذاتك وتُقدمي الأفضل لأمّتك ومَن حولك وليس لتشتري حقيبة المصمم الفلاني أو لتُلبسي طفلك ملابس ماركة عالمية فخمة </a:t>
            </a:r>
            <a:r>
              <a:rPr lang="ar-DZ" sz="2200" dirty="0" smtClean="0">
                <a:latin typeface="Sakkal Majalla" pitchFamily="2" charset="-78"/>
                <a:cs typeface="Sakkal Majalla" pitchFamily="2" charset="-78"/>
              </a:rPr>
              <a:t>.</a:t>
            </a:r>
          </a:p>
          <a:p>
            <a:r>
              <a:rPr lang="ar-SA" sz="2200" dirty="0" smtClean="0">
                <a:latin typeface="Sakkal Majalla" pitchFamily="2" charset="-78"/>
                <a:cs typeface="Sakkal Majalla" pitchFamily="2" charset="-78"/>
              </a:rPr>
              <a:t> </a:t>
            </a:r>
            <a:r>
              <a:rPr lang="ar-SA" sz="2200" dirty="0">
                <a:latin typeface="Sakkal Majalla" pitchFamily="2" charset="-78"/>
                <a:cs typeface="Sakkal Majalla" pitchFamily="2" charset="-78"/>
              </a:rPr>
              <a:t>اعملي وكوني قوية وأشبعي شعور الرضا في داخلك لكن بحافز ينبع من داخلك لا من خارجك، عندها ستكونين منتجة وفعالة وناجحة وراضية بعمق في آن واحد!</a:t>
            </a:r>
          </a:p>
          <a:p>
            <a:endParaRPr lang="ar-SA" sz="1600" dirty="0">
              <a:latin typeface="Sakkal Majalla" pitchFamily="2" charset="-78"/>
              <a:cs typeface="Sakkal Majalla" pitchFamily="2" charset="-78"/>
            </a:endParaRP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7104245"/>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400" dirty="0" smtClean="0">
                <a:solidFill>
                  <a:schemeClr val="bg1"/>
                </a:solidFill>
              </a:rPr>
              <a:t>التقييم:</a:t>
            </a:r>
            <a:endParaRPr lang="ar-SA" sz="5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sz="3200" dirty="0">
              <a:latin typeface="Sakkal Majalla" pitchFamily="2" charset="-78"/>
              <a:cs typeface="Sakkal Majalla" pitchFamily="2" charset="-78"/>
            </a:endParaRPr>
          </a:p>
          <a:p>
            <a:endParaRPr lang="ar-DZ" sz="3200" dirty="0" smtClean="0">
              <a:latin typeface="Sakkal Majalla" pitchFamily="2" charset="-78"/>
              <a:cs typeface="Sakkal Majalla" pitchFamily="2" charset="-78"/>
            </a:endParaRPr>
          </a:p>
          <a:p>
            <a:r>
              <a:rPr lang="ar-SA" sz="3200" dirty="0">
                <a:latin typeface="Sakkal Majalla" pitchFamily="2" charset="-78"/>
                <a:cs typeface="Sakkal Majalla" pitchFamily="2" charset="-78"/>
              </a:rPr>
              <a:t>إن تقييم واقع المرأة من حيث مدى تحقيق العدالة والإنصاف والمساواة مرهون بواقع البلد المعيش، ومدى استقرار وتطور الأوضاع الثقافية والاقتصادية والسياسية والتعليمية والبيئية والمهنية والاجتماعية والدينية والصحية، بالإضافة إلى قدرة التشريعات والقوانين والسياسات في البلد المعني على التكيف والمرونة والتفعيل لحماية حقوق المرأة، وتعزيز مساواتها ضمن السياقات المختلفة، وبإمكان الإدارة السياسية داخل المؤسسات الحكومية وغير الحكومية في البلد المعني أن تلعب دورًا جادًّا في مدى تحسين دور المرأة ومكانتها والوقوف بجانبها.</a:t>
            </a:r>
          </a:p>
          <a:p>
            <a:r>
              <a:rPr lang="ar-SA" sz="2400" dirty="0"/>
              <a:t/>
            </a:r>
            <a:br>
              <a:rPr lang="ar-SA" sz="2400" dirty="0"/>
            </a:br>
            <a:endParaRPr lang="ar-SA" sz="1600" dirty="0">
              <a:latin typeface="Sakkal Majalla" pitchFamily="2" charset="-78"/>
              <a:cs typeface="Sakkal Majalla" pitchFamily="2" charset="-78"/>
            </a:endParaRP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8384900"/>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9600" dirty="0" smtClean="0">
                <a:solidFill>
                  <a:schemeClr val="bg1"/>
                </a:solidFill>
              </a:rPr>
              <a:t>تمكين المرأة</a:t>
            </a:r>
            <a:endParaRPr lang="ar-SA" sz="9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pPr marL="457200" indent="-457200">
              <a:buFont typeface="+mj-lt"/>
              <a:buAutoNum type="arabicPeriod"/>
            </a:pPr>
            <a:r>
              <a:rPr lang="ar-SA" sz="2800" dirty="0" smtClean="0"/>
              <a:t> </a:t>
            </a:r>
            <a:r>
              <a:rPr lang="ar-SA" sz="2800" dirty="0"/>
              <a:t>إنشاء مركز رصد يوفر كل الدراسات الخاصة بنجاحات المرأة </a:t>
            </a:r>
            <a:r>
              <a:rPr lang="ar-SA" sz="2800" dirty="0" smtClean="0"/>
              <a:t>العربية</a:t>
            </a:r>
            <a:r>
              <a:rPr lang="ar-DZ" sz="2800" dirty="0" smtClean="0"/>
              <a:t>.</a:t>
            </a:r>
          </a:p>
          <a:p>
            <a:pPr marL="457200" indent="-457200">
              <a:buFont typeface="+mj-lt"/>
              <a:buAutoNum type="arabicPeriod"/>
            </a:pPr>
            <a:r>
              <a:rPr lang="ar-SA" sz="2800" dirty="0" smtClean="0"/>
              <a:t>دعم </a:t>
            </a:r>
            <a:r>
              <a:rPr lang="ar-SA" sz="2800" dirty="0"/>
              <a:t>المشاريع الصغيرة لربات المنازل ومساعدتهن على تسويق </a:t>
            </a:r>
            <a:r>
              <a:rPr lang="ar-SA" sz="2800" dirty="0" smtClean="0"/>
              <a:t>المنتجات</a:t>
            </a:r>
            <a:r>
              <a:rPr lang="ar-DZ" sz="2800" dirty="0" smtClean="0"/>
              <a:t>.</a:t>
            </a:r>
          </a:p>
          <a:p>
            <a:pPr marL="457200" indent="-457200">
              <a:buFont typeface="+mj-lt"/>
              <a:buAutoNum type="arabicPeriod"/>
            </a:pPr>
            <a:r>
              <a:rPr lang="ar-SA" sz="2800" dirty="0" smtClean="0"/>
              <a:t>مراجعة </a:t>
            </a:r>
            <a:r>
              <a:rPr lang="ar-SA" sz="2800" dirty="0"/>
              <a:t>التشريعات التي تحدّ من تمكين </a:t>
            </a:r>
            <a:r>
              <a:rPr lang="ar-SA" sz="2800" dirty="0" smtClean="0"/>
              <a:t>المرأة</a:t>
            </a:r>
            <a:r>
              <a:rPr lang="ar-DZ" sz="2800" dirty="0" smtClean="0"/>
              <a:t>.</a:t>
            </a:r>
          </a:p>
          <a:p>
            <a:pPr marL="457200" indent="-457200">
              <a:buFont typeface="+mj-lt"/>
              <a:buAutoNum type="arabicPeriod"/>
            </a:pPr>
            <a:r>
              <a:rPr lang="ar-SA" sz="2800" dirty="0" smtClean="0"/>
              <a:t>تمكين </a:t>
            </a:r>
            <a:r>
              <a:rPr lang="ar-SA" sz="2800" dirty="0"/>
              <a:t>المرأة بأحدث وسائل </a:t>
            </a:r>
            <a:r>
              <a:rPr lang="ar-SA" sz="2800" dirty="0" smtClean="0"/>
              <a:t>التكنولوجيا</a:t>
            </a:r>
            <a:r>
              <a:rPr lang="ar-DZ" sz="2800" dirty="0" smtClean="0"/>
              <a:t>.</a:t>
            </a:r>
          </a:p>
          <a:p>
            <a:pPr marL="457200" indent="-457200">
              <a:buFont typeface="+mj-lt"/>
              <a:buAutoNum type="arabicPeriod"/>
            </a:pPr>
            <a:r>
              <a:rPr lang="ar-SA" sz="2800" dirty="0" smtClean="0"/>
              <a:t>ضع </a:t>
            </a:r>
            <a:r>
              <a:rPr lang="ar-SA" sz="2800" dirty="0"/>
              <a:t>سياسات لتمكين المرأة تواكب التطورات </a:t>
            </a:r>
            <a:r>
              <a:rPr lang="ar-SA" sz="2800" dirty="0" smtClean="0"/>
              <a:t>المستقبلية</a:t>
            </a:r>
            <a:r>
              <a:rPr lang="ar-DZ" sz="2800" dirty="0" smtClean="0"/>
              <a:t>،و</a:t>
            </a:r>
            <a:r>
              <a:rPr lang="ar-SA" sz="2800" dirty="0" smtClean="0"/>
              <a:t> </a:t>
            </a:r>
            <a:r>
              <a:rPr lang="ar-SA" sz="2800" dirty="0"/>
              <a:t>العمل على احترام حقوق الإنسان ضرورة مجتمعية </a:t>
            </a:r>
            <a:r>
              <a:rPr lang="ar-SA" sz="2800" dirty="0" smtClean="0"/>
              <a:t>وسياسية</a:t>
            </a:r>
            <a:r>
              <a:rPr lang="ar-DZ" sz="2800" dirty="0" smtClean="0"/>
              <a:t>.</a:t>
            </a:r>
            <a:r>
              <a:rPr lang="ar-SA" sz="2800" dirty="0"/>
              <a:t> </a:t>
            </a: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1743629"/>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500" dirty="0" smtClean="0">
                <a:solidFill>
                  <a:schemeClr val="bg1"/>
                </a:solidFill>
              </a:rPr>
              <a:t>اعادة النظر </a:t>
            </a:r>
            <a:br>
              <a:rPr lang="ar-DZ" sz="5500" dirty="0" smtClean="0">
                <a:solidFill>
                  <a:schemeClr val="bg1"/>
                </a:solidFill>
              </a:rPr>
            </a:br>
            <a:r>
              <a:rPr lang="ar-DZ" sz="5500" dirty="0" smtClean="0">
                <a:solidFill>
                  <a:schemeClr val="bg1"/>
                </a:solidFill>
              </a:rPr>
              <a:t>في مبادئ حقوق الانسان</a:t>
            </a:r>
            <a:endParaRPr lang="ar-SA" sz="55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r>
              <a:rPr lang="ar-SA" dirty="0" smtClean="0">
                <a:latin typeface="Sakkal Majalla" pitchFamily="2" charset="-78"/>
                <a:cs typeface="Sakkal Majalla" pitchFamily="2" charset="-78"/>
              </a:rPr>
              <a:t> يقترح </a:t>
            </a:r>
            <a:r>
              <a:rPr lang="ar-SA" dirty="0">
                <a:latin typeface="Sakkal Majalla" pitchFamily="2" charset="-78"/>
                <a:cs typeface="Sakkal Majalla" pitchFamily="2" charset="-78"/>
              </a:rPr>
              <a:t>المفكر البرتغالي </a:t>
            </a:r>
            <a:r>
              <a:rPr lang="ar-SA" dirty="0" err="1">
                <a:latin typeface="Sakkal Majalla" pitchFamily="2" charset="-78"/>
                <a:cs typeface="Sakkal Majalla" pitchFamily="2" charset="-78"/>
              </a:rPr>
              <a:t>بوافنتورا</a:t>
            </a:r>
            <a:r>
              <a:rPr lang="ar-SA" dirty="0">
                <a:latin typeface="Sakkal Majalla" pitchFamily="2" charset="-78"/>
                <a:cs typeface="Sakkal Majalla" pitchFamily="2" charset="-78"/>
              </a:rPr>
              <a:t> دي سوسا سانتوس </a:t>
            </a:r>
            <a:r>
              <a:rPr lang="ar-SA" dirty="0" smtClean="0">
                <a:latin typeface="Sakkal Majalla" pitchFamily="2" charset="-78"/>
                <a:cs typeface="Sakkal Majalla" pitchFamily="2" charset="-78"/>
              </a:rPr>
              <a:t>منها:</a:t>
            </a:r>
            <a:endParaRPr lang="ar-DZ" dirty="0" smtClean="0">
              <a:latin typeface="Sakkal Majalla" pitchFamily="2" charset="-78"/>
              <a:cs typeface="Sakkal Majalla" pitchFamily="2" charset="-78"/>
            </a:endParaRPr>
          </a:p>
          <a:p>
            <a:r>
              <a:rPr lang="ar-SA" dirty="0">
                <a:latin typeface="Sakkal Majalla" pitchFamily="2" charset="-78"/>
                <a:cs typeface="Sakkal Majalla" pitchFamily="2" charset="-78"/>
              </a:rPr>
              <a:t>▪ ضرورة تجاوز الجدل العقيم حول التعارض بين العالمية والنسبية الثقافية، وإقامة حوار جاد ومفتوح بين مختلف الثقافات وصولا إلى تحديد قواسم مشتركة ومعايير جامعة</a:t>
            </a:r>
            <a:r>
              <a:rPr lang="ar-SA" dirty="0" smtClean="0">
                <a:latin typeface="Sakkal Majalla" pitchFamily="2" charset="-78"/>
                <a:cs typeface="Sakkal Majalla" pitchFamily="2" charset="-78"/>
              </a:rPr>
              <a:t>.</a:t>
            </a:r>
            <a:r>
              <a:rPr lang="ar-SA" dirty="0">
                <a:latin typeface="Sakkal Majalla" pitchFamily="2" charset="-78"/>
                <a:cs typeface="Sakkal Majalla" pitchFamily="2" charset="-78"/>
              </a:rPr>
              <a:t/>
            </a:r>
            <a:br>
              <a:rPr lang="ar-SA" dirty="0">
                <a:latin typeface="Sakkal Majalla" pitchFamily="2" charset="-78"/>
                <a:cs typeface="Sakkal Majalla" pitchFamily="2" charset="-78"/>
              </a:rPr>
            </a:br>
            <a:r>
              <a:rPr lang="ar-SA" dirty="0">
                <a:latin typeface="Sakkal Majalla" pitchFamily="2" charset="-78"/>
                <a:cs typeface="Sakkal Majalla" pitchFamily="2" charset="-78"/>
              </a:rPr>
              <a:t>▪ أن كل الثقافات تمتلك تصورا حول مسألة الكرامة </a:t>
            </a:r>
            <a:r>
              <a:rPr lang="ar-SA" dirty="0" smtClean="0">
                <a:latin typeface="Sakkal Majalla" pitchFamily="2" charset="-78"/>
                <a:cs typeface="Sakkal Majalla" pitchFamily="2" charset="-78"/>
              </a:rPr>
              <a:t>الإنسانية.</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تعدد الثقافات دليل واضح على أنه ليست هناك ثقافة كاملة وإنما توجد ثقافات تتكامل في ما </a:t>
            </a:r>
            <a:r>
              <a:rPr lang="ar-SA" dirty="0" smtClean="0">
                <a:latin typeface="Sakkal Majalla" pitchFamily="2" charset="-78"/>
                <a:cs typeface="Sakkal Majalla" pitchFamily="2" charset="-78"/>
              </a:rPr>
              <a:t>بينها</a:t>
            </a:r>
            <a:r>
              <a:rPr lang="ar-DZ" dirty="0" smtClean="0">
                <a:latin typeface="Sakkal Majalla" pitchFamily="2" charset="-78"/>
                <a:cs typeface="Sakkal Majalla" pitchFamily="2" charset="-78"/>
              </a:rPr>
              <a:t>.</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لا توجد ثقافة كاملة </a:t>
            </a:r>
            <a:r>
              <a:rPr lang="ar-SA" dirty="0" smtClean="0">
                <a:latin typeface="Sakkal Majalla" pitchFamily="2" charset="-78"/>
                <a:cs typeface="Sakkal Majalla" pitchFamily="2" charset="-78"/>
              </a:rPr>
              <a:t>التجانس</a:t>
            </a:r>
            <a:r>
              <a:rPr lang="ar-DZ" dirty="0">
                <a:latin typeface="Sakkal Majalla" pitchFamily="2" charset="-78"/>
                <a:cs typeface="Sakkal Majalla" pitchFamily="2" charset="-78"/>
              </a:rPr>
              <a:t>.</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كل ثقافة لها طرقها في تحقيق الاندماج وتنظيم التمايز، ولذلك ليس من السليم النظر إلى كل مظاهر المساواة باعتبارها دليلا على تماثل حقيقي، كما أن الاختلافات لا تنطوي بالضرورة على وجود تفاوت في الواقع.</a:t>
            </a:r>
          </a:p>
          <a:p>
            <a:r>
              <a:rPr lang="ar-SA" sz="2800" dirty="0">
                <a:latin typeface="Sakkal Majalla" pitchFamily="2" charset="-78"/>
                <a:cs typeface="Sakkal Majalla" pitchFamily="2" charset="-78"/>
              </a:rPr>
              <a:t>تحقيق مصداقية حقوق الإنسان واستعادة دورها التحريري أمور تتطلب جهدا تجديديا جريئا يتجاوز </a:t>
            </a:r>
            <a:r>
              <a:rPr lang="ar-SA" sz="2800" dirty="0" err="1">
                <a:latin typeface="Sakkal Majalla" pitchFamily="2" charset="-78"/>
                <a:cs typeface="Sakkal Majalla" pitchFamily="2" charset="-78"/>
              </a:rPr>
              <a:t>التعارضات</a:t>
            </a:r>
            <a:r>
              <a:rPr lang="ar-SA" sz="2800" dirty="0">
                <a:latin typeface="Sakkal Majalla" pitchFamily="2" charset="-78"/>
                <a:cs typeface="Sakkal Majalla" pitchFamily="2" charset="-78"/>
              </a:rPr>
              <a:t> التقليدية بين المجرد والمادي، بين العقلانية الأخلاقية والوضعية القانونية وبين العالمية المطلقة والنزعة المحلية القائمة على النسبية الثقافية.</a:t>
            </a:r>
          </a:p>
          <a:p>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592783"/>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dirty="0">
                <a:latin typeface="Sakkal Majalla" pitchFamily="2" charset="-78"/>
                <a:cs typeface="Sakkal Majalla" pitchFamily="2" charset="-78"/>
              </a:rPr>
              <a:t>أ. قدوري </a:t>
            </a:r>
            <a:r>
              <a:rPr lang="ar-SA" dirty="0" smtClean="0">
                <a:latin typeface="Sakkal Majalla" pitchFamily="2" charset="-78"/>
                <a:cs typeface="Sakkal Majalla" pitchFamily="2" charset="-78"/>
              </a:rPr>
              <a:t>فؤاد</a:t>
            </a:r>
            <a:br>
              <a:rPr lang="ar-SA" dirty="0" smtClean="0">
                <a:latin typeface="Sakkal Majalla" pitchFamily="2" charset="-78"/>
                <a:cs typeface="Sakkal Majalla" pitchFamily="2" charset="-78"/>
              </a:rPr>
            </a:br>
            <a:r>
              <a:rPr lang="ar-SA" dirty="0" smtClean="0">
                <a:latin typeface="Sakkal Majalla" pitchFamily="2" charset="-78"/>
                <a:cs typeface="Sakkal Majalla" pitchFamily="2" charset="-78"/>
              </a:rPr>
              <a:t> </a:t>
            </a:r>
            <a:r>
              <a:rPr lang="fr-FR" dirty="0" smtClean="0">
                <a:latin typeface="Sakkal Majalla" pitchFamily="2" charset="-78"/>
                <a:cs typeface="Sakkal Majalla" pitchFamily="2" charset="-78"/>
              </a:rPr>
              <a:t>GUEDDOURI  FOUAD</a:t>
            </a:r>
            <a:endParaRPr lang="ar-SA" dirty="0">
              <a:latin typeface="Sakkal Majalla" pitchFamily="2" charset="-78"/>
              <a:cs typeface="Sakkal Majalla" pitchFamily="2" charset="-78"/>
            </a:endParaRPr>
          </a:p>
        </p:txBody>
      </p:sp>
      <p:sp>
        <p:nvSpPr>
          <p:cNvPr id="4" name="عنصر نائب للمحتوى 3"/>
          <p:cNvSpPr>
            <a:spLocks noGrp="1"/>
          </p:cNvSpPr>
          <p:nvPr>
            <p:ph sz="quarter" idx="2"/>
          </p:nvPr>
        </p:nvSpPr>
        <p:spPr>
          <a:xfrm>
            <a:off x="467544" y="2060848"/>
            <a:ext cx="4176464" cy="4238036"/>
          </a:xfrm>
        </p:spPr>
        <p:txBody>
          <a:bodyPr>
            <a:normAutofit fontScale="25000" lnSpcReduction="20000"/>
          </a:bodyPr>
          <a:lstStyle/>
          <a:p>
            <a:pPr algn="l" rtl="0"/>
            <a:r>
              <a:rPr lang="fr-FR" sz="8600" b="1" u="sng" dirty="0" smtClean="0">
                <a:solidFill>
                  <a:srgbClr val="002060"/>
                </a:solidFill>
                <a:latin typeface="Sakkal Majalla" pitchFamily="2" charset="-78"/>
                <a:cs typeface="Sakkal Majalla" pitchFamily="2" charset="-78"/>
                <a:hlinkClick r:id="rId3"/>
              </a:rPr>
              <a:t>gueddouri.fouad@yahoo.com</a:t>
            </a:r>
            <a:r>
              <a:rPr lang="fr-FR" sz="6000" b="1" u="sng" dirty="0" smtClean="0">
                <a:solidFill>
                  <a:srgbClr val="002060"/>
                </a:solidFill>
                <a:latin typeface="Sakkal Majalla" pitchFamily="2" charset="-78"/>
                <a:cs typeface="Sakkal Majalla" pitchFamily="2" charset="-78"/>
              </a:rPr>
              <a:t>.</a:t>
            </a:r>
          </a:p>
          <a:p>
            <a:pPr algn="l" rtl="0"/>
            <a:endParaRPr lang="fr-FR" sz="6000" b="1" dirty="0" smtClean="0">
              <a:solidFill>
                <a:srgbClr val="002060"/>
              </a:solidFill>
              <a:latin typeface="Sakkal Majalla" pitchFamily="2" charset="-78"/>
              <a:cs typeface="Sakkal Majalla" pitchFamily="2" charset="-78"/>
            </a:endParaRPr>
          </a:p>
          <a:p>
            <a:pPr algn="l" rtl="0"/>
            <a:endParaRPr lang="ar-SA" sz="6000" b="1" dirty="0" smtClean="0">
              <a:solidFill>
                <a:srgbClr val="002060"/>
              </a:solidFill>
              <a:latin typeface="Sakkal Majalla" pitchFamily="2" charset="-78"/>
              <a:cs typeface="Sakkal Majalla" pitchFamily="2" charset="-78"/>
            </a:endParaRPr>
          </a:p>
          <a:p>
            <a:pPr algn="l" rtl="0"/>
            <a:r>
              <a:rPr lang="fr-FR" sz="11200" b="1" dirty="0" smtClean="0">
                <a:solidFill>
                  <a:srgbClr val="002060"/>
                </a:solidFill>
                <a:latin typeface="Sakkal Majalla" pitchFamily="2" charset="-78"/>
                <a:cs typeface="Sakkal Majalla" pitchFamily="2" charset="-78"/>
              </a:rPr>
              <a:t>gueddouri39037@gmail.com</a:t>
            </a:r>
          </a:p>
          <a:p>
            <a:pPr algn="l" rtl="0"/>
            <a:endParaRPr lang="fr-FR" sz="6000" b="1" dirty="0" smtClean="0">
              <a:solidFill>
                <a:srgbClr val="002060"/>
              </a:solidFill>
              <a:latin typeface="Sakkal Majalla" pitchFamily="2" charset="-78"/>
              <a:cs typeface="Sakkal Majalla" pitchFamily="2" charset="-78"/>
            </a:endParaRPr>
          </a:p>
          <a:p>
            <a:pPr algn="l" rtl="0"/>
            <a:r>
              <a:rPr lang="fr-FR" sz="8800" b="1" dirty="0" smtClean="0">
                <a:solidFill>
                  <a:srgbClr val="002060"/>
                </a:solidFill>
                <a:latin typeface="Sakkal Majalla" pitchFamily="2" charset="-78"/>
                <a:cs typeface="Sakkal Majalla" pitchFamily="2" charset="-78"/>
              </a:rPr>
              <a:t>Facebook   FOUAD LARBI GUEDDOURI</a:t>
            </a:r>
          </a:p>
          <a:p>
            <a:pPr algn="l" rtl="0"/>
            <a:endParaRPr lang="fr-FR" sz="6000" b="1" dirty="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endParaRPr>
          </a:p>
          <a:p>
            <a:pPr algn="l" rtl="0"/>
            <a:r>
              <a:rPr lang="fr-FR" sz="9600" b="1" dirty="0" smtClean="0">
                <a:solidFill>
                  <a:srgbClr val="002060"/>
                </a:solidFill>
                <a:latin typeface="Sakkal Majalla" pitchFamily="2" charset="-78"/>
                <a:cs typeface="Sakkal Majalla" pitchFamily="2" charset="-78"/>
              </a:rPr>
              <a:t>Tweeter</a:t>
            </a:r>
            <a:r>
              <a:rPr lang="ar-DZ" sz="9600" b="1" dirty="0" smtClean="0">
                <a:solidFill>
                  <a:srgbClr val="002060"/>
                </a:solidFill>
                <a:latin typeface="Sakkal Majalla" pitchFamily="2" charset="-78"/>
                <a:cs typeface="Sakkal Majalla" pitchFamily="2" charset="-78"/>
              </a:rPr>
              <a:t>:</a:t>
            </a:r>
            <a:r>
              <a:rPr lang="fr-FR" sz="9600" b="1" dirty="0" smtClean="0">
                <a:solidFill>
                  <a:srgbClr val="002060"/>
                </a:solidFill>
                <a:latin typeface="Sakkal Majalla" pitchFamily="2" charset="-78"/>
                <a:cs typeface="Sakkal Majalla" pitchFamily="2" charset="-78"/>
              </a:rPr>
              <a:t>  </a:t>
            </a:r>
            <a:r>
              <a:rPr lang="fr-FR" sz="9600" b="1" dirty="0">
                <a:solidFill>
                  <a:srgbClr val="002060"/>
                </a:solidFill>
                <a:latin typeface="Sakkal Majalla" pitchFamily="2" charset="-78"/>
                <a:cs typeface="Sakkal Majalla" pitchFamily="2" charset="-78"/>
              </a:rPr>
              <a:t>FOUAD LARBI </a:t>
            </a:r>
            <a:r>
              <a:rPr lang="fr-FR" sz="9600" b="1" dirty="0" smtClean="0">
                <a:solidFill>
                  <a:srgbClr val="002060"/>
                </a:solidFill>
                <a:latin typeface="Sakkal Majalla" pitchFamily="2" charset="-78"/>
                <a:cs typeface="Sakkal Majalla" pitchFamily="2" charset="-78"/>
              </a:rPr>
              <a:t>UEDDOURI</a:t>
            </a:r>
          </a:p>
          <a:p>
            <a:pPr algn="l" rtl="0"/>
            <a:endParaRPr lang="fr-FR" sz="6000" b="1" dirty="0" smtClean="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hlinkClick r:id="rId4"/>
            </a:endParaRPr>
          </a:p>
          <a:p>
            <a:pPr algn="l" rtl="0"/>
            <a:r>
              <a:rPr lang="fr-FR" sz="16000" b="1" dirty="0" smtClean="0">
                <a:solidFill>
                  <a:srgbClr val="002060"/>
                </a:solidFill>
                <a:latin typeface="Sakkal Majalla" pitchFamily="2" charset="-78"/>
                <a:cs typeface="Sakkal Majalla" pitchFamily="2" charset="-78"/>
                <a:hlinkClick r:id="rId4"/>
              </a:rPr>
              <a:t>Tel</a:t>
            </a:r>
            <a:r>
              <a:rPr lang="ar-SA" sz="16000" b="1" dirty="0" smtClean="0">
                <a:solidFill>
                  <a:srgbClr val="002060"/>
                </a:solidFill>
                <a:latin typeface="Sakkal Majalla" pitchFamily="2" charset="-78"/>
                <a:cs typeface="Sakkal Majalla" pitchFamily="2" charset="-78"/>
                <a:hlinkClick r:id="rId4"/>
              </a:rPr>
              <a:t>:</a:t>
            </a:r>
            <a:r>
              <a:rPr lang="fr-FR" sz="16000" b="1" dirty="0" smtClean="0">
                <a:solidFill>
                  <a:srgbClr val="002060"/>
                </a:solidFill>
                <a:latin typeface="Sakkal Majalla" pitchFamily="2" charset="-78"/>
                <a:cs typeface="Sakkal Majalla" pitchFamily="2" charset="-78"/>
                <a:hlinkClick r:id="rId4"/>
              </a:rPr>
              <a:t>213780368408</a:t>
            </a:r>
            <a:endParaRPr lang="fr-FR" sz="16000" b="1" dirty="0" smtClean="0">
              <a:solidFill>
                <a:srgbClr val="002060"/>
              </a:solidFill>
              <a:latin typeface="Sakkal Majalla" pitchFamily="2" charset="-78"/>
              <a:cs typeface="Sakkal Majalla" pitchFamily="2" charset="-78"/>
            </a:endParaRPr>
          </a:p>
          <a:p>
            <a:pPr algn="l" rtl="0"/>
            <a:endParaRPr lang="ar-SA" sz="1400" b="1" dirty="0"/>
          </a:p>
        </p:txBody>
      </p:sp>
      <p:sp>
        <p:nvSpPr>
          <p:cNvPr id="6" name="عنصر نائب للمحتوى 5"/>
          <p:cNvSpPr>
            <a:spLocks noGrp="1"/>
          </p:cNvSpPr>
          <p:nvPr>
            <p:ph sz="quarter" idx="4"/>
          </p:nvPr>
        </p:nvSpPr>
        <p:spPr>
          <a:xfrm>
            <a:off x="4645152" y="2204864"/>
            <a:ext cx="3419856" cy="3960440"/>
          </a:xfrm>
        </p:spPr>
        <p:txBody>
          <a:bodyPr>
            <a:normAutofit/>
          </a:bodyPr>
          <a:lstStyle/>
          <a:p>
            <a:r>
              <a:rPr lang="ar-SA" sz="2600" b="1" dirty="0">
                <a:latin typeface="Sakkal Majalla" pitchFamily="2" charset="-78"/>
                <a:cs typeface="Sakkal Majalla" pitchFamily="2" charset="-78"/>
              </a:rPr>
              <a:t>أستاذ مؤقت، جامعة الشهيد حمه لخضر الوادي. </a:t>
            </a:r>
            <a:r>
              <a:rPr lang="ar-DZ" sz="2600" b="1" dirty="0" smtClean="0">
                <a:latin typeface="Sakkal Majalla" pitchFamily="2" charset="-78"/>
                <a:cs typeface="Sakkal Majalla" pitchFamily="2" charset="-78"/>
              </a:rPr>
              <a:t>                                      منذ2016 الى يومنا هذا</a:t>
            </a:r>
            <a:endParaRPr lang="fr-FR" sz="2600" b="1" dirty="0" smtClean="0">
              <a:latin typeface="Sakkal Majalla" pitchFamily="2" charset="-78"/>
              <a:cs typeface="Sakkal Majalla" pitchFamily="2" charset="-78"/>
            </a:endParaRPr>
          </a:p>
          <a:p>
            <a:r>
              <a:rPr lang="ar-DZ" sz="2600" b="1" dirty="0" smtClean="0">
                <a:latin typeface="Sakkal Majalla" pitchFamily="2" charset="-78"/>
                <a:cs typeface="Sakkal Majalla" pitchFamily="2" charset="-78"/>
              </a:rPr>
              <a:t>استاذ </a:t>
            </a:r>
            <a:r>
              <a:rPr lang="ar-DZ" sz="2600" b="1" dirty="0">
                <a:latin typeface="Sakkal Majalla" pitchFamily="2" charset="-78"/>
                <a:cs typeface="Sakkal Majalla" pitchFamily="2" charset="-78"/>
              </a:rPr>
              <a:t>مؤطر  بالمعهد </a:t>
            </a:r>
            <a:r>
              <a:rPr lang="ar-DZ" sz="2600" b="1" dirty="0" smtClean="0">
                <a:latin typeface="Sakkal Majalla" pitchFamily="2" charset="-78"/>
                <a:cs typeface="Sakkal Majalla" pitchFamily="2" charset="-78"/>
              </a:rPr>
              <a:t>الوطني</a:t>
            </a:r>
            <a:r>
              <a:rPr lang="ar-DZ" b="1" dirty="0" smtClean="0">
                <a:latin typeface="Sakkal Majalla" pitchFamily="2" charset="-78"/>
                <a:cs typeface="Sakkal Majalla" pitchFamily="2" charset="-78"/>
              </a:rPr>
              <a:t> </a:t>
            </a:r>
            <a:r>
              <a:rPr lang="ar-DZ" b="1" dirty="0">
                <a:latin typeface="Sakkal Majalla" pitchFamily="2" charset="-78"/>
                <a:cs typeface="Sakkal Majalla" pitchFamily="2" charset="-78"/>
              </a:rPr>
              <a:t>لتحسين مستوى مستخدمي التربية </a:t>
            </a:r>
            <a:r>
              <a:rPr lang="ar-DZ" b="1" dirty="0" smtClean="0">
                <a:latin typeface="Sakkal Majalla" pitchFamily="2" charset="-78"/>
                <a:cs typeface="Sakkal Majalla" pitchFamily="2" charset="-78"/>
              </a:rPr>
              <a:t>بالوادي منذ2018   </a:t>
            </a:r>
            <a:endParaRPr lang="ar-SA" b="1" dirty="0">
              <a:latin typeface="Sakkal Majalla" pitchFamily="2" charset="-78"/>
              <a:cs typeface="Sakkal Majalla" pitchFamily="2" charset="-78"/>
            </a:endParaRPr>
          </a:p>
          <a:p>
            <a:r>
              <a:rPr lang="ar-SA" b="1" dirty="0" smtClean="0">
                <a:latin typeface="Sakkal Majalla" pitchFamily="2" charset="-78"/>
                <a:cs typeface="Sakkal Majalla" pitchFamily="2" charset="-78"/>
              </a:rPr>
              <a:t>- دكتور </a:t>
            </a:r>
            <a:r>
              <a:rPr lang="ar-SA" b="1" dirty="0">
                <a:latin typeface="Sakkal Majalla" pitchFamily="2" charset="-78"/>
                <a:cs typeface="Sakkal Majalla" pitchFamily="2" charset="-78"/>
              </a:rPr>
              <a:t>في القانون </a:t>
            </a:r>
            <a:r>
              <a:rPr lang="ar-SA" b="1" dirty="0" smtClean="0">
                <a:latin typeface="Sakkal Majalla" pitchFamily="2" charset="-78"/>
                <a:cs typeface="Sakkal Majalla" pitchFamily="2" charset="-78"/>
              </a:rPr>
              <a:t>الخاص</a:t>
            </a:r>
            <a:r>
              <a:rPr lang="ar-DZ" b="1" dirty="0" smtClean="0">
                <a:latin typeface="Sakkal Majalla" pitchFamily="2" charset="-78"/>
                <a:cs typeface="Sakkal Majalla" pitchFamily="2" charset="-78"/>
              </a:rPr>
              <a:t> </a:t>
            </a:r>
            <a:endParaRPr lang="fr-FR" b="1" dirty="0" smtClean="0">
              <a:latin typeface="Sakkal Majalla" pitchFamily="2" charset="-78"/>
              <a:cs typeface="Sakkal Majalla" pitchFamily="2" charset="-78"/>
            </a:endParaRPr>
          </a:p>
          <a:p>
            <a:r>
              <a:rPr lang="ar-DZ" b="1" dirty="0" smtClean="0">
                <a:latin typeface="Sakkal Majalla" pitchFamily="2" charset="-78"/>
                <a:cs typeface="Sakkal Majalla" pitchFamily="2" charset="-78"/>
              </a:rPr>
              <a:t>متزوج واب لخمسة اطفال</a:t>
            </a:r>
            <a:endParaRPr lang="ar-SA" b="1" dirty="0">
              <a:latin typeface="Sakkal Majalla" pitchFamily="2" charset="-78"/>
              <a:cs typeface="Sakkal Majalla" pitchFamily="2" charset="-78"/>
            </a:endParaRPr>
          </a:p>
          <a:p>
            <a:endParaRPr lang="ar-SA"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199" y="2276872"/>
            <a:ext cx="540568" cy="576064"/>
          </a:xfrm>
          <a:prstGeom prst="rect">
            <a:avLst/>
          </a:prstGeom>
        </p:spPr>
      </p:pic>
      <p:pic>
        <p:nvPicPr>
          <p:cNvPr id="8" name="صورة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169" y="4367656"/>
            <a:ext cx="540568" cy="717528"/>
          </a:xfrm>
          <a:prstGeom prst="rect">
            <a:avLst/>
          </a:prstGeom>
        </p:spPr>
      </p:pic>
      <p:pic>
        <p:nvPicPr>
          <p:cNvPr id="11" name="صورة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085" y="2852936"/>
            <a:ext cx="566737" cy="792088"/>
          </a:xfrm>
          <a:prstGeom prst="rect">
            <a:avLst/>
          </a:prstGeom>
        </p:spPr>
      </p:pic>
      <p:pic>
        <p:nvPicPr>
          <p:cNvPr id="12" name="صورة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138" y="3696798"/>
            <a:ext cx="653243" cy="670857"/>
          </a:xfrm>
          <a:prstGeom prst="rect">
            <a:avLst/>
          </a:prstGeom>
        </p:spPr>
      </p:pic>
      <p:pic>
        <p:nvPicPr>
          <p:cNvPr id="16" name="صورة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7539" y="5229200"/>
            <a:ext cx="540566" cy="1069684"/>
          </a:xfrm>
          <a:prstGeom prst="rect">
            <a:avLst/>
          </a:prstGeom>
        </p:spPr>
      </p:pic>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138" y="95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4"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circle(in)">
                                      <p:cBhvr>
                                        <p:cTn id="25" dur="20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arn(inVertical)">
                                      <p:cBhvr>
                                        <p:cTn id="30" dur="500"/>
                                        <p:tgtEl>
                                          <p:spTgt spid="4">
                                            <p:txEl>
                                              <p:pRg st="0" end="0"/>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barn(inVertical)">
                                      <p:cBhvr>
                                        <p:cTn id="33" dur="500"/>
                                        <p:tgtEl>
                                          <p:spTgt spid="4">
                                            <p:txEl>
                                              <p:pRg st="3" end="3"/>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barn(inVertical)">
                                      <p:cBhvr>
                                        <p:cTn id="36" dur="500"/>
                                        <p:tgtEl>
                                          <p:spTgt spid="4">
                                            <p:txEl>
                                              <p:pRg st="5" end="5"/>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barn(inVertical)">
                                      <p:cBhvr>
                                        <p:cTn id="39" dur="500"/>
                                        <p:tgtEl>
                                          <p:spTgt spid="4">
                                            <p:txEl>
                                              <p:pRg st="8" end="8"/>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1" end="11"/>
                                            </p:txEl>
                                          </p:spTgt>
                                        </p:tgtEl>
                                        <p:attrNameLst>
                                          <p:attrName>style.visibility</p:attrName>
                                        </p:attrNameLst>
                                      </p:cBhvr>
                                      <p:to>
                                        <p:strVal val="visible"/>
                                      </p:to>
                                    </p:set>
                                    <p:animEffect transition="in" filter="barn(inVertical)">
                                      <p:cBhvr>
                                        <p:cTn id="4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p:spPr>
        <p:txBody>
          <a:bodyPr>
            <a:normAutofit/>
          </a:bodyPr>
          <a:lstStyle/>
          <a:p>
            <a:pPr algn="ctr"/>
            <a:r>
              <a:rPr lang="ar-SA" sz="3600" dirty="0" smtClean="0">
                <a:latin typeface="Algerian" pitchFamily="82" charset="0"/>
                <a:cs typeface="PT Bold Mirror" pitchFamily="2" charset="-78"/>
              </a:rPr>
              <a:t>المحاضرة ال</a:t>
            </a:r>
            <a:r>
              <a:rPr lang="ar-DZ" sz="3600" dirty="0" smtClean="0">
                <a:latin typeface="Algerian" pitchFamily="82" charset="0"/>
                <a:cs typeface="PT Bold Mirror" pitchFamily="2" charset="-78"/>
              </a:rPr>
              <a:t>خامسة </a:t>
            </a:r>
            <a:r>
              <a:rPr lang="ar-DZ" sz="6000" dirty="0" smtClean="0">
                <a:latin typeface="Algerian" pitchFamily="82" charset="0"/>
                <a:cs typeface="PT Bold Mirror" pitchFamily="2" charset="-78"/>
              </a:rPr>
              <a:t>: حقوق </a:t>
            </a:r>
            <a:r>
              <a:rPr lang="ar-DZ" sz="6000" dirty="0" err="1" smtClean="0">
                <a:latin typeface="Algerian" pitchFamily="82" charset="0"/>
                <a:cs typeface="PT Bold Mirror" pitchFamily="2" charset="-78"/>
              </a:rPr>
              <a:t>المراة</a:t>
            </a:r>
            <a:r>
              <a:rPr lang="ar-DZ" sz="6000" dirty="0" smtClean="0">
                <a:latin typeface="Algerian" pitchFamily="82" charset="0"/>
                <a:cs typeface="PT Bold Mirror" pitchFamily="2" charset="-78"/>
              </a:rPr>
              <a:t> </a:t>
            </a:r>
            <a:endParaRPr lang="ar-SA" sz="6000" dirty="0">
              <a:latin typeface="Algerian" pitchFamily="82" charset="0"/>
              <a:cs typeface="PT Bold Mirror" pitchFamily="2" charset="-78"/>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924944"/>
            <a:ext cx="7776864" cy="3600400"/>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1073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SA" sz="4000" dirty="0">
                <a:solidFill>
                  <a:schemeClr val="bg1"/>
                </a:solidFill>
              </a:rPr>
              <a:t/>
            </a:r>
            <a:br>
              <a:rPr lang="ar-SA" sz="4000" dirty="0">
                <a:solidFill>
                  <a:schemeClr val="bg1"/>
                </a:solidFill>
              </a:rPr>
            </a:br>
            <a:r>
              <a:rPr lang="ar-SA" sz="4000" b="1" dirty="0">
                <a:solidFill>
                  <a:schemeClr val="bg1"/>
                </a:solidFill>
              </a:rPr>
              <a:t>تقرير الأمم المتحدة السنوي </a:t>
            </a:r>
            <a:r>
              <a:rPr lang="ar-SA" sz="3600" b="1" dirty="0">
                <a:solidFill>
                  <a:schemeClr val="bg1"/>
                </a:solidFill>
              </a:rPr>
              <a:t>2024</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a:t>ليس علينا سوى النظر إلى التحديات المتصلة بحقوق الإنسان في 2023 لنعرف ما علينا فعله بشكل مختلف في 2024</a:t>
            </a:r>
            <a:r>
              <a:rPr lang="ar-SA" sz="2800" dirty="0" smtClean="0"/>
              <a:t>.</a:t>
            </a:r>
            <a:endParaRPr lang="ar-DZ" sz="2800" dirty="0" smtClean="0"/>
          </a:p>
          <a:p>
            <a:r>
              <a:rPr lang="ar-SA" sz="2800" dirty="0" smtClean="0"/>
              <a:t> ك</a:t>
            </a:r>
            <a:r>
              <a:rPr lang="ar-DZ" sz="2800" dirty="0" smtClean="0"/>
              <a:t>ا</a:t>
            </a:r>
            <a:r>
              <a:rPr lang="ar-SA" sz="2800" dirty="0" smtClean="0"/>
              <a:t>ن عام حافل </a:t>
            </a:r>
            <a:r>
              <a:rPr lang="ar-SA" sz="2800" dirty="0"/>
              <a:t>بقمع حقوق الإنسان وفظائع </a:t>
            </a:r>
            <a:r>
              <a:rPr lang="ar-SA" sz="2800" dirty="0" smtClean="0"/>
              <a:t>الحرب</a:t>
            </a:r>
            <a:r>
              <a:rPr lang="ar-DZ" sz="2800" dirty="0" smtClean="0"/>
              <a:t>..</a:t>
            </a:r>
          </a:p>
          <a:p>
            <a:r>
              <a:rPr lang="ar-SA" sz="2800" dirty="0" smtClean="0"/>
              <a:t>في </a:t>
            </a:r>
            <a:r>
              <a:rPr lang="ar-SA" sz="2800" dirty="0"/>
              <a:t>السودان بمعاناة شديدة، وكذلك النزاعات المستمرة </a:t>
            </a:r>
            <a:r>
              <a:rPr lang="ar-SA" sz="2800" dirty="0" smtClean="0"/>
              <a:t>في</a:t>
            </a:r>
            <a:r>
              <a:rPr lang="ar-DZ" sz="2800" dirty="0" smtClean="0"/>
              <a:t> غزة</a:t>
            </a:r>
            <a:r>
              <a:rPr lang="ar-SA" sz="2800" dirty="0" smtClean="0"/>
              <a:t> </a:t>
            </a:r>
            <a:r>
              <a:rPr lang="ar-SA" sz="2800" dirty="0"/>
              <a:t>أوكرانيا وميانمار وإثيوبيا ومنطقة الساحل.</a:t>
            </a:r>
            <a:endParaRPr lang="ar-DZ" sz="2800" dirty="0" smtClean="0"/>
          </a:p>
          <a:p>
            <a:r>
              <a:rPr lang="ar-SA" sz="3200" b="1" dirty="0">
                <a:latin typeface="Sakkal Majalla" pitchFamily="2" charset="-78"/>
                <a:cs typeface="Sakkal Majalla" pitchFamily="2" charset="-78"/>
              </a:rPr>
              <a:t/>
            </a:r>
            <a:br>
              <a:rPr lang="ar-SA" sz="3200" b="1" dirty="0">
                <a:latin typeface="Sakkal Majalla" pitchFamily="2" charset="-78"/>
                <a:cs typeface="Sakkal Majalla" pitchFamily="2" charset="-78"/>
              </a:rPr>
            </a:br>
            <a:endParaRPr lang="ar-SA" sz="3200" b="1" dirty="0">
              <a:latin typeface="Sakkal Majalla" pitchFamily="2" charset="-78"/>
              <a:cs typeface="Sakkal Majalla" pitchFamily="2" charset="-78"/>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93" y="18256"/>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48366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err="1" smtClean="0">
                <a:solidFill>
                  <a:schemeClr val="bg1"/>
                </a:solidFill>
                <a:latin typeface="Sakkal Majalla" pitchFamily="2" charset="-78"/>
                <a:cs typeface="Sakkal Majalla" pitchFamily="2" charset="-78"/>
              </a:rPr>
              <a:t>المراة</a:t>
            </a:r>
            <a:r>
              <a:rPr lang="ar-DZ" sz="4000" dirty="0" smtClean="0">
                <a:solidFill>
                  <a:schemeClr val="bg1"/>
                </a:solidFill>
                <a:latin typeface="Sakkal Majalla" pitchFamily="2" charset="-78"/>
                <a:cs typeface="Sakkal Majalla" pitchFamily="2" charset="-78"/>
              </a:rPr>
              <a:t> الحاضنة</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المرأة </a:t>
            </a:r>
            <a:r>
              <a:rPr lang="ar-SA" sz="2800" dirty="0"/>
              <a:t>هي الحاضنة لجميع الأفراد الذين ينتمون إليها سواء كانت متزوجة أو غير متزوجة، ولا يمكن أن يحدث استقرار اجتماعي ودفء أسري في نسيج الأسرة إلا من خلال الآمن النفسي للمرأة وتلاحمها واستثمار الأوقات التي تحدث نوعاً من الألفة معها، وذلك عبر تجديد وتوطيد العلاقة بين جميع الأطراف، لكن يغفل الكثير عن عملية إشباع المرأة عاطفياً، وهذا التجاهل مصدره الجهل التام بأهمية هذا المنحى، حيث حولت الحياة العملية لكثير من الرجال والنساء نحو الصرامة والتقيد بالمواعيد ومن التعامل بطريقة جافة، وعبر إصدار سلسلة من الأوامر والنواهي التي تتسبب بشكل مباشر في إحداث التنافر واتساع الهوة بينهما.</a:t>
            </a:r>
            <a:r>
              <a:rPr lang="ar-SA" sz="3200" b="1" dirty="0">
                <a:latin typeface="Sakkal Majalla" pitchFamily="2" charset="-78"/>
                <a:cs typeface="Sakkal Majalla" pitchFamily="2" charset="-78"/>
              </a:rPr>
              <a:t/>
            </a:r>
            <a:br>
              <a:rPr lang="ar-SA" sz="3200" b="1" dirty="0">
                <a:latin typeface="Sakkal Majalla" pitchFamily="2" charset="-78"/>
                <a:cs typeface="Sakkal Majalla" pitchFamily="2" charset="-78"/>
              </a:rPr>
            </a:br>
            <a:endParaRPr lang="ar-SA" sz="3200" b="1" dirty="0">
              <a:latin typeface="Sakkal Majalla" pitchFamily="2" charset="-78"/>
              <a:cs typeface="Sakkal Majalla" pitchFamily="2" charset="-78"/>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29602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smtClean="0">
                <a:solidFill>
                  <a:schemeClr val="bg1"/>
                </a:solidFill>
                <a:latin typeface="Sakkal Majalla" pitchFamily="2" charset="-78"/>
                <a:cs typeface="Sakkal Majalla" pitchFamily="2" charset="-78"/>
              </a:rPr>
              <a:t>وصية المصطفى(صلى الله عليه وسلم )</a:t>
            </a:r>
            <a:r>
              <a:rPr lang="ar-DZ" sz="4000" dirty="0" err="1" smtClean="0">
                <a:solidFill>
                  <a:schemeClr val="bg1"/>
                </a:solidFill>
                <a:latin typeface="Sakkal Majalla" pitchFamily="2" charset="-78"/>
                <a:cs typeface="Sakkal Majalla" pitchFamily="2" charset="-78"/>
              </a:rPr>
              <a:t>للمراة</a:t>
            </a:r>
            <a:r>
              <a:rPr lang="ar-DZ" sz="4000" dirty="0" smtClean="0">
                <a:solidFill>
                  <a:schemeClr val="bg1"/>
                </a:solidFill>
                <a:latin typeface="Sakkal Majalla" pitchFamily="2" charset="-78"/>
                <a:cs typeface="Sakkal Majalla" pitchFamily="2" charset="-78"/>
              </a:rPr>
              <a:t>:</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قال </a:t>
            </a:r>
            <a:r>
              <a:rPr lang="ar-SA" sz="2800" dirty="0"/>
              <a:t>أبو هريرة رضي الله عنه، عن رسول الله صلى الله عليه وسلم: (مَن كانَ يُؤْمِنُ باللَّهِ واليَومِ الآخِرِ، فلا يُؤْذِي جارَهُ، واسْتَوْصُوا بالنِّساءِ خَيْرًا، فإنَّهُنَّ خُلِقْنَ مِن ضِلَعٍ، وإنَّ أعْوَجَ شيءٍ في الضِّلَعِ أعْلاهُ، فإنْ ذَهَبْتَ تُقِيمُهُ كَسَرْتَهُ، وإنْ تَرَكْتَهُ لَمْ يَزَلْ أعْوَجَ، فاسْتَوْصُوا بالنِّساءِ خَيْرًا</a:t>
            </a:r>
            <a:r>
              <a:rPr lang="ar-SA" sz="2800" dirty="0" smtClean="0"/>
              <a:t>).</a:t>
            </a: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3582570"/>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smtClean="0">
                <a:solidFill>
                  <a:schemeClr val="bg1"/>
                </a:solidFill>
                <a:latin typeface="Sakkal Majalla" pitchFamily="2" charset="-78"/>
                <a:cs typeface="Sakkal Majalla" pitchFamily="2" charset="-78"/>
              </a:rPr>
              <a:t>مميزات </a:t>
            </a:r>
            <a:r>
              <a:rPr lang="ar-DZ" sz="4000" dirty="0" err="1" smtClean="0">
                <a:solidFill>
                  <a:schemeClr val="bg1"/>
                </a:solidFill>
                <a:latin typeface="Sakkal Majalla" pitchFamily="2" charset="-78"/>
                <a:cs typeface="Sakkal Majalla" pitchFamily="2" charset="-78"/>
              </a:rPr>
              <a:t>المراة</a:t>
            </a:r>
            <a:r>
              <a:rPr lang="ar-DZ" sz="4000" dirty="0" smtClean="0">
                <a:solidFill>
                  <a:schemeClr val="bg1"/>
                </a:solidFill>
                <a:latin typeface="Sakkal Majalla" pitchFamily="2" charset="-78"/>
                <a:cs typeface="Sakkal Majalla" pitchFamily="2" charset="-78"/>
              </a:rPr>
              <a:t>:</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 </a:t>
            </a:r>
            <a:r>
              <a:rPr lang="ar-SA" sz="2800" dirty="0"/>
              <a:t>أن المرأة تمتلك صفات تميّزها عن الرّجل وتجعلها قادرة على تقديم معاني الرّحمة والحنان لأهلها وإخوانها وزوجها وأولادها ورعايتهم الرّعاية الصّحيحة، ولا يمكن للرّجل أن يحلّ مكان المرأة في الأسرة، وهنا تكمن سنّة الحياة وتكامل أدوراها حين يعرف كلّ طرفٍ فيها دوره ورسالته فيؤدّيها على أكمل وجه. فهنا لابد من وعي المجتمع بأهمية إشباع الاحتياجات النفسية وخاصةً العاطفية للمرأة من خلال العمل على حقوقهم والوقوفِ بجانبهم وخاصةً في الحاجات التي تؤدي إلى شعورهم بالأمن النفسي.</a:t>
            </a:r>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3626605"/>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4400" b="1" dirty="0" smtClean="0">
                <a:solidFill>
                  <a:schemeClr val="bg1"/>
                </a:solidFill>
              </a:rPr>
              <a:t>المرأة </a:t>
            </a:r>
            <a:r>
              <a:rPr lang="ar-SA" sz="4400" b="1" dirty="0">
                <a:solidFill>
                  <a:schemeClr val="bg1"/>
                </a:solidFill>
              </a:rPr>
              <a:t>الفلسطينية أكثر </a:t>
            </a:r>
            <a:r>
              <a:rPr lang="ar-SA" sz="4400" b="1" dirty="0" smtClean="0">
                <a:solidFill>
                  <a:schemeClr val="bg1"/>
                </a:solidFill>
              </a:rPr>
              <a:t>من </a:t>
            </a:r>
            <a:r>
              <a:rPr lang="ar-DZ" sz="4400" b="1" dirty="0" smtClean="0">
                <a:solidFill>
                  <a:schemeClr val="bg1"/>
                </a:solidFill>
              </a:rPr>
              <a:t/>
            </a:r>
            <a:br>
              <a:rPr lang="ar-DZ" sz="4400" b="1" dirty="0" smtClean="0">
                <a:solidFill>
                  <a:schemeClr val="bg1"/>
                </a:solidFill>
              </a:rPr>
            </a:br>
            <a:r>
              <a:rPr lang="ar-SA" sz="4400" b="1" dirty="0" smtClean="0">
                <a:solidFill>
                  <a:schemeClr val="bg1"/>
                </a:solidFill>
              </a:rPr>
              <a:t>يعاني </a:t>
            </a:r>
            <a:r>
              <a:rPr lang="ar-SA" sz="4400" b="1" dirty="0">
                <a:solidFill>
                  <a:schemeClr val="bg1"/>
                </a:solidFill>
              </a:rPr>
              <a:t>في الحرب على </a:t>
            </a:r>
            <a:r>
              <a:rPr lang="ar-SA" sz="4400" b="1" dirty="0" smtClean="0">
                <a:solidFill>
                  <a:schemeClr val="bg1"/>
                </a:solidFill>
              </a:rPr>
              <a:t>غزة</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a:t>أفظع ما تتعرض له المرأة الفلسطينية بشكل خاص </a:t>
            </a:r>
            <a:r>
              <a:rPr lang="ar-SA" sz="2800" dirty="0" smtClean="0"/>
              <a:t>هو</a:t>
            </a:r>
            <a:r>
              <a:rPr lang="ar-SA" sz="2800" dirty="0"/>
              <a:t>"</a:t>
            </a:r>
            <a:r>
              <a:rPr lang="ar-SA" sz="2800" dirty="0" smtClean="0"/>
              <a:t> </a:t>
            </a:r>
            <a:r>
              <a:rPr lang="ar-SA" sz="2800" dirty="0"/>
              <a:t>التحقيق والتفتيش العاري والاعتقال وإهانة إنسانيتها"، وذكرت أن نساء فلسطين يقمن بمهام عديدة من تربية وتوعية وتنشئة ورعاية، كما أنهن يسهمن في "مقاومة سياسة الاحتلال بالاعتكاف في المسجد الأقصى، والوقوف في مقدمة الصفوف التي تواجه مخططات التهويد".</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1084013"/>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4400" b="1" dirty="0" smtClean="0">
                <a:solidFill>
                  <a:schemeClr val="bg1"/>
                </a:solidFill>
              </a:rPr>
              <a:t>المرأة </a:t>
            </a:r>
            <a:r>
              <a:rPr lang="ar-SA" sz="4400" b="1" dirty="0">
                <a:solidFill>
                  <a:schemeClr val="bg1"/>
                </a:solidFill>
              </a:rPr>
              <a:t>الفلسطينية أكثر </a:t>
            </a:r>
            <a:r>
              <a:rPr lang="ar-SA" sz="4400" b="1" dirty="0" smtClean="0">
                <a:solidFill>
                  <a:schemeClr val="bg1"/>
                </a:solidFill>
              </a:rPr>
              <a:t>من </a:t>
            </a:r>
            <a:r>
              <a:rPr lang="ar-DZ" sz="4400" b="1" dirty="0" smtClean="0">
                <a:solidFill>
                  <a:schemeClr val="bg1"/>
                </a:solidFill>
              </a:rPr>
              <a:t/>
            </a:r>
            <a:br>
              <a:rPr lang="ar-DZ" sz="4400" b="1" dirty="0" smtClean="0">
                <a:solidFill>
                  <a:schemeClr val="bg1"/>
                </a:solidFill>
              </a:rPr>
            </a:br>
            <a:r>
              <a:rPr lang="ar-SA" sz="4400" b="1" dirty="0" smtClean="0">
                <a:solidFill>
                  <a:schemeClr val="bg1"/>
                </a:solidFill>
              </a:rPr>
              <a:t>يعاني </a:t>
            </a:r>
            <a:r>
              <a:rPr lang="ar-SA" sz="4400" b="1" dirty="0">
                <a:solidFill>
                  <a:schemeClr val="bg1"/>
                </a:solidFill>
              </a:rPr>
              <a:t>في الحرب على </a:t>
            </a:r>
            <a:r>
              <a:rPr lang="ar-SA" sz="4400" b="1" dirty="0" smtClean="0">
                <a:solidFill>
                  <a:schemeClr val="bg1"/>
                </a:solidFill>
              </a:rPr>
              <a:t>غزة</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500" dirty="0"/>
              <a:t>إن المنظومة الدولية المتعلّقة بحقوق الإنسان صُمّمت بطريقة تجعلها مجرّد مبادئ معلّقة في الهواء، ولن يستطيع سوى الأقوى الوصول إليها وتطبيقها على أرض الواقع. إن جرائم الاحتلال الإسرائيلي في غزة تعيد طرح ذلك التساؤل الفلسفي التقليدي حول ما إذا كانت مبادئ القانون الدولي تعبّر عن قانون القوة أم عن قوة القانون، وأيا كانت الإجابة، فإنه لا يمكن التعويل على المؤسّسات الدولية الرسمية ولا على آليات العدالة الجنائية الدولية في ردع جرائم الكيان المحتل المتكررة. لكن، قد يشكّل الرأي العام العالمي الذي خرج في مظاهرات حاشدة في كبرى العواصم الغربية مستنكرا هذه الجرائم عنصر القوة المفقود الذي بإمكانه أن يفرض تطبيق مبادئ القانون الإنساني في الحرب على غزة بنفس الدرجة والفعالية التي طُبّقت فيها على الحرب في أوكرانيا</a:t>
            </a:r>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31-10-2024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177544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5457</TotalTime>
  <Words>1316</Words>
  <Application>Microsoft Office PowerPoint</Application>
  <PresentationFormat>عرض على الشاشة (3:4)‏</PresentationFormat>
  <Paragraphs>156</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تدفق</vt:lpstr>
      <vt:lpstr>الجمهورية الجزائرية الديمقراطية الشعبية وزارة التعليم العالي والبحث العلمي                           كلية العلوم الاجتماعية والانسانية                    قسم العلوم الاجتماعية علم الاجتماع  </vt:lpstr>
      <vt:lpstr>أ. قدوري فؤاد  GUEDDOURI  FOUAD</vt:lpstr>
      <vt:lpstr>المحاضرة الخامسة : حقوق المراة </vt:lpstr>
      <vt:lpstr> تقرير الأمم المتحدة السنوي 2024</vt:lpstr>
      <vt:lpstr>المراة الحاضنة</vt:lpstr>
      <vt:lpstr>وصية المصطفى(صلى الله عليه وسلم )للمراة:</vt:lpstr>
      <vt:lpstr>مميزات المراة:</vt:lpstr>
      <vt:lpstr>المرأة الفلسطينية أكثر من  يعاني في الحرب على غزة</vt:lpstr>
      <vt:lpstr>المرأة الفلسطينية أكثر من  يعاني في الحرب على غزة</vt:lpstr>
      <vt:lpstr>المرأة الفلسطينية أكثر من  يعاني في الحرب على غزة</vt:lpstr>
      <vt:lpstr>ذكاء امراة</vt:lpstr>
      <vt:lpstr> كيف ينجح هذا الإعلان؟ وكيف يقبل الناس على وسائل التواصل إقبالا كبيرا؟</vt:lpstr>
      <vt:lpstr>العمل: حاجة للمرأة  ام للوجاهة</vt:lpstr>
      <vt:lpstr>التقييم:</vt:lpstr>
      <vt:lpstr>تمكين المرأة</vt:lpstr>
      <vt:lpstr>اعادة النظر  في مبادئ حقوق الانسان</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h soft</cp:lastModifiedBy>
  <cp:revision>147</cp:revision>
  <dcterms:created xsi:type="dcterms:W3CDTF">2020-12-17T17:56:51Z</dcterms:created>
  <dcterms:modified xsi:type="dcterms:W3CDTF">2024-10-31T09:15:18Z</dcterms:modified>
</cp:coreProperties>
</file>