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 snapToGrid="0">
      <p:cViewPr>
        <p:scale>
          <a:sx n="76" d="100"/>
          <a:sy n="76" d="100"/>
        </p:scale>
        <p:origin x="-50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F6396D-8DA9-47BE-9624-DC6214C5A32F}" type="datetimeFigureOut">
              <a:rPr lang="ar-SA" smtClean="0"/>
              <a:t>01/04/1446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0F2161-FE7D-4BD0-B369-C3F0EC8D31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30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2161-FE7D-4BD0-B369-C3F0EC8D31BA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722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95BEF72-3BA6-6DEF-4086-FC258AD9F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698139"/>
            <a:ext cx="8825658" cy="2314575"/>
          </a:xfrm>
        </p:spPr>
        <p:txBody>
          <a:bodyPr/>
          <a:lstStyle/>
          <a:p>
            <a:pPr algn="ctr"/>
            <a:r>
              <a:rPr lang="ar-SA" dirty="0">
                <a:cs typeface="PT Bold Heading" panose="02010400000000000000" pitchFamily="2" charset="-78"/>
              </a:rPr>
              <a:t>الشخصية الإسلامية في ضوء السنة النبوية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1AF313CA-A0BC-ADF8-639A-CA81E5B6E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332923"/>
            <a:ext cx="8825658" cy="880469"/>
          </a:xfrm>
        </p:spPr>
        <p:txBody>
          <a:bodyPr>
            <a:normAutofit/>
          </a:bodyPr>
          <a:lstStyle/>
          <a:p>
            <a:pPr algn="ctr" rtl="1">
              <a:lnSpc>
                <a:spcPct val="110000"/>
              </a:lnSpc>
              <a:spcAft>
                <a:spcPts val="1000"/>
              </a:spcAft>
            </a:pPr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إعداد الباحث د.</a:t>
            </a:r>
            <a:r>
              <a:rPr lang="ar-SA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ج</a:t>
            </a:r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ميل إبراهيم منديل 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3F5FC011-48BA-F533-22F8-7967A1FEBCBD}"/>
              </a:ext>
            </a:extLst>
          </p:cNvPr>
          <p:cNvSpPr txBox="1"/>
          <p:nvPr/>
        </p:nvSpPr>
        <p:spPr>
          <a:xfrm>
            <a:off x="3000375" y="345488"/>
            <a:ext cx="9009063" cy="2250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3200" b="1" dirty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مؤتمر السنة النبوية وأثرها في إصلاح المجتمع والتنمية المستدامة</a:t>
            </a:r>
            <a:endParaRPr lang="ar-SA" sz="3200" b="1" dirty="0">
              <a:effectLst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جمعية علوم الحديث بالتعاون مع كلية الإمام الأعظم 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المؤتمر العلمي الثالث 2024م 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014883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921B5A-13F4-E3D5-ADAA-A3BDA88EE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917" y="2217092"/>
            <a:ext cx="8825658" cy="2057400"/>
          </a:xfrm>
        </p:spPr>
        <p:txBody>
          <a:bodyPr anchor="t"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3600" dirty="0">
                <a:solidFill>
                  <a:schemeClr val="bg2">
                    <a:lumMod val="20000"/>
                    <a:lumOff val="8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أهمية البحث: 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الإسلام جاء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ل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تهذيب 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أخلا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ق، و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السنة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 هي المصدر الثاني للتشريع</a:t>
            </a:r>
            <a:endParaRPr lang="ar-SA" sz="13800" dirty="0">
              <a:cs typeface="PT Bold Heading" panose="0201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BCF4C922-D66F-46B6-0E29-3D85D69D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061446"/>
            <a:ext cx="8825658" cy="1038818"/>
          </a:xfrm>
        </p:spPr>
        <p:txBody>
          <a:bodyPr>
            <a:normAutofit/>
          </a:bodyPr>
          <a:lstStyle/>
          <a:p>
            <a:pPr algn="ctr"/>
            <a:r>
              <a:rPr lang="ar-IQ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المقدمة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02432BF4-0602-9A27-9861-3AFDDD783FBC}"/>
              </a:ext>
            </a:extLst>
          </p:cNvPr>
          <p:cNvSpPr txBox="1">
            <a:spLocks/>
          </p:cNvSpPr>
          <p:nvPr/>
        </p:nvSpPr>
        <p:spPr>
          <a:xfrm>
            <a:off x="1012080" y="4391320"/>
            <a:ext cx="8825658" cy="205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 rtl="1">
              <a:lnSpc>
                <a:spcPct val="115000"/>
              </a:lnSpc>
              <a:spcAft>
                <a:spcPts val="750"/>
              </a:spcAft>
            </a:pPr>
            <a:r>
              <a:rPr lang="ar-SA" sz="3600" dirty="0">
                <a:solidFill>
                  <a:schemeClr val="bg2">
                    <a:lumMod val="20000"/>
                    <a:lumOff val="8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اشكالية البحث: </a:t>
            </a:r>
            <a:endParaRPr lang="en-US" sz="3600" dirty="0">
              <a:solidFill>
                <a:schemeClr val="bg2">
                  <a:lumMod val="20000"/>
                  <a:lumOff val="80000"/>
                </a:schemeClr>
              </a:solidFill>
              <a:ea typeface="Calibri" panose="020F0502020204030204" pitchFamily="34" charset="0"/>
              <a:cs typeface="PT Bold Heading" panose="02010400000000000000" pitchFamily="2" charset="-78"/>
            </a:endParaRPr>
          </a:p>
          <a:p>
            <a:pPr algn="r"/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 كيف لنا أن نستخدم السنة النبوية الشريفة في بناء شخصية إسلامية رائدة؟</a:t>
            </a:r>
          </a:p>
        </p:txBody>
      </p:sp>
    </p:spTree>
    <p:extLst>
      <p:ext uri="{BB962C8B-B14F-4D97-AF65-F5344CB8AC3E}">
        <p14:creationId xmlns:p14="http://schemas.microsoft.com/office/powerpoint/2010/main" val="192121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921B5A-13F4-E3D5-ADAA-A3BDA88EE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917" y="2217092"/>
            <a:ext cx="8825658" cy="2057400"/>
          </a:xfrm>
        </p:spPr>
        <p:txBody>
          <a:bodyPr anchor="t"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bg2">
                    <a:lumMod val="20000"/>
                    <a:lumOff val="8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هي: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مجموعة من الصفات 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العق</a:t>
            </a:r>
            <a:r>
              <a:rPr lang="ar-IQ" sz="3600" dirty="0" err="1" smtClean="0">
                <a:ea typeface="Calibri" panose="020F0502020204030204" pitchFamily="34" charset="0"/>
                <a:cs typeface="PT Bold Heading" panose="02010400000000000000" pitchFamily="2" charset="-78"/>
              </a:rPr>
              <a:t>ائ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دية 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والأخلاقية والاجتماعية التي تميز المسلمين عن غيرهم في العقيدة والفكر والسلوك والتصرفات والأفعال 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والأقوال</a:t>
            </a:r>
            <a:r>
              <a:rPr lang="ar-IQ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.</a:t>
            </a: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BCF4C922-D66F-46B6-0E29-3D85D69D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061446"/>
            <a:ext cx="8825658" cy="1038818"/>
          </a:xfrm>
        </p:spPr>
        <p:txBody>
          <a:bodyPr>
            <a:normAutofit/>
          </a:bodyPr>
          <a:lstStyle/>
          <a:p>
            <a:pPr algn="ctr"/>
            <a:r>
              <a:rPr lang="ar-IQ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شخصية الإسلامية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158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921B5A-13F4-E3D5-ADAA-A3BDA88EE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5100" y="2980210"/>
            <a:ext cx="3136900" cy="877415"/>
          </a:xfrm>
        </p:spPr>
        <p:txBody>
          <a:bodyPr anchor="t"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1-</a:t>
            </a:r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الاخلاص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BCF4C922-D66F-46B6-0E29-3D85D69D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02605"/>
            <a:ext cx="8825658" cy="2669233"/>
          </a:xfrm>
        </p:spPr>
        <p:txBody>
          <a:bodyPr>
            <a:normAutofit/>
          </a:bodyPr>
          <a:lstStyle/>
          <a:p>
            <a:pPr algn="ctr"/>
            <a:r>
              <a:rPr lang="ar-IQ" sz="4800" dirty="0"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4800" dirty="0"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مطلب الأول: مقومات </a:t>
            </a:r>
            <a:r>
              <a:rPr lang="ar-IQ" sz="4800" dirty="0"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الشخصية الاسلامية في السنة النبوية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72225142-ECFA-A3B0-AE1C-C46BD5D18723}"/>
              </a:ext>
            </a:extLst>
          </p:cNvPr>
          <p:cNvSpPr txBox="1">
            <a:spLocks/>
          </p:cNvSpPr>
          <p:nvPr/>
        </p:nvSpPr>
        <p:spPr>
          <a:xfrm>
            <a:off x="5110163" y="4018435"/>
            <a:ext cx="3136900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2-</a:t>
            </a:r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ثبات</a:t>
            </a: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216CD938-9B9E-A85D-728D-83BF76EE9E1A}"/>
              </a:ext>
            </a:extLst>
          </p:cNvPr>
          <p:cNvSpPr txBox="1">
            <a:spLocks/>
          </p:cNvSpPr>
          <p:nvPr/>
        </p:nvSpPr>
        <p:spPr>
          <a:xfrm>
            <a:off x="2959100" y="4765032"/>
            <a:ext cx="3136900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3-</a:t>
            </a:r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مسؤولية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6652F7D5-FD27-2487-83F8-9EA1B87A4A45}"/>
              </a:ext>
            </a:extLst>
          </p:cNvPr>
          <p:cNvSpPr txBox="1">
            <a:spLocks/>
          </p:cNvSpPr>
          <p:nvPr/>
        </p:nvSpPr>
        <p:spPr>
          <a:xfrm>
            <a:off x="471488" y="5511629"/>
            <a:ext cx="3565525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4-</a:t>
            </a:r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سمو </a:t>
            </a: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الأخلاقي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02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921B5A-13F4-E3D5-ADAA-A3BDA88EE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7663" y="2980210"/>
            <a:ext cx="5494337" cy="877415"/>
          </a:xfrm>
        </p:spPr>
        <p:txBody>
          <a:bodyPr anchor="t"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1-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صدق في القول 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والعمل</a:t>
            </a:r>
            <a:r>
              <a:rPr lang="ar-IQ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.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BCF4C922-D66F-46B6-0E29-3D85D69D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02606"/>
            <a:ext cx="8825658" cy="2054870"/>
          </a:xfrm>
        </p:spPr>
        <p:txBody>
          <a:bodyPr>
            <a:normAutofit/>
          </a:bodyPr>
          <a:lstStyle/>
          <a:p>
            <a:pPr algn="ctr"/>
            <a:r>
              <a:rPr lang="ar-IQ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مطلب الثاني صفات </a:t>
            </a:r>
            <a:r>
              <a:rPr lang="ar-IQ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الشخصية الاسلامية في السنة النبوية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72225142-ECFA-A3B0-AE1C-C46BD5D18723}"/>
              </a:ext>
            </a:extLst>
          </p:cNvPr>
          <p:cNvSpPr txBox="1">
            <a:spLocks/>
          </p:cNvSpPr>
          <p:nvPr/>
        </p:nvSpPr>
        <p:spPr>
          <a:xfrm>
            <a:off x="6515100" y="3953026"/>
            <a:ext cx="3136900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2-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وعي</a:t>
            </a:r>
            <a:r>
              <a:rPr lang="ar-IQ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.</a:t>
            </a: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216CD938-9B9E-A85D-728D-83BF76EE9E1A}"/>
              </a:ext>
            </a:extLst>
          </p:cNvPr>
          <p:cNvSpPr txBox="1">
            <a:spLocks/>
          </p:cNvSpPr>
          <p:nvPr/>
        </p:nvSpPr>
        <p:spPr>
          <a:xfrm>
            <a:off x="6345237" y="4908208"/>
            <a:ext cx="3136900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3-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وفاء</a:t>
            </a:r>
            <a:r>
              <a:rPr lang="ar-IQ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.</a:t>
            </a: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6652F7D5-FD27-2487-83F8-9EA1B87A4A45}"/>
              </a:ext>
            </a:extLst>
          </p:cNvPr>
          <p:cNvSpPr txBox="1">
            <a:spLocks/>
          </p:cNvSpPr>
          <p:nvPr/>
        </p:nvSpPr>
        <p:spPr>
          <a:xfrm>
            <a:off x="5916612" y="5649443"/>
            <a:ext cx="3565525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>4-</a:t>
            </a:r>
            <a:r>
              <a:rPr lang="ar-IQ" sz="3600" dirty="0">
                <a:ea typeface="Calibri" panose="020F0502020204030204" pitchFamily="34" charset="0"/>
                <a:cs typeface="PT Bold Heading" panose="02010400000000000000" pitchFamily="2" charset="-78"/>
              </a:rPr>
              <a:t>ا</a:t>
            </a:r>
            <a:r>
              <a:rPr lang="ar-SA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لقوة</a:t>
            </a:r>
            <a:r>
              <a:rPr lang="ar-IQ" sz="3600" dirty="0" smtClean="0">
                <a:ea typeface="Calibri" panose="020F0502020204030204" pitchFamily="34" charset="0"/>
                <a:cs typeface="PT Bold Heading" panose="02010400000000000000" pitchFamily="2" charset="-78"/>
              </a:rPr>
              <a:t>.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98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2921B5A-13F4-E3D5-ADAA-A3BDA88EE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7663" y="2980210"/>
            <a:ext cx="5494337" cy="877415"/>
          </a:xfrm>
        </p:spPr>
        <p:txBody>
          <a:bodyPr anchor="t"/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1-</a:t>
            </a:r>
            <a:r>
              <a:rPr lang="ar-IQ" sz="3600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شخصية </a:t>
            </a:r>
            <a:r>
              <a:rPr lang="ar-SA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القيادية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BCF4C922-D66F-46B6-0E29-3D85D69D7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02606"/>
            <a:ext cx="8825658" cy="2054870"/>
          </a:xfrm>
        </p:spPr>
        <p:txBody>
          <a:bodyPr>
            <a:normAutofit/>
          </a:bodyPr>
          <a:lstStyle/>
          <a:p>
            <a:pPr algn="ctr"/>
            <a:r>
              <a:rPr lang="ar-IQ" sz="4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4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مطلب الثالث: أنواع </a:t>
            </a:r>
            <a:r>
              <a:rPr lang="ar-IQ" sz="4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الشخصية</a:t>
            </a:r>
            <a:endParaRPr lang="ar-SA" sz="48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  <a:p>
            <a:pPr algn="ctr"/>
            <a:r>
              <a:rPr lang="ar-IQ" sz="48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PT Bold Heading" panose="02010400000000000000" pitchFamily="2" charset="-78"/>
              </a:rPr>
              <a:t> في السنة النبوية</a:t>
            </a:r>
            <a:endParaRPr lang="en-US" sz="4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72225142-ECFA-A3B0-AE1C-C46BD5D18723}"/>
              </a:ext>
            </a:extLst>
          </p:cNvPr>
          <p:cNvSpPr txBox="1">
            <a:spLocks/>
          </p:cNvSpPr>
          <p:nvPr/>
        </p:nvSpPr>
        <p:spPr>
          <a:xfrm>
            <a:off x="271463" y="2912120"/>
            <a:ext cx="4779962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2-</a:t>
            </a:r>
            <a:r>
              <a:rPr lang="ar-IQ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شخصية </a:t>
            </a:r>
            <a:r>
              <a:rPr lang="ar-SA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المربية</a:t>
            </a:r>
            <a:endParaRPr lang="ar-SA" sz="3600" dirty="0">
              <a:solidFill>
                <a:schemeClr val="accent1">
                  <a:lumMod val="40000"/>
                  <a:lumOff val="60000"/>
                </a:schemeClr>
              </a:solidFill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216CD938-9B9E-A85D-728D-83BF76EE9E1A}"/>
              </a:ext>
            </a:extLst>
          </p:cNvPr>
          <p:cNvSpPr txBox="1">
            <a:spLocks/>
          </p:cNvSpPr>
          <p:nvPr/>
        </p:nvSpPr>
        <p:spPr>
          <a:xfrm>
            <a:off x="4328319" y="4449294"/>
            <a:ext cx="5153024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4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3-</a:t>
            </a:r>
            <a:r>
              <a:rPr lang="ar-IQ" sz="3600" dirty="0">
                <a:solidFill>
                  <a:schemeClr val="accent4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</a:t>
            </a:r>
            <a:r>
              <a:rPr lang="ar-SA" sz="3600" dirty="0">
                <a:solidFill>
                  <a:schemeClr val="accent4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شخصية </a:t>
            </a:r>
            <a:r>
              <a:rPr lang="ar-SA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العاملة</a:t>
            </a:r>
            <a:endParaRPr lang="ar-SA" sz="3600" dirty="0">
              <a:solidFill>
                <a:schemeClr val="accent4">
                  <a:lumMod val="40000"/>
                  <a:lumOff val="60000"/>
                </a:schemeClr>
              </a:solidFill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6652F7D5-FD27-2487-83F8-9EA1B87A4A45}"/>
              </a:ext>
            </a:extLst>
          </p:cNvPr>
          <p:cNvSpPr txBox="1">
            <a:spLocks/>
          </p:cNvSpPr>
          <p:nvPr/>
        </p:nvSpPr>
        <p:spPr>
          <a:xfrm>
            <a:off x="1485900" y="4381204"/>
            <a:ext cx="3565525" cy="87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solidFill>
                  <a:schemeClr val="accent3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4-</a:t>
            </a:r>
            <a:r>
              <a:rPr lang="ar-IQ" sz="3600" dirty="0">
                <a:solidFill>
                  <a:schemeClr val="accent3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</a:t>
            </a:r>
            <a:r>
              <a:rPr lang="ar-SA" sz="3600" dirty="0">
                <a:solidFill>
                  <a:schemeClr val="accent3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لشخصية </a:t>
            </a:r>
            <a:r>
              <a:rPr lang="ar-SA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PT Bold Heading" panose="02010400000000000000" pitchFamily="2" charset="-78"/>
              </a:rPr>
              <a:t>الحارسة</a:t>
            </a:r>
            <a: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  <a:t/>
            </a:r>
            <a:br>
              <a:rPr lang="ar-SA" sz="3600" dirty="0">
                <a:ea typeface="Calibri" panose="020F0502020204030204" pitchFamily="34" charset="0"/>
                <a:cs typeface="PT Bold Heading" panose="02010400000000000000" pitchFamily="2" charset="-78"/>
              </a:rPr>
            </a:br>
            <a:endParaRPr lang="ar-SA" sz="3600" dirty="0">
              <a:ea typeface="Calibri" panose="020F0502020204030204" pitchFamily="34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895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1640656-1D44-6F5A-9017-E59F7E17A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918570"/>
            <a:ext cx="8825658" cy="1095375"/>
          </a:xfrm>
        </p:spPr>
        <p:txBody>
          <a:bodyPr anchor="t"/>
          <a:lstStyle/>
          <a:p>
            <a:pPr algn="ctr"/>
            <a:r>
              <a:rPr lang="ar-SA" dirty="0">
                <a:cs typeface="PT Bold Heading" panose="02010400000000000000" pitchFamily="2" charset="-78"/>
              </a:rPr>
              <a:t>الخاتمة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7623B606-CD78-E7AC-EC30-C6350E988E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0739" y="2156820"/>
            <a:ext cx="3751261" cy="861420"/>
          </a:xfrm>
        </p:spPr>
        <p:txBody>
          <a:bodyPr>
            <a:normAutofit/>
          </a:bodyPr>
          <a:lstStyle/>
          <a:p>
            <a:pPr algn="ctr"/>
            <a:r>
              <a:rPr lang="ar-SA" sz="4800" dirty="0">
                <a:cs typeface="PT Bold Heading" panose="02010400000000000000" pitchFamily="2" charset="-78"/>
              </a:rPr>
              <a:t>النتائج</a:t>
            </a:r>
          </a:p>
        </p:txBody>
      </p:sp>
      <p:sp>
        <p:nvSpPr>
          <p:cNvPr id="6" name="عنوان فرعي 2">
            <a:extLst>
              <a:ext uri="{FF2B5EF4-FFF2-40B4-BE49-F238E27FC236}">
                <a16:creationId xmlns:a16="http://schemas.microsoft.com/office/drawing/2014/main" xmlns="" id="{D24CF43F-EF46-D350-CAA4-6F20D03FE3B9}"/>
              </a:ext>
            </a:extLst>
          </p:cNvPr>
          <p:cNvSpPr txBox="1">
            <a:spLocks/>
          </p:cNvSpPr>
          <p:nvPr/>
        </p:nvSpPr>
        <p:spPr>
          <a:xfrm>
            <a:off x="214313" y="3043993"/>
            <a:ext cx="11544300" cy="12489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ar-SA" sz="4000" dirty="0">
                <a:cs typeface="PT Bold Heading" panose="02010400000000000000" pitchFamily="2" charset="-78"/>
              </a:rPr>
              <a:t>1- الشخصية الإسلامية </a:t>
            </a:r>
            <a:r>
              <a:rPr lang="ar-IQ" sz="4000" dirty="0" smtClean="0">
                <a:cs typeface="PT Bold Heading" panose="02010400000000000000" pitchFamily="2" charset="-78"/>
              </a:rPr>
              <a:t>ثابتة </a:t>
            </a:r>
            <a:r>
              <a:rPr lang="ar-SA" sz="4000" dirty="0">
                <a:cs typeface="PT Bold Heading" panose="02010400000000000000" pitchFamily="2" charset="-78"/>
              </a:rPr>
              <a:t>المبادئ مهما تجددت </a:t>
            </a:r>
            <a:r>
              <a:rPr lang="ar-SA" sz="4000" dirty="0" smtClean="0">
                <a:cs typeface="PT Bold Heading" panose="02010400000000000000" pitchFamily="2" charset="-78"/>
              </a:rPr>
              <a:t>المواقف</a:t>
            </a:r>
            <a:r>
              <a:rPr lang="ar-IQ" sz="4000" dirty="0" smtClean="0">
                <a:cs typeface="PT Bold Heading" panose="02010400000000000000" pitchFamily="2" charset="-78"/>
              </a:rPr>
              <a:t>. </a:t>
            </a:r>
            <a:endParaRPr lang="ar-SA" sz="4000" dirty="0">
              <a:cs typeface="PT Bold Heading" panose="02010400000000000000" pitchFamily="2" charset="-78"/>
            </a:endParaRPr>
          </a:p>
        </p:txBody>
      </p:sp>
      <p:sp>
        <p:nvSpPr>
          <p:cNvPr id="8" name="عنوان فرعي 2">
            <a:extLst>
              <a:ext uri="{FF2B5EF4-FFF2-40B4-BE49-F238E27FC236}">
                <a16:creationId xmlns:a16="http://schemas.microsoft.com/office/drawing/2014/main" xmlns="" id="{4250ED1F-2540-0F82-B8A2-DD03865A8915}"/>
              </a:ext>
            </a:extLst>
          </p:cNvPr>
          <p:cNvSpPr txBox="1">
            <a:spLocks/>
          </p:cNvSpPr>
          <p:nvPr/>
        </p:nvSpPr>
        <p:spPr>
          <a:xfrm>
            <a:off x="323850" y="4677423"/>
            <a:ext cx="11544300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ar-SA" sz="4000" dirty="0">
                <a:cs typeface="PT Bold Heading" panose="02010400000000000000" pitchFamily="2" charset="-78"/>
              </a:rPr>
              <a:t>3- الشخصية الإسلامية تمثل </a:t>
            </a:r>
            <a:r>
              <a:rPr lang="ar-IQ" sz="4000" dirty="0" smtClean="0">
                <a:cs typeface="PT Bold Heading" panose="02010400000000000000" pitchFamily="2" charset="-78"/>
              </a:rPr>
              <a:t>ال</a:t>
            </a:r>
            <a:r>
              <a:rPr lang="ar-SA" sz="4000" dirty="0" smtClean="0">
                <a:cs typeface="PT Bold Heading" panose="02010400000000000000" pitchFamily="2" charset="-78"/>
              </a:rPr>
              <a:t>مبادئ الإسلامية</a:t>
            </a:r>
            <a:r>
              <a:rPr lang="ar-IQ" sz="4000" dirty="0" smtClean="0">
                <a:cs typeface="PT Bold Heading" panose="02010400000000000000" pitchFamily="2" charset="-78"/>
              </a:rPr>
              <a:t>.</a:t>
            </a:r>
            <a:endParaRPr lang="ar-SA" sz="4000" dirty="0">
              <a:cs typeface="PT Bold Heading" panose="02010400000000000000" pitchFamily="2" charset="-78"/>
            </a:endParaRPr>
          </a:p>
        </p:txBody>
      </p:sp>
      <p:sp>
        <p:nvSpPr>
          <p:cNvPr id="9" name="عنوان فرعي 2">
            <a:extLst>
              <a:ext uri="{FF2B5EF4-FFF2-40B4-BE49-F238E27FC236}">
                <a16:creationId xmlns:a16="http://schemas.microsoft.com/office/drawing/2014/main" xmlns="" id="{5365852A-61B0-688B-0F63-F9A4568209EF}"/>
              </a:ext>
            </a:extLst>
          </p:cNvPr>
          <p:cNvSpPr txBox="1">
            <a:spLocks/>
          </p:cNvSpPr>
          <p:nvPr/>
        </p:nvSpPr>
        <p:spPr>
          <a:xfrm>
            <a:off x="323850" y="5508719"/>
            <a:ext cx="11544300" cy="8614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ar-SA" sz="4000" dirty="0">
                <a:cs typeface="PT Bold Heading" panose="02010400000000000000" pitchFamily="2" charset="-78"/>
              </a:rPr>
              <a:t>4- الشخصية الإسلامية قوية </a:t>
            </a:r>
            <a:r>
              <a:rPr lang="ar-SA" sz="4000" dirty="0" smtClean="0">
                <a:cs typeface="PT Bold Heading" panose="02010400000000000000" pitchFamily="2" charset="-78"/>
              </a:rPr>
              <a:t>مؤثرة</a:t>
            </a:r>
            <a:r>
              <a:rPr lang="ar-IQ" sz="4000" dirty="0" smtClean="0">
                <a:cs typeface="PT Bold Heading" panose="02010400000000000000" pitchFamily="2" charset="-78"/>
              </a:rPr>
              <a:t>. </a:t>
            </a:r>
            <a:endParaRPr lang="ar-SA" sz="4000" dirty="0">
              <a:cs typeface="PT Bold Heading" panose="02010400000000000000" pitchFamily="2" charset="-78"/>
            </a:endParaRPr>
          </a:p>
        </p:txBody>
      </p:sp>
      <p:sp>
        <p:nvSpPr>
          <p:cNvPr id="10" name="عنوان فرعي 2">
            <a:extLst>
              <a:ext uri="{FF2B5EF4-FFF2-40B4-BE49-F238E27FC236}">
                <a16:creationId xmlns:a16="http://schemas.microsoft.com/office/drawing/2014/main" xmlns="" id="{F81B085D-F5F0-F2E0-F60A-25B66523C823}"/>
              </a:ext>
            </a:extLst>
          </p:cNvPr>
          <p:cNvSpPr txBox="1">
            <a:spLocks/>
          </p:cNvSpPr>
          <p:nvPr/>
        </p:nvSpPr>
        <p:spPr>
          <a:xfrm>
            <a:off x="214313" y="3973385"/>
            <a:ext cx="11544300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l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r"/>
            <a:r>
              <a:rPr lang="ar-SA" sz="4000" dirty="0">
                <a:cs typeface="PT Bold Heading" panose="02010400000000000000" pitchFamily="2" charset="-78"/>
              </a:rPr>
              <a:t>2- نصوص السنة تنوعت في توصيف ركائز ومقومات الشخصية </a:t>
            </a:r>
            <a:r>
              <a:rPr lang="ar-SA" sz="4000" dirty="0" smtClean="0">
                <a:cs typeface="PT Bold Heading" panose="02010400000000000000" pitchFamily="2" charset="-78"/>
              </a:rPr>
              <a:t>الإسلامية</a:t>
            </a:r>
            <a:r>
              <a:rPr lang="ar-IQ" sz="4000" dirty="0" smtClean="0">
                <a:cs typeface="PT Bold Heading" panose="02010400000000000000" pitchFamily="2" charset="-78"/>
              </a:rPr>
              <a:t>. </a:t>
            </a:r>
            <a:endParaRPr lang="ar-SA" sz="4000" dirty="0"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33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214</TotalTime>
  <Words>173</Words>
  <Application>Microsoft Office PowerPoint</Application>
  <PresentationFormat>مخصص</PresentationFormat>
  <Paragraphs>34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أيون</vt:lpstr>
      <vt:lpstr>الشخصية الإسلامية في ضوء السنة النبوية</vt:lpstr>
      <vt:lpstr>أهمية البحث:  الإسلام جاءلتهذيب الأخلاق، والسنة هي المصدر الثاني للتشريع</vt:lpstr>
      <vt:lpstr>هي: مجموعة من الصفات العقائدية والأخلاقية والاجتماعية التي تميز المسلمين عن غيرهم في العقيدة والفكر والسلوك والتصرفات والأفعال والأقوال.</vt:lpstr>
      <vt:lpstr>1-الاخلاص </vt:lpstr>
      <vt:lpstr>1-الصدق في القول والعمل. </vt:lpstr>
      <vt:lpstr>1-الشخصية القيادية </vt:lpstr>
      <vt:lpstr>الخاتمة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الشخصية الإسلامية في ضوء السنة النبوية</dc:title>
  <dc:creator>الفوز الصالح</dc:creator>
  <cp:lastModifiedBy>Windows User</cp:lastModifiedBy>
  <cp:revision>5</cp:revision>
  <dcterms:created xsi:type="dcterms:W3CDTF">2024-09-20T20:17:50Z</dcterms:created>
  <dcterms:modified xsi:type="dcterms:W3CDTF">2024-10-04T20:21:46Z</dcterms:modified>
</cp:coreProperties>
</file>