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0" r:id="rId3"/>
    <p:sldId id="26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6"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60"/>
            <p14:sldId id="281"/>
            <p14:sldId id="282"/>
            <p14:sldId id="283"/>
            <p14:sldId id="284"/>
            <p14:sldId id="285"/>
            <p14:sldId id="286"/>
            <p14:sldId id="287"/>
            <p14:sldId id="288"/>
            <p14:sldId id="289"/>
          </p14:sldIdLst>
        </p14:section>
        <p14:section name="Ongetitelde seksie" id="{8666C399-96E7-4B72-9F0F-DDDE7A99AA09}">
          <p14:sldIdLst>
            <p14:sldId id="290"/>
            <p14:sldId id="291"/>
            <p14:sldId id="292"/>
            <p14:sldId id="293"/>
            <p14:sldId id="294"/>
            <p14:sldId id="2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varScale="1">
        <p:scale>
          <a:sx n="65" d="100"/>
          <a:sy n="65" d="100"/>
        </p:scale>
        <p:origin x="1536"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1CCD41-14B9-48B1-9060-594DCA51BBAA}" type="datetimeFigureOut">
              <a:rPr lang="ar-SA" smtClean="0"/>
              <a:t>19/05/1446</a:t>
            </a:fld>
            <a:endParaRPr lang="ar-SA"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1DFFBE-8360-4E6B-AEC7-8D18C20D0145}" type="slidenum">
              <a:rPr lang="ar-SA" smtClean="0"/>
              <a:t>‹#›</a:t>
            </a:fld>
            <a:endParaRPr lang="ar-SA"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9" name="Content Placeholder 8"/>
          <p:cNvSpPr>
            <a:spLocks noGrp="1"/>
          </p:cNvSpPr>
          <p:nvPr>
            <p:ph sz="quarter" idx="13"/>
          </p:nvPr>
        </p:nvSpPr>
        <p:spPr>
          <a:xfrm>
            <a:off x="1042416" y="2313432"/>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19/05/1446</a:t>
            </a:fld>
            <a:endParaRPr lang="ar-SA"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1CCD41-14B9-48B1-9060-594DCA51BBAA}" type="datetimeFigureOut">
              <a:rPr lang="ar-SA" smtClean="0"/>
              <a:t>19/05/1446</a:t>
            </a:fld>
            <a:endParaRPr lang="ar-SA"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1DFFBE-8360-4E6B-AEC7-8D18C20D0145}"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sndAc>
          <p:stSnd>
            <p:snd r:embed="rId13" name="arrow.wav"/>
          </p:stSnd>
        </p:sndAc>
      </p:transition>
    </mc:Choice>
    <mc:Fallback xmlns="">
      <p:transition spd="slow">
        <p:sndAc>
          <p:stSnd>
            <p:snd r:embed="rId14" name="arrow.wav"/>
          </p:stSnd>
        </p:sndAc>
      </p:transition>
    </mc:Fallback>
  </mc:AlternateConten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2.wav"/><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6.jp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6.jp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audio" Target="../media/audio3.wav"/><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audio" Target="../media/audio4.wav"/><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4.jp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12.jp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image" Target="../media/image14.jpg"/><Relationship Id="rId5" Type="http://schemas.openxmlformats.org/officeDocument/2006/relationships/image" Target="../media/image15.jpe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pPr marL="68580" indent="0">
              <a:buNone/>
            </a:pPr>
            <a:endParaRPr lang="ar-SA" sz="1700" b="1" dirty="0"/>
          </a:p>
          <a:p>
            <a:r>
              <a:rPr lang="ar-SA" sz="4000" b="1" dirty="0">
                <a:cs typeface="PT Bold Heading" pitchFamily="2" charset="-78"/>
              </a:rPr>
              <a:t>المادة:</a:t>
            </a:r>
          </a:p>
          <a:p>
            <a:r>
              <a:rPr lang="ar-SA" sz="4000" b="1" dirty="0">
                <a:cs typeface="PT Bold Heading" pitchFamily="2" charset="-78"/>
              </a:rPr>
              <a:t> تحليل اجتماعي لقضايا </a:t>
            </a:r>
          </a:p>
          <a:p>
            <a:pPr marL="68580" indent="0">
              <a:buNone/>
            </a:pPr>
            <a:r>
              <a:rPr lang="ar-SA" sz="4000" b="1" dirty="0">
                <a:cs typeface="PT Bold Heading" pitchFamily="2" charset="-78"/>
              </a:rPr>
              <a:t>حقوق </a:t>
            </a:r>
          </a:p>
          <a:p>
            <a:pPr marL="68580" indent="0">
              <a:buNone/>
            </a:pPr>
            <a:r>
              <a:rPr lang="ar-SA" sz="4000" b="1" dirty="0">
                <a:cs typeface="PT Bold Heading" pitchFamily="2" charset="-78"/>
              </a:rPr>
              <a:t>الانسان  (محاضرة )</a:t>
            </a:r>
          </a:p>
        </p:txBody>
      </p:sp>
      <p:sp>
        <p:nvSpPr>
          <p:cNvPr id="4" name="عنوان 3"/>
          <p:cNvSpPr>
            <a:spLocks noGrp="1"/>
          </p:cNvSpPr>
          <p:nvPr>
            <p:ph type="title"/>
          </p:nvPr>
        </p:nvSpPr>
        <p:spPr>
          <a:xfrm>
            <a:off x="4572000" y="620688"/>
            <a:ext cx="3472405" cy="2160240"/>
          </a:xfrm>
        </p:spPr>
        <p:txBody>
          <a:bodyPr>
            <a:noAutofit/>
          </a:bodyPr>
          <a:lstStyle/>
          <a:p>
            <a:pPr algn="r"/>
            <a:r>
              <a:rPr lang="ar-SA" sz="2000" b="1" dirty="0">
                <a:solidFill>
                  <a:schemeClr val="tx1"/>
                </a:solidFill>
                <a:latin typeface="Simplified Arabic" pitchFamily="18" charset="-78"/>
                <a:cs typeface="Simplified Arabic" pitchFamily="18" charset="-78"/>
              </a:rPr>
              <a:t>الجمهورية الجزائرية الديمقراطية الشعبية</a:t>
            </a:r>
            <a:br>
              <a:rPr lang="ar-SA" sz="2000" b="1" dirty="0">
                <a:solidFill>
                  <a:schemeClr val="tx1"/>
                </a:solidFill>
                <a:latin typeface="Simplified Arabic" pitchFamily="18" charset="-78"/>
                <a:cs typeface="Simplified Arabic" pitchFamily="18" charset="-78"/>
              </a:rPr>
            </a:br>
            <a:r>
              <a:rPr lang="ar-SA" sz="2000" b="1" dirty="0">
                <a:solidFill>
                  <a:schemeClr val="tx1"/>
                </a:solidFill>
                <a:latin typeface="Simplified Arabic" pitchFamily="18" charset="-78"/>
                <a:cs typeface="Simplified Arabic" pitchFamily="18" charset="-78"/>
              </a:rPr>
              <a:t>وزارة التعليم العالي والبحث العلمي                                              كلية العلوم الاجتماعية والانسانية                                                                                                                           قسم العلوم الاجتماعية</a:t>
            </a:r>
            <a:br>
              <a:rPr lang="ar-SA" sz="2000" b="1" dirty="0">
                <a:solidFill>
                  <a:schemeClr val="tx1"/>
                </a:solidFill>
                <a:latin typeface="Simplified Arabic" pitchFamily="18" charset="-78"/>
                <a:cs typeface="Simplified Arabic" pitchFamily="18" charset="-78"/>
              </a:rPr>
            </a:br>
            <a:r>
              <a:rPr lang="ar-SA" sz="2000" b="1" dirty="0">
                <a:solidFill>
                  <a:schemeClr val="tx1"/>
                </a:solidFill>
                <a:latin typeface="Simplified Arabic" pitchFamily="18" charset="-78"/>
                <a:cs typeface="Simplified Arabic" pitchFamily="18" charset="-78"/>
              </a:rPr>
              <a:t>علم الاجتماع</a:t>
            </a:r>
            <a:br>
              <a:rPr lang="ar-SA" sz="3200" b="1" dirty="0">
                <a:solidFill>
                  <a:schemeClr val="tx1"/>
                </a:solidFill>
                <a:latin typeface="Simplified Arabic" pitchFamily="18" charset="-78"/>
                <a:cs typeface="Simplified Arabic" pitchFamily="18" charset="-78"/>
              </a:rPr>
            </a:br>
            <a:r>
              <a:rPr lang="ar-SA" sz="3200" b="1" dirty="0">
                <a:solidFill>
                  <a:schemeClr val="tx1"/>
                </a:solidFill>
                <a:latin typeface="Simplified Arabic" pitchFamily="18" charset="-78"/>
                <a:cs typeface="Simplified Arabic" pitchFamily="18" charset="-78"/>
              </a:rPr>
              <a:t> </a:t>
            </a:r>
            <a:endParaRPr lang="fr-FR" sz="3200" b="1" dirty="0">
              <a:solidFill>
                <a:schemeClr val="tx1"/>
              </a:solidFill>
              <a:latin typeface="Simplified Arabic" pitchFamily="18" charset="-78"/>
              <a:cs typeface="Simplified Arabic" pitchFamily="18" charset="-78"/>
            </a:endParaRPr>
          </a:p>
        </p:txBody>
      </p:sp>
      <p:sp>
        <p:nvSpPr>
          <p:cNvPr id="6" name="عنصر نائب للنص 5"/>
          <p:cNvSpPr>
            <a:spLocks noGrp="1"/>
          </p:cNvSpPr>
          <p:nvPr>
            <p:ph type="body" sz="half" idx="2"/>
          </p:nvPr>
        </p:nvSpPr>
        <p:spPr>
          <a:xfrm>
            <a:off x="4736592" y="2276872"/>
            <a:ext cx="3298784" cy="3672408"/>
          </a:xfrm>
        </p:spPr>
        <p:txBody>
          <a:bodyPr>
            <a:noAutofit/>
          </a:bodyPr>
          <a:lstStyle/>
          <a:p>
            <a:pPr algn="ctr"/>
            <a:endParaRPr lang="ar-SA" sz="1800" b="1" u="sng" dirty="0"/>
          </a:p>
          <a:p>
            <a:pPr algn="ctr"/>
            <a:r>
              <a:rPr lang="ar-SA" sz="2800" b="1" dirty="0">
                <a:latin typeface="Simplified Arabic" pitchFamily="18" charset="-78"/>
                <a:cs typeface="Simplified Arabic" pitchFamily="18" charset="-78"/>
              </a:rPr>
              <a:t>الرصيد:2 المعامل:1: </a:t>
            </a:r>
            <a:r>
              <a:rPr lang="ar-SA" sz="3600" b="1" dirty="0">
                <a:latin typeface="Simplified Arabic" pitchFamily="18" charset="-78"/>
                <a:cs typeface="Simplified Arabic" pitchFamily="18" charset="-78"/>
              </a:rPr>
              <a:t>                                </a:t>
            </a:r>
            <a:r>
              <a:rPr lang="ar-SA" sz="2800" b="1" dirty="0">
                <a:latin typeface="Simplified Arabic" pitchFamily="18" charset="-78"/>
                <a:cs typeface="Simplified Arabic" pitchFamily="18" charset="-78"/>
              </a:rPr>
              <a:t>ليسانس: علم الاجتماع</a:t>
            </a:r>
          </a:p>
          <a:p>
            <a:pPr algn="ctr"/>
            <a:r>
              <a:rPr lang="ar-SA" sz="2800" b="1" dirty="0">
                <a:latin typeface="Simplified Arabic" pitchFamily="18" charset="-78"/>
                <a:cs typeface="Simplified Arabic" pitchFamily="18" charset="-78"/>
              </a:rPr>
              <a:t>السنة الجامعية :           </a:t>
            </a:r>
          </a:p>
          <a:p>
            <a:pPr algn="ctr"/>
            <a:r>
              <a:rPr lang="ar-SA" sz="2800" b="1" dirty="0">
                <a:latin typeface="Simplified Arabic" pitchFamily="18" charset="-78"/>
                <a:cs typeface="Simplified Arabic" pitchFamily="18" charset="-78"/>
              </a:rPr>
              <a:t>202</a:t>
            </a:r>
            <a:r>
              <a:rPr lang="ar-DZ" sz="2800" b="1" dirty="0">
                <a:latin typeface="Simplified Arabic" pitchFamily="18" charset="-78"/>
                <a:cs typeface="Simplified Arabic" pitchFamily="18" charset="-78"/>
              </a:rPr>
              <a:t>4</a:t>
            </a:r>
            <a:r>
              <a:rPr lang="ar-SA" sz="2800" b="1" dirty="0">
                <a:latin typeface="Simplified Arabic" pitchFamily="18" charset="-78"/>
                <a:cs typeface="Simplified Arabic" pitchFamily="18" charset="-78"/>
              </a:rPr>
              <a:t>-202</a:t>
            </a:r>
            <a:r>
              <a:rPr lang="ar-DZ" sz="2800" b="1" dirty="0">
                <a:latin typeface="Simplified Arabic" pitchFamily="18" charset="-78"/>
                <a:cs typeface="Simplified Arabic" pitchFamily="18" charset="-78"/>
              </a:rPr>
              <a:t>5</a:t>
            </a:r>
            <a:endParaRPr lang="ar-SA" sz="2800" b="1" dirty="0">
              <a:latin typeface="Simplified Arabic" pitchFamily="18" charset="-78"/>
              <a:cs typeface="Simplified Arabic" pitchFamily="18" charset="-78"/>
            </a:endParaRPr>
          </a:p>
          <a:p>
            <a:pPr algn="ctr"/>
            <a:endParaRPr lang="ar-SA" sz="2400" b="1" dirty="0"/>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07703" cy="6237312"/>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0296" y="0"/>
            <a:ext cx="1584176"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1AD7A-B33F-B6C5-6776-F62450256315}"/>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46916D2-9C5C-0352-0AB2-241E1D775DC7}"/>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4E501DA4-8D45-8223-3638-29560C8868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183B8D4E-2665-C79D-BF83-A51FEB7DD4A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36128659-F244-3FDB-388D-F5386E2FAE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6ECF7B3C-ED30-10CA-75A2-93ADA7E9CD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CB927515-0768-231D-FC5D-C1FCC595A68E}"/>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ينص قانون العهد على هذا الحق في المادتين 13 14 </a:t>
            </a:r>
            <a:r>
              <a:rPr lang="ar-DZ" sz="2400" b="1" u="sng" dirty="0" err="1">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كالآتي:المادة</a:t>
            </a:r>
            <a:r>
              <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13:</a:t>
            </a: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1 . تقر الدول الأطراف في هذا العهد بحق كل فرد في التربية والتعليم وهى متفقة على وجوب توجيه</a:t>
            </a: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التربية والتعليم إلى الإنماء الكامل للشخصية الإنسانية والحس بكرامتها وإلى توطيد احترام حقوق الإنسان والحريات الأساسية. وهى متفقة كذلك على وجوب استهداف التربية والتعليم تمكين كل شخص من الإسهام بدور نافع في مجتمع حر، وتوثيق أواصر التفاهم والتسامح والصداقة بين جميع الأمم ومختلف الفئات السلالية أو الإثنية أو الدينية، ودعم الأنشطة التي تقوم بها الأمم المتحدة من</a:t>
            </a: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أجل صيانة السلم.</a:t>
            </a:r>
          </a:p>
          <a:p>
            <a:endParaRPr lang="fr-FR" dirty="0">
              <a:highlight>
                <a:srgbClr val="FF00FF"/>
              </a:highlight>
            </a:endParaRPr>
          </a:p>
        </p:txBody>
      </p:sp>
    </p:spTree>
    <p:extLst>
      <p:ext uri="{BB962C8B-B14F-4D97-AF65-F5344CB8AC3E}">
        <p14:creationId xmlns:p14="http://schemas.microsoft.com/office/powerpoint/2010/main" val="1425957214"/>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E9CF64-F27C-92E9-8CC0-243CBF50902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ADA1E928-8439-360D-13D8-6C4B34045067}"/>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265E5118-E504-7480-C975-ED8E18BEE4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9DE87109-151D-BCC7-CC40-4B4691386F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AEC0EC8C-3C8B-C7CF-6B80-137DF2A8D64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0D222D2E-166D-8221-7381-95533571E88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2034BFB1-7E30-2EDE-D980-6B0C5AD8D57A}"/>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20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02-</a:t>
            </a:r>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وتقر الدول الأطراف في هذا العهد بأن ضمان الممارسة التامة لهذا الحق يتطلب:</a:t>
            </a: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(أ) جعل التعليم الابتدائي إلزاميا وإتاحته مجانا للجميع،</a:t>
            </a: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(ب) تعميم التعليم الثانوي بمختلف أنواعه، بما في ذلك التعليم الثانوي التقني والمهني، وجعله متاحا للجميع بكافة الوسائل المناسبة ولا سيما بالأخذ تدريجيا بمجانية التعليم،</a:t>
            </a: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(ج) جعل التعليم العالي متاحا للجميع على قدم المساواة، تبعا للكفاءة، بكافة الوسائل المناسبة ولا سيما بالأخذ تدريجيا بمجانية التعليم،</a:t>
            </a: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(د) تشجيع التربية الأساسية أو تكثيفها، إلى أبعد مدى ممكن، من أجل الأشخاص الذين لم يتلقوا أو لم يستكملوا الدراسة الابتدائية،</a:t>
            </a:r>
          </a:p>
          <a:p>
            <a:r>
              <a:rPr lang="ar-DZ" sz="23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(هـ) العمل بنشاط على إنماء شبكة مدرسية على جميع المستويات، وإنشاء نظام منح واف بالغرض، ومواصلة تحسين الأوضاع المادية للعاملين في التدريس</a:t>
            </a:r>
            <a:r>
              <a:rPr lang="ar-DZ" sz="20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a:t>
            </a: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380958690"/>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78D63-8B59-F00C-9B73-4011D3296493}"/>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538224E6-4E3B-B3E1-8054-F95149BC64CF}"/>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2DDCFA6F-1600-EC7F-5BE4-C301F81681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51B96EC5-9AE2-E3EC-C8D8-0D8B4DD421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3A0DE5F8-5D5E-B86A-B83F-EA7BDDB915B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3F721BD9-D96F-7CB0-BFCE-5B2329D2E59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5621D365-8E52-F405-024F-DD4B18C293D4}"/>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3. تتعهد الدول الأطراف في هذا العهد باحترام حرية </a:t>
            </a:r>
            <a:r>
              <a:rPr lang="ar-DZ" sz="4000" dirty="0" err="1">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الأباء</a:t>
            </a:r>
            <a:r>
              <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أو الأوصياء عند وجودهم، في اختيار مدارس لأولادهم غير المدارس الحكومية، شريطة تقيد المدارس المختارة بمعايير التعليم الدنيا التي قد تفرضها أو تقرها الدولة، وبتامين تربية أولئك الأولاد دينيا وخلقيا وفقا لقناعاتهم الخاصة.</a:t>
            </a: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1873142013"/>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4284E-398E-8A33-48A4-39A422654DD7}"/>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D9EE946D-72D3-C43A-0C62-4002992744E8}"/>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4CE2D1D8-3008-8B7C-4788-9944DD3FCE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80F2D1B1-974E-DE18-CC6E-1852D5FFE1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11BD5B13-C704-E351-27A7-5FC87D0D828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B8B6B8EA-B7D9-9ABD-FFBB-B336BC297E5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0E3DA15C-3AE3-8586-B851-6EBCCB980F43}"/>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4. ليس في أي من أحكام هذه المادة ما يجوز تأويله على نحو يفيد مساسه بحرية الأفراد والهيئات في إنشاء وإدارة مؤسسات تعليمية، شريطة التقيد دائما بالمبادئ المنصوص عليها في الفقرة 1 من هذه المادة ورهنا بخضوع التعليم الذي توفره هذه المؤسسات لما قد تفرضه الدولة من معايير دنيا.</a:t>
            </a: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136777843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69A79-CC81-B0CC-0194-04F5F99BB3A8}"/>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49D7CEEE-F069-A8DF-8203-4F0DE90AD7F8}"/>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F6EFE03A-3A7C-E599-F4E9-9A96044195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856B6C4F-6406-A7B2-370C-5D62620938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53740ABE-CA02-7BB0-88F9-ED03CE44CE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77D6C50F-BB33-9CFC-9572-347D2533AC0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EE542643-19DB-83D1-0341-0EC7DAC2651D}"/>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5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r>
              <a:rPr lang="ar-DZ" sz="33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المادة 14</a:t>
            </a:r>
          </a:p>
          <a:p>
            <a:r>
              <a:rPr lang="ar-DZ" sz="33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تتعهد كل دولة طرف في هذا العهد، لم تكن بعد وهى تصبح طرفا فيه قد تمكنت من كفالة إلزامية ومجانية التعليم الابتدائي في بلدها ذاته أو في أقاليم أخرى تحت ولايتها، بالقيام، في غضون سنتين، بوضع واعتماد خطة عمل مفصلة للتنفيذ الفعلي والتدريجي لمبدأ إلزامية التعليم </a:t>
            </a:r>
            <a:r>
              <a:rPr lang="ar-DZ" sz="3300" dirty="0" err="1">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ومجانيته</a:t>
            </a:r>
            <a:r>
              <a:rPr lang="ar-DZ" sz="33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للجميع، خلال عدد معقول من السنين يحدد في الخطة.</a:t>
            </a: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2033436895"/>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6D5032-DDBB-0249-5FF8-DF0E1FEF08F2}"/>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FF9A8AF1-BAE7-030F-9ACF-23129D181296}"/>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DDB73DB4-E08E-5C9F-F9C5-B8B8405187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807E9570-20F9-90F1-AA79-DA09B2F7E44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44278E29-3F9D-8758-4100-A48E1E6DDD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5315C670-5B60-058D-72CF-B16D2CD8CD6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1056884F-B1C2-CADA-CD43-F5487B16FE68}"/>
              </a:ext>
            </a:extLst>
          </p:cNvPr>
          <p:cNvSpPr/>
          <p:nvPr/>
        </p:nvSpPr>
        <p:spPr>
          <a:xfrm>
            <a:off x="539552" y="2852936"/>
            <a:ext cx="8064896" cy="3528392"/>
          </a:xfrm>
          <a:prstGeom prst="snip2Same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5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قصد ضمان هذا الحق يجب الالتزام بالمبادئ الاتية:</a:t>
            </a:r>
          </a:p>
          <a:p>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*اجبارية ومجانية التعليم الابتدائي للجميع ,</a:t>
            </a:r>
          </a:p>
          <a:p>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*تعميم التعليم الثانوي بمختلف أنواعه، بما في ذلك التعليم الثانوي التقني والمهني، وجعله امتاحا للجميع بكافة الوسائل المناسبة، والأخذ بمجانية التعليم</a:t>
            </a:r>
          </a:p>
          <a:p>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 إتاحة التعليم العالي للجميع</a:t>
            </a:r>
          </a:p>
          <a:p>
            <a:pPr marL="342900" indent="-342900">
              <a:buFont typeface="Arial" panose="020B0604020202020204" pitchFamily="34" charset="0"/>
              <a:buChar char="•"/>
            </a:pPr>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تشجيع التربية الأساسية وبخاصة للذين لم يلتحقوا بالتعليم .*</a:t>
            </a:r>
          </a:p>
          <a:p>
            <a:pPr marL="342900" indent="-342900">
              <a:buFont typeface="Arial" panose="020B0604020202020204" pitchFamily="34" charset="0"/>
              <a:buChar char="•"/>
            </a:pPr>
            <a:r>
              <a:rPr lang="ar-DZ" sz="28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العمل بنشاط على إنماء شبكة مدرسية علي جميع المستويات</a:t>
            </a: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289118336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EBAB7-7E58-F493-3443-483CD5D6F58C}"/>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9AF3AE9-DB84-0541-E59D-2FE88BDE0CD2}"/>
              </a:ext>
            </a:extLst>
          </p:cNvPr>
          <p:cNvSpPr>
            <a:spLocks noGrp="1"/>
          </p:cNvSpPr>
          <p:nvPr>
            <p:ph type="title"/>
          </p:nvPr>
        </p:nvSpPr>
        <p:spPr>
          <a:xfrm>
            <a:off x="1619672" y="1099672"/>
            <a:ext cx="7024744" cy="1609248"/>
          </a:xfrm>
          <a:solidFill>
            <a:schemeClr val="accent3">
              <a:lumMod val="60000"/>
              <a:lumOff val="40000"/>
            </a:schemeClr>
          </a:solidFill>
        </p:spPr>
        <p:txBody>
          <a:bodyPr>
            <a:normAutofit fontScale="90000"/>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2 حق الانسان في التعليم حسب العهد الدولي للحقوق الاقتصادية والاجتماعية والثقافية: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9892125E-5843-4D0F-FD16-E405259748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AAC9CA3A-EEFE-4135-2A4B-1F6B556B37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69B78EE5-B4D2-DCE0-A865-1F4CEFABAD3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958B8E03-BB0E-1DA9-CFD8-29F6E352444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A55D2427-CBCB-B7E9-7FDC-CE2CB1B0C554}"/>
              </a:ext>
            </a:extLst>
          </p:cNvPr>
          <p:cNvSpPr/>
          <p:nvPr/>
        </p:nvSpPr>
        <p:spPr>
          <a:xfrm>
            <a:off x="539552" y="2852936"/>
            <a:ext cx="8064896" cy="3528392"/>
          </a:xfrm>
          <a:prstGeom prst="snip2Same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5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0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صكوك اليونسكو القانونية:</a:t>
            </a:r>
          </a:p>
          <a:p>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العهد الدولي الخاص بالحقوق الاقتصادية والاجتماعية </a:t>
            </a:r>
            <a:r>
              <a:rPr lang="ar-DZ" sz="2600" dirty="0" err="1">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والثقافيةاتفاقية</a:t>
            </a:r>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 حقوق الطفل (1989)</a:t>
            </a:r>
          </a:p>
          <a:p>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اتفاقية القضاء على جميع أشكال التمييز ضد المرأة (1979)</a:t>
            </a:r>
          </a:p>
          <a:p>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اتفاقية حقوق الأشخاص ذوي الإعاقة (2006).</a:t>
            </a:r>
          </a:p>
          <a:p>
            <a:r>
              <a:rPr lang="ar-DZ" sz="2600" dirty="0">
                <a:solidFill>
                  <a:schemeClr val="tx1">
                    <a:lumMod val="85000"/>
                    <a:lumOff val="15000"/>
                  </a:schemeClr>
                </a:solidFill>
                <a:highlight>
                  <a:srgbClr val="808080"/>
                </a:highlight>
                <a:latin typeface="Sakkal Majalla" panose="02000000000000000000" pitchFamily="2" charset="-78"/>
                <a:ea typeface="Calibri" panose="020F0502020204030204" pitchFamily="34" charset="0"/>
                <a:cs typeface="Sakkal Majalla" panose="02000000000000000000" pitchFamily="2" charset="-78"/>
              </a:rPr>
              <a:t>اتفاقية القضاء على جميع أشكال التمييز العنصري (1965)، التي تتطلب من مختلف الدول الأطراف القضاء على التمييز العنصري بمختلف أشكاله، فيما يخص الحق في التعليم والتدريب من بين غيره من الحقوق. العمل بنشاط على إنماء شبكة مدرسية علي جميع المستويات</a:t>
            </a: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40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spTree>
    <p:extLst>
      <p:ext uri="{BB962C8B-B14F-4D97-AF65-F5344CB8AC3E}">
        <p14:creationId xmlns:p14="http://schemas.microsoft.com/office/powerpoint/2010/main" val="253551784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92D51-0809-8CEA-31FE-8B33F25C22AF}"/>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B1CA0835-29EE-5057-D120-AF0E59A87573}"/>
              </a:ext>
            </a:extLst>
          </p:cNvPr>
          <p:cNvSpPr>
            <a:spLocks noGrp="1"/>
          </p:cNvSpPr>
          <p:nvPr>
            <p:ph type="title"/>
          </p:nvPr>
        </p:nvSpPr>
        <p:spPr>
          <a:xfrm>
            <a:off x="1619672" y="1099672"/>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ثانيا: حق الانسان في التعليم </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وفق المواثيق الوطنية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7196EDF8-E137-FEA3-AE76-7E79FF15E4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BC032CA2-C4EE-9DE6-22B3-05D511A894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2B28835B-34BE-D44D-9DA0-9265C13DCE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A17ED7BD-BF7E-BB7F-4232-561459BCEC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023A35B0-86AF-7046-D697-B23508DB9963}"/>
              </a:ext>
            </a:extLst>
          </p:cNvPr>
          <p:cNvSpPr/>
          <p:nvPr/>
        </p:nvSpPr>
        <p:spPr>
          <a:xfrm>
            <a:off x="539552" y="2852936"/>
            <a:ext cx="8064896" cy="3528392"/>
          </a:xfrm>
          <a:prstGeom prst="snip2Same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المادة 65 : من الدستور الجزائري 2020,</a:t>
            </a: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 الحق في التربية والتعليم مضمونان، وتسهر الدولة باستمرار على تحسين جودتهما.</a:t>
            </a: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التعليم العمومي مجاني وفق الشروط التي يحددها القانون.</a:t>
            </a: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التعليم الابتدائي والمتوسط إجباري، </a:t>
            </a:r>
            <a:endParaRPr lang="ar-DZ" sz="4800"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5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pic>
        <p:nvPicPr>
          <p:cNvPr id="7" name="Prent 6">
            <a:extLst>
              <a:ext uri="{FF2B5EF4-FFF2-40B4-BE49-F238E27FC236}">
                <a16:creationId xmlns:a16="http://schemas.microsoft.com/office/drawing/2014/main" id="{412209C0-2E11-C923-8FD8-F530DAA8A00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24328" y="1027665"/>
            <a:ext cx="1587396" cy="1681255"/>
          </a:xfrm>
          <a:prstGeom prst="rect">
            <a:avLst/>
          </a:prstGeom>
        </p:spPr>
      </p:pic>
    </p:spTree>
    <p:extLst>
      <p:ext uri="{BB962C8B-B14F-4D97-AF65-F5344CB8AC3E}">
        <p14:creationId xmlns:p14="http://schemas.microsoft.com/office/powerpoint/2010/main" val="1595658728"/>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4172B-ED36-9692-D5A2-A71D710AC88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A1212915-8064-F827-7AC3-00EC208B677F}"/>
              </a:ext>
            </a:extLst>
          </p:cNvPr>
          <p:cNvSpPr>
            <a:spLocks noGrp="1"/>
          </p:cNvSpPr>
          <p:nvPr>
            <p:ph type="title"/>
          </p:nvPr>
        </p:nvSpPr>
        <p:spPr>
          <a:xfrm>
            <a:off x="1619672" y="1099672"/>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ثانيا: حق الانسان في التعليم </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وفق المواثيق الوطنية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5B4E4DD8-108C-1511-C6EB-206EDC8C06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72C81C09-42D8-3746-E17F-A8CB94B8CC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63B80185-E97E-1AA7-BAF5-00E823EC655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CF21313C-A333-B5FD-BB72-1014499220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ECFEB798-C8E7-8E51-FCBF-AB018CFE3CB9}"/>
              </a:ext>
            </a:extLst>
          </p:cNvPr>
          <p:cNvSpPr/>
          <p:nvPr/>
        </p:nvSpPr>
        <p:spPr>
          <a:xfrm>
            <a:off x="539552" y="2852936"/>
            <a:ext cx="8064896" cy="3528392"/>
          </a:xfrm>
          <a:prstGeom prst="snip2Same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2400" b="1" u="sng"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endPar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المادة 65 : من الدستور الجزائري 2020,</a:t>
            </a:r>
          </a:p>
          <a:p>
            <a:r>
              <a:rPr lang="ar-DZ" sz="36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 ,,,وتنظم الدولة المنظومة التعليمية الوطنية. تسهر الدولة على ضمان حياد المؤسسات التربوية وعلى الحفاظ على طابعها البيداغوجي والعلمي، قصد حمايتها من أي تأثير سياسي أو إيديولوجي. تعد المدرسة القاعدة الأساسية للتربية على المواطنة. تسهر الدولة على ضمان التساوي في الالتحاق بالتعليم والتكوين المهني.</a:t>
            </a:r>
          </a:p>
          <a:p>
            <a:endParaRPr lang="ar-DZ" sz="2500"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br>
              <a:rPr lang="ar-DZ" sz="1800" b="1" i="1" dirty="0">
                <a:solidFill>
                  <a:srgbClr val="495057"/>
                </a:solidFill>
                <a:effectLst/>
                <a:latin typeface="Calibri" panose="020F0502020204030204" pitchFamily="34" charset="0"/>
                <a:ea typeface="Calibri" panose="020F0502020204030204" pitchFamily="34" charset="0"/>
                <a:cs typeface="Sakkal Majalla" panose="02000000000000000000" pitchFamily="2" charset="-78"/>
              </a:rPr>
            </a:b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rPr>
              <a:t> </a:t>
            </a:r>
          </a:p>
          <a:p>
            <a:endParaRPr lang="ar-DZ" sz="2400" b="1" dirty="0">
              <a:solidFill>
                <a:schemeClr val="tx1">
                  <a:lumMod val="85000"/>
                  <a:lumOff val="15000"/>
                </a:schemeClr>
              </a:solidFill>
              <a:highlight>
                <a:srgbClr val="FF00FF"/>
              </a:highlight>
              <a:latin typeface="Sakkal Majalla" panose="02000000000000000000" pitchFamily="2" charset="-78"/>
              <a:ea typeface="Calibri" panose="020F0502020204030204" pitchFamily="34" charset="0"/>
              <a:cs typeface="Sakkal Majalla" panose="02000000000000000000" pitchFamily="2" charset="-78"/>
            </a:endParaRPr>
          </a:p>
          <a:p>
            <a:endParaRPr lang="fr-FR" dirty="0">
              <a:highlight>
                <a:srgbClr val="FF00FF"/>
              </a:highlight>
            </a:endParaRPr>
          </a:p>
        </p:txBody>
      </p:sp>
      <p:pic>
        <p:nvPicPr>
          <p:cNvPr id="7" name="Prent 6">
            <a:extLst>
              <a:ext uri="{FF2B5EF4-FFF2-40B4-BE49-F238E27FC236}">
                <a16:creationId xmlns:a16="http://schemas.microsoft.com/office/drawing/2014/main" id="{5573D816-283D-89FF-AD13-D5DBDF4180D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24328" y="1027665"/>
            <a:ext cx="1587396" cy="1681255"/>
          </a:xfrm>
          <a:prstGeom prst="rect">
            <a:avLst/>
          </a:prstGeom>
        </p:spPr>
      </p:pic>
    </p:spTree>
    <p:extLst>
      <p:ext uri="{BB962C8B-B14F-4D97-AF65-F5344CB8AC3E}">
        <p14:creationId xmlns:p14="http://schemas.microsoft.com/office/powerpoint/2010/main" val="334708080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b="1" dirty="0">
                <a:latin typeface="Simplified Arabic" pitchFamily="18" charset="-78"/>
                <a:cs typeface="Simplified Arabic" pitchFamily="18" charset="-78"/>
              </a:rPr>
              <a:t>أ. قدوري فؤاد</a:t>
            </a:r>
            <a:br>
              <a:rPr lang="ar-SA" b="1" dirty="0">
                <a:latin typeface="Simplified Arabic" pitchFamily="18" charset="-78"/>
                <a:cs typeface="Simplified Arabic" pitchFamily="18" charset="-78"/>
              </a:rPr>
            </a:br>
            <a:r>
              <a:rPr lang="ar-SA" b="1" dirty="0">
                <a:latin typeface="Simplified Arabic" pitchFamily="18" charset="-78"/>
                <a:cs typeface="Simplified Arabic" pitchFamily="18" charset="-78"/>
              </a:rPr>
              <a:t> </a:t>
            </a:r>
            <a:r>
              <a:rPr lang="fr-FR" b="1" dirty="0">
                <a:latin typeface="Simplified Arabic" pitchFamily="18" charset="-78"/>
                <a:cs typeface="Simplified Arabic" pitchFamily="18" charset="-78"/>
              </a:rPr>
              <a:t>GUEDDOURI  FOUAD</a:t>
            </a:r>
            <a:endParaRPr lang="ar-SA" b="1" dirty="0">
              <a:latin typeface="Simplified Arabic" pitchFamily="18" charset="-78"/>
              <a:cs typeface="Simplified Arabic" pitchFamily="18" charset="-78"/>
            </a:endParaRPr>
          </a:p>
        </p:txBody>
      </p:sp>
      <p:sp>
        <p:nvSpPr>
          <p:cNvPr id="4" name="عنصر نائب للمحتوى 3"/>
          <p:cNvSpPr>
            <a:spLocks noGrp="1"/>
          </p:cNvSpPr>
          <p:nvPr>
            <p:ph sz="half" idx="2"/>
          </p:nvPr>
        </p:nvSpPr>
        <p:spPr>
          <a:xfrm>
            <a:off x="-30168" y="2132856"/>
            <a:ext cx="4491746" cy="4248472"/>
          </a:xfrm>
        </p:spPr>
        <p:txBody>
          <a:bodyPr/>
          <a:lstStyle/>
          <a:p>
            <a:pPr rtl="0">
              <a:lnSpc>
                <a:spcPct val="200000"/>
              </a:lnSpc>
            </a:pPr>
            <a:r>
              <a:rPr lang="fr-FR" sz="1800" b="1" dirty="0"/>
              <a:t>gueddouri.fouad@yahoo.com.</a:t>
            </a:r>
            <a:endParaRPr lang="ar-SA" sz="1800" b="1" dirty="0"/>
          </a:p>
          <a:p>
            <a:pPr algn="ctr" rtl="0">
              <a:lnSpc>
                <a:spcPct val="200000"/>
              </a:lnSpc>
            </a:pPr>
            <a:r>
              <a:rPr lang="fr-FR" sz="1800" b="1" dirty="0"/>
              <a:t>gueddouri39037@gmail.</a:t>
            </a:r>
            <a:endParaRPr lang="fr-FR" dirty="0"/>
          </a:p>
          <a:p>
            <a:pPr rtl="0">
              <a:lnSpc>
                <a:spcPct val="200000"/>
              </a:lnSpc>
            </a:pPr>
            <a:r>
              <a:rPr lang="fr-FR" sz="1800" b="1" dirty="0"/>
              <a:t>Facebook  </a:t>
            </a:r>
            <a:r>
              <a:rPr lang="fr-FR" sz="1600" b="1" dirty="0"/>
              <a:t> GUEDDOURI FOUAD</a:t>
            </a:r>
          </a:p>
          <a:p>
            <a:pPr rtl="0">
              <a:lnSpc>
                <a:spcPct val="200000"/>
              </a:lnSpc>
            </a:pPr>
            <a:r>
              <a:rPr lang="fr-FR" sz="1800" b="1" dirty="0"/>
              <a:t>Tweeter</a:t>
            </a:r>
            <a:r>
              <a:rPr lang="ar-DZ" sz="1600" b="1" dirty="0"/>
              <a:t>:</a:t>
            </a:r>
            <a:r>
              <a:rPr lang="fr-FR" sz="1600" b="1" dirty="0"/>
              <a:t>     GUEDDOURI FOUAD</a:t>
            </a:r>
          </a:p>
          <a:p>
            <a:pPr algn="ctr" rtl="0">
              <a:lnSpc>
                <a:spcPct val="200000"/>
              </a:lnSpc>
            </a:pPr>
            <a:r>
              <a:rPr lang="fr-FR" sz="2000" b="1" dirty="0"/>
              <a:t>Tel</a:t>
            </a:r>
            <a:r>
              <a:rPr lang="ar-SA" sz="1600" b="1" dirty="0"/>
              <a:t>:</a:t>
            </a:r>
            <a:r>
              <a:rPr lang="fr-FR" b="1" dirty="0"/>
              <a:t>213780368408</a:t>
            </a:r>
            <a:endParaRPr lang="ar-SA" sz="1400" b="1" dirty="0"/>
          </a:p>
        </p:txBody>
      </p:sp>
      <p:sp>
        <p:nvSpPr>
          <p:cNvPr id="6" name="عنصر نائب للمحتوى 5"/>
          <p:cNvSpPr>
            <a:spLocks noGrp="1"/>
          </p:cNvSpPr>
          <p:nvPr>
            <p:ph sz="quarter" idx="4"/>
          </p:nvPr>
        </p:nvSpPr>
        <p:spPr>
          <a:xfrm>
            <a:off x="4645152" y="2420888"/>
            <a:ext cx="3419856" cy="3888432"/>
          </a:xfrm>
        </p:spPr>
        <p:txBody>
          <a:bodyPr>
            <a:normAutofit/>
          </a:bodyPr>
          <a:lstStyle/>
          <a:p>
            <a:r>
              <a:rPr lang="ar-SA" b="1" dirty="0">
                <a:latin typeface="Simplified Arabic" pitchFamily="18" charset="-78"/>
                <a:cs typeface="Simplified Arabic" pitchFamily="18" charset="-78"/>
              </a:rPr>
              <a:t>أستاذ مؤقت، جامعة الشهيد حمه لخضر الوادي.</a:t>
            </a:r>
          </a:p>
          <a:p>
            <a:r>
              <a:rPr lang="ar-SA" b="1" dirty="0">
                <a:latin typeface="Simplified Arabic" pitchFamily="18" charset="-78"/>
                <a:cs typeface="Simplified Arabic" pitchFamily="18" charset="-78"/>
              </a:rPr>
              <a:t>استاذ متعاقد بالمعهد الوطني لتكوين اطارات التربية وتحسين مستواهم بالوادي  </a:t>
            </a:r>
          </a:p>
          <a:p>
            <a:r>
              <a:rPr lang="ar-SA" b="1" dirty="0">
                <a:latin typeface="Simplified Arabic" pitchFamily="18" charset="-78"/>
                <a:cs typeface="Simplified Arabic" pitchFamily="18" charset="-78"/>
              </a:rPr>
              <a:t>- دكتور في القانون الخاص</a:t>
            </a:r>
          </a:p>
          <a:p>
            <a:pPr marL="68580" indent="0">
              <a:buNone/>
            </a:pPr>
            <a:endParaRPr lang="ar-SA" b="1"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متزوج : أب ل</a:t>
            </a:r>
            <a:r>
              <a:rPr lang="ar-DZ" b="1" dirty="0">
                <a:latin typeface="Simplified Arabic" pitchFamily="18" charset="-78"/>
                <a:cs typeface="Simplified Arabic" pitchFamily="18" charset="-78"/>
              </a:rPr>
              <a:t>خمس</a:t>
            </a:r>
            <a:r>
              <a:rPr lang="ar-SA" b="1" dirty="0">
                <a:latin typeface="Simplified Arabic" pitchFamily="18" charset="-78"/>
                <a:cs typeface="Simplified Arabic" pitchFamily="18" charset="-78"/>
              </a:rPr>
              <a:t>ة أطفال</a:t>
            </a:r>
          </a:p>
          <a:p>
            <a:endParaRPr lang="ar-SA"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169" y="2132856"/>
            <a:ext cx="540568" cy="432048"/>
          </a:xfrm>
          <a:prstGeom prst="rect">
            <a:avLst/>
          </a:prstGeom>
        </p:spPr>
      </p:pic>
      <p:pic>
        <p:nvPicPr>
          <p:cNvPr id="8" name="صورة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169" y="4019803"/>
            <a:ext cx="540568" cy="633333"/>
          </a:xfrm>
          <a:prstGeom prst="rect">
            <a:avLst/>
          </a:prstGeom>
        </p:spPr>
      </p:pic>
      <p:pic>
        <p:nvPicPr>
          <p:cNvPr id="11" name="صورة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084" y="2738198"/>
            <a:ext cx="566737" cy="447660"/>
          </a:xfrm>
          <a:prstGeom prst="rect">
            <a:avLst/>
          </a:prstGeom>
        </p:spPr>
      </p:pic>
      <p:pic>
        <p:nvPicPr>
          <p:cNvPr id="12" name="صورة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169" y="3284985"/>
            <a:ext cx="653243" cy="640560"/>
          </a:xfrm>
          <a:prstGeom prst="rect">
            <a:avLst/>
          </a:prstGeom>
        </p:spPr>
      </p:pic>
      <p:pic>
        <p:nvPicPr>
          <p:cNvPr id="16" name="صورة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508" y="4725144"/>
            <a:ext cx="540566" cy="1069684"/>
          </a:xfrm>
          <a:prstGeom prst="rect">
            <a:avLst/>
          </a:prstGeom>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4"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circle(in)">
                                      <p:cBhvr>
                                        <p:cTn id="25" dur="20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arn(inVertical)">
                                      <p:cBhvr>
                                        <p:cTn id="30" dur="500"/>
                                        <p:tgtEl>
                                          <p:spTgt spid="4">
                                            <p:txEl>
                                              <p:pRg st="0" end="0"/>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Effect transition="in" filter="barn(inVertical)">
                                      <p:cBhvr>
                                        <p:cTn id="33" dur="500"/>
                                        <p:tgtEl>
                                          <p:spTgt spid="4">
                                            <p:txEl>
                                              <p:pRg st="1" end="1"/>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2" end="2"/>
                                            </p:txEl>
                                          </p:spTgt>
                                        </p:tgtEl>
                                        <p:attrNameLst>
                                          <p:attrName>style.visibility</p:attrName>
                                        </p:attrNameLst>
                                      </p:cBhvr>
                                      <p:to>
                                        <p:strVal val="visible"/>
                                      </p:to>
                                    </p:set>
                                    <p:animEffect transition="in" filter="barn(inVertical)">
                                      <p:cBhvr>
                                        <p:cTn id="36" dur="500"/>
                                        <p:tgtEl>
                                          <p:spTgt spid="4">
                                            <p:txEl>
                                              <p:pRg st="2" end="2"/>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barn(inVertical)">
                                      <p:cBhvr>
                                        <p:cTn id="39" dur="500"/>
                                        <p:tgtEl>
                                          <p:spTgt spid="4">
                                            <p:txEl>
                                              <p:pRg st="3" end="3"/>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barn(inVertical)">
                                      <p:cBhvr>
                                        <p:cTn id="4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p:spPr>
        <p:txBody>
          <a:bodyPr>
            <a:normAutofit/>
          </a:bodyPr>
          <a:lstStyle/>
          <a:p>
            <a:pPr algn="ctr"/>
            <a:r>
              <a:rPr lang="ar-DZ" sz="4800" dirty="0">
                <a:latin typeface="Sakkal Majalla" panose="02000000000000000000" pitchFamily="2" charset="-78"/>
                <a:cs typeface="Sakkal Majalla" panose="02000000000000000000" pitchFamily="2" charset="-78"/>
              </a:rPr>
              <a:t>حق التعليم والسكن والرعاية الصحية</a:t>
            </a:r>
            <a:endParaRPr lang="ar-SA" sz="4800" dirty="0">
              <a:latin typeface="Sakkal Majalla" panose="02000000000000000000" pitchFamily="2" charset="-78"/>
              <a:cs typeface="Sakkal Majalla" panose="02000000000000000000" pitchFamily="2" charset="-78"/>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924944"/>
            <a:ext cx="7776864" cy="3600400"/>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1073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a:solidFill>
            <a:schemeClr val="tx1"/>
          </a:solidFill>
        </p:spPr>
        <p:txBody>
          <a:bodyPr>
            <a:normAutofit/>
          </a:bodyPr>
          <a:lstStyle/>
          <a:p>
            <a:pPr algn="ctr"/>
            <a:r>
              <a:rPr lang="ar-SA" sz="6000" dirty="0">
                <a:latin typeface="Algerian" pitchFamily="82" charset="0"/>
                <a:cs typeface="PT Bold Mirror" pitchFamily="2" charset="-78"/>
              </a:rPr>
              <a:t>المحاضرة ال</a:t>
            </a:r>
            <a:r>
              <a:rPr lang="ar-DZ" sz="6000" dirty="0">
                <a:latin typeface="Algerian" pitchFamily="82" charset="0"/>
                <a:cs typeface="PT Bold Mirror" pitchFamily="2" charset="-78"/>
              </a:rPr>
              <a:t>سابعة</a:t>
            </a:r>
            <a:endParaRPr lang="ar-SA" sz="6000" dirty="0">
              <a:latin typeface="Algerian" pitchFamily="82" charset="0"/>
              <a:cs typeface="PT Bold Mirror" pitchFamily="2" charset="-78"/>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5076056" y="2852935"/>
            <a:ext cx="3456384" cy="33524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6600" b="1" dirty="0">
                <a:solidFill>
                  <a:schemeClr val="tx1">
                    <a:lumMod val="85000"/>
                    <a:lumOff val="15000"/>
                  </a:schemeClr>
                </a:solidFill>
                <a:latin typeface="Sakkal Majalla" pitchFamily="2" charset="-78"/>
                <a:cs typeface="Sakkal Majalla" pitchFamily="2" charset="-78"/>
              </a:rPr>
              <a:t>حق التعليم حق الصحة حق العمل</a:t>
            </a:r>
            <a:endParaRPr lang="ar-SA" sz="6600" b="1" dirty="0">
              <a:solidFill>
                <a:schemeClr val="tx1">
                  <a:lumMod val="85000"/>
                  <a:lumOff val="15000"/>
                </a:schemeClr>
              </a:solidFill>
              <a:latin typeface="Sakkal Majalla" pitchFamily="2" charset="-78"/>
              <a:cs typeface="Sakkal Majalla" pitchFamily="2" charset="-78"/>
            </a:endParaRPr>
          </a:p>
        </p:txBody>
      </p:sp>
      <p:pic>
        <p:nvPicPr>
          <p:cNvPr id="1026" name="Picture 2" descr="C:\Users\h soft\Desktop\Enfants-Algéri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006" y="2852935"/>
            <a:ext cx="4665050" cy="3672409"/>
          </a:xfrm>
          <a:prstGeom prst="rect">
            <a:avLst/>
          </a:prstGeom>
          <a:noFill/>
          <a:extLst>
            <a:ext uri="{909E8E84-426E-40DD-AFC4-6F175D3DCCD1}">
              <a14:hiddenFill xmlns:a14="http://schemas.microsoft.com/office/drawing/2010/main">
                <a:solidFill>
                  <a:srgbClr val="FFFFFF"/>
                </a:solidFill>
              </a14:hiddenFill>
            </a:ext>
          </a:extLst>
        </p:spPr>
      </p:pic>
      <p:pic>
        <p:nvPicPr>
          <p:cNvPr id="6" name="Prent 5">
            <a:extLst>
              <a:ext uri="{FF2B5EF4-FFF2-40B4-BE49-F238E27FC236}">
                <a16:creationId xmlns:a16="http://schemas.microsoft.com/office/drawing/2014/main" id="{32614DCA-CBAD-16A4-68E1-A6AF8FF344D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852935"/>
            <a:ext cx="1932756" cy="3917510"/>
          </a:xfrm>
          <a:prstGeom prst="rect">
            <a:avLst/>
          </a:prstGeom>
        </p:spPr>
      </p:pic>
      <p:pic>
        <p:nvPicPr>
          <p:cNvPr id="8" name="Prent 7">
            <a:extLst>
              <a:ext uri="{FF2B5EF4-FFF2-40B4-BE49-F238E27FC236}">
                <a16:creationId xmlns:a16="http://schemas.microsoft.com/office/drawing/2014/main" id="{0B032312-E73A-026C-1689-E884F424A1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32756" y="5116152"/>
            <a:ext cx="3143300" cy="1728415"/>
          </a:xfrm>
          <a:prstGeom prst="rect">
            <a:avLst/>
          </a:prstGeom>
        </p:spPr>
      </p:pic>
      <p:pic>
        <p:nvPicPr>
          <p:cNvPr id="10" name="Prent 9">
            <a:extLst>
              <a:ext uri="{FF2B5EF4-FFF2-40B4-BE49-F238E27FC236}">
                <a16:creationId xmlns:a16="http://schemas.microsoft.com/office/drawing/2014/main" id="{FD34EB58-B16B-7554-9FBB-003F24F3FF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60400" y="2852935"/>
            <a:ext cx="3115656" cy="2246336"/>
          </a:xfrm>
          <a:prstGeom prst="rect">
            <a:avLst/>
          </a:prstGeom>
        </p:spPr>
      </p:pic>
    </p:spTree>
    <p:extLst>
      <p:ext uri="{BB962C8B-B14F-4D97-AF65-F5344CB8AC3E}">
        <p14:creationId xmlns:p14="http://schemas.microsoft.com/office/powerpoint/2010/main" val="4243536221"/>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CBCE8-45D2-CFE3-89C2-E6537FC7E609}"/>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F7D88AE-0D12-3F0B-016E-B6464FB79722}"/>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err="1">
                <a:solidFill>
                  <a:schemeClr val="tx1">
                    <a:lumMod val="85000"/>
                    <a:lumOff val="15000"/>
                  </a:schemeClr>
                </a:solidFill>
                <a:latin typeface="Sakkal Majalla" panose="02000000000000000000" pitchFamily="2" charset="-78"/>
                <a:cs typeface="Sakkal Majalla" panose="02000000000000000000" pitchFamily="2" charset="-78"/>
              </a:rPr>
              <a:t>أولا:حق</a:t>
            </a: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الانسان في التعليم </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في المواثيق الدولية: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0EF9848E-45F1-493F-AA8D-EE512A3E47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C7AB6291-27B2-FA4B-DE70-59775181FF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A37497BC-D195-DEDD-D85E-531F34E218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EBE33279-7C01-2BC9-172D-24115188BB3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3" name="Vloeidiagram: interne stoorplek 2">
            <a:extLst>
              <a:ext uri="{FF2B5EF4-FFF2-40B4-BE49-F238E27FC236}">
                <a16:creationId xmlns:a16="http://schemas.microsoft.com/office/drawing/2014/main" id="{5A55CE96-8415-B80C-5CF7-01414D621EA0}"/>
              </a:ext>
            </a:extLst>
          </p:cNvPr>
          <p:cNvSpPr/>
          <p:nvPr/>
        </p:nvSpPr>
        <p:spPr>
          <a:xfrm>
            <a:off x="539552" y="2852936"/>
            <a:ext cx="8064896" cy="3600400"/>
          </a:xfrm>
          <a:prstGeom prst="flowChartInternalStorag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2800" b="1" i="1" dirty="0">
                <a:solidFill>
                  <a:schemeClr val="tx1">
                    <a:lumMod val="85000"/>
                    <a:lumOff val="15000"/>
                  </a:schemeClr>
                </a:solidFill>
                <a:effectLst/>
                <a:ea typeface="Calibri" panose="020F0502020204030204" pitchFamily="34" charset="0"/>
                <a:cs typeface="Sakkal Majalla" panose="02000000000000000000" pitchFamily="2" charset="-78"/>
              </a:rPr>
              <a:t>تتضمن الحقوق الاقتصادية و الاجتماعية</a:t>
            </a:r>
            <a:r>
              <a:rPr lang="ar-DZ" sz="2800" b="1" dirty="0">
                <a:solidFill>
                  <a:schemeClr val="tx1">
                    <a:lumMod val="85000"/>
                    <a:lumOff val="15000"/>
                  </a:schemeClr>
                </a:solidFill>
                <a:effectLst/>
                <a:ea typeface="Calibri" panose="020F0502020204030204" pitchFamily="34" charset="0"/>
                <a:cs typeface="Sakkal Majalla" panose="02000000000000000000" pitchFamily="2" charset="-78"/>
              </a:rPr>
              <a:t> كل الحقوق التي تدخل في نظامها كل النشاطات ذات الصفة الجماعية أي تلك التي لا تخص الفرد لوحده و إنما تشمل مجموعة من الأشخاص . و تسمى الجيل الثاني من الحقوق و هي مرتبطة بالأمن و تشمل ما يأتي : -حق العمل و حق التعليم –حق المستوى اللائق من المعيشة –حق المأكل و المشرب و الرعاية الصحية,,,,,</a:t>
            </a:r>
            <a:endParaRPr lang="fr-FR" sz="2800" dirty="0">
              <a:solidFill>
                <a:schemeClr val="tx1">
                  <a:lumMod val="85000"/>
                  <a:lumOff val="15000"/>
                </a:schemeClr>
              </a:solidFill>
            </a:endParaRPr>
          </a:p>
        </p:txBody>
      </p:sp>
    </p:spTree>
    <p:extLst>
      <p:ext uri="{BB962C8B-B14F-4D97-AF65-F5344CB8AC3E}">
        <p14:creationId xmlns:p14="http://schemas.microsoft.com/office/powerpoint/2010/main" val="298252652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54B87-BF07-513A-0641-20F0FC530DB8}"/>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E894CBD7-557B-3BAE-1C31-6F852BF204CE}"/>
              </a:ext>
            </a:extLst>
          </p:cNvPr>
          <p:cNvSpPr>
            <a:spLocks noGrp="1"/>
          </p:cNvSpPr>
          <p:nvPr>
            <p:ph type="title"/>
          </p:nvPr>
        </p:nvSpPr>
        <p:spPr>
          <a:xfrm>
            <a:off x="1043490" y="1027664"/>
            <a:ext cx="7024744" cy="1609248"/>
          </a:xfrm>
          <a:solidFill>
            <a:schemeClr val="accent3">
              <a:lumMod val="60000"/>
              <a:lumOff val="40000"/>
            </a:schemeClr>
          </a:solidFill>
        </p:spPr>
        <p:txBody>
          <a:bodyPr>
            <a:normAutofit/>
          </a:bodyPr>
          <a:lstStyle/>
          <a:p>
            <a:pPr algn="ctr"/>
            <a:r>
              <a:rPr lang="ar-DZ" sz="4400" b="1" dirty="0" err="1">
                <a:solidFill>
                  <a:schemeClr val="tx1">
                    <a:lumMod val="85000"/>
                    <a:lumOff val="15000"/>
                  </a:schemeClr>
                </a:solidFill>
                <a:latin typeface="Sakkal Majalla" panose="02000000000000000000" pitchFamily="2" charset="-78"/>
                <a:cs typeface="Sakkal Majalla" panose="02000000000000000000" pitchFamily="2" charset="-78"/>
              </a:rPr>
              <a:t>أولا:حق</a:t>
            </a: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الانسان في التعليم </a:t>
            </a:r>
            <a:b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b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في المواثيق الدولية:</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930B91DA-0DAD-EB4D-925C-FA2BBDF11A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DC1A8828-5D19-BB04-79F7-C2687FD9E2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1522BFB4-52A1-C9D5-2F29-E2A3FB3F24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17064654-69B3-B422-DA6F-4DB8AAC567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4D66622C-583C-F432-6691-455D104D91BF}"/>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الهدف  الرابع(4) من أهداف التنمية المستدامة</a:t>
            </a:r>
            <a:endParaRPr lang="ar-DZ" sz="3600" b="1" dirty="0">
              <a:solidFill>
                <a:schemeClr val="tx1">
                  <a:lumMod val="85000"/>
                  <a:lumOff val="15000"/>
                </a:schemeClr>
              </a:solidFill>
              <a:effectLst/>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حسب جدول أعمال التعليم الى غاية  عام 2030</a:t>
            </a:r>
            <a:r>
              <a:rPr lang="ar-DZ" sz="3600" b="1" dirty="0">
                <a:solidFill>
                  <a:schemeClr val="tx1">
                    <a:lumMod val="85000"/>
                    <a:lumOff val="15000"/>
                  </a:schemeClr>
                </a:solidFill>
                <a:effectLst/>
                <a:highlight>
                  <a:srgbClr val="FFFF00"/>
                </a:highlight>
                <a:latin typeface="Sakkal Majalla" panose="02000000000000000000" pitchFamily="2" charset="-78"/>
                <a:ea typeface="Calibri" panose="020F0502020204030204" pitchFamily="34" charset="0"/>
                <a:cs typeface="Sakkal Majalla" panose="02000000000000000000" pitchFamily="2" charset="-78"/>
              </a:rPr>
              <a:t> هو  الحق في التعليم  حيث يعتبر أحد المبادئ الأساسية التي يقوم عليها و اللذين اعتمدهما المجتمع الدولي. ويُعنى بضمان التمتع الكامل بحق التعليم باعتباره عاملاً أساسيًا لتحقيق التنمية المستدامة</a:t>
            </a:r>
            <a:r>
              <a:rPr lang="fr-FR" sz="3600" b="1" dirty="0">
                <a:solidFill>
                  <a:schemeClr val="tx1">
                    <a:lumMod val="85000"/>
                    <a:lumOff val="15000"/>
                  </a:schemeClr>
                </a:solidFill>
                <a:effectLst/>
                <a:highlight>
                  <a:srgbClr val="FFFF00"/>
                </a:highlight>
                <a:latin typeface="Sakkal Majalla" panose="02000000000000000000" pitchFamily="2" charset="-78"/>
                <a:ea typeface="Calibri" panose="020F0502020204030204" pitchFamily="34" charset="0"/>
                <a:cs typeface="Sakkal Majalla" panose="02000000000000000000" pitchFamily="2" charset="-78"/>
              </a:rPr>
              <a:t>.</a:t>
            </a:r>
            <a:endParaRPr lang="fr-FR" sz="3600" dirty="0">
              <a:solidFill>
                <a:schemeClr val="tx1">
                  <a:lumMod val="85000"/>
                  <a:lumOff val="15000"/>
                </a:schemeClr>
              </a:solidFill>
              <a:effectLst/>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Tree>
    <p:extLst>
      <p:ext uri="{BB962C8B-B14F-4D97-AF65-F5344CB8AC3E}">
        <p14:creationId xmlns:p14="http://schemas.microsoft.com/office/powerpoint/2010/main" val="88186328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208CCE-22E9-B30A-46F4-7E14A1B08954}"/>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F2AB1182-9872-1CA2-3411-5330CC7E1964}"/>
              </a:ext>
            </a:extLst>
          </p:cNvPr>
          <p:cNvSpPr>
            <a:spLocks noGrp="1"/>
          </p:cNvSpPr>
          <p:nvPr>
            <p:ph type="title"/>
          </p:nvPr>
        </p:nvSpPr>
        <p:spPr>
          <a:xfrm>
            <a:off x="1619672" y="1099672"/>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-1- حق الانسان في التعليم حسب الإعلان العالمي لحقوق الانسان:</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2373032E-87D5-F36D-A8DB-A4DB197363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8915F560-D7C6-1A4B-46E2-0A3695985D9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E402F322-C8CA-5861-9D5F-49247F5D73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2DBFB270-EDB1-7A18-290B-53C9FF1E72B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35A59A9A-75AF-8369-9FE2-2E6DEADE4F3A}"/>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نص الإعلان العالمي لحقوق الانسان في مادته 26 على الآتي:1 " لكل شخص الحق في التعلم، ويجب أن يكون التعليم في مراحله الأولى والأساسية على الأقل بالمجان، وأن يكون التعليم الأولي الزاميا وينبغي أن يعمم التعليم الفني والمهني، وأن ييسر القبول للتعليم العالي على قدم المساواة التامة للجميع وعلى أساس الكفاء.</a:t>
            </a: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Tree>
    <p:extLst>
      <p:ext uri="{BB962C8B-B14F-4D97-AF65-F5344CB8AC3E}">
        <p14:creationId xmlns:p14="http://schemas.microsoft.com/office/powerpoint/2010/main" val="2200213965"/>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3B562-3793-94C3-8908-7C7CFEA1071A}"/>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C192E480-1415-277A-0C06-0AD404324430}"/>
              </a:ext>
            </a:extLst>
          </p:cNvPr>
          <p:cNvSpPr>
            <a:spLocks noGrp="1"/>
          </p:cNvSpPr>
          <p:nvPr>
            <p:ph type="title"/>
          </p:nvPr>
        </p:nvSpPr>
        <p:spPr>
          <a:xfrm>
            <a:off x="1619672" y="1099672"/>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-1- حق الانسان في التعليم حسب الإعلان العالمي لحقوق الانسان:</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8AFF80DE-B9EB-693C-7375-35D0B63B35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05C42E4D-63C3-4C28-83BA-C01B7468F4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A234EE35-2A0C-DF60-6F7A-318DDC3F817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FEAAA642-0650-109C-2DF4-BD7617BB3EC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33CD582E-AA18-041B-8F24-DB140E11B9D6}"/>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2- يجب أن تهدف التربية إلى إنماء شخصية الانسان إنماء كاملا، و إلى تعزيز احترام الانسان والحريات</a:t>
            </a:r>
          </a:p>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الأساسية وتنمية التفاهم والتسامح والصداقة بين جميع الشعوب والجماعات العنصرية أو الدينية.</a:t>
            </a:r>
          </a:p>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وإلى زيادة مجهود الأمم المتحدة لحفظ السلام.</a:t>
            </a:r>
          </a:p>
          <a:p>
            <a:endPar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endParaRPr>
          </a:p>
          <a:p>
            <a:pPr algn="ctr"/>
            <a:endParaRPr lang="fr-FR" sz="2400" dirty="0"/>
          </a:p>
        </p:txBody>
      </p:sp>
    </p:spTree>
    <p:extLst>
      <p:ext uri="{BB962C8B-B14F-4D97-AF65-F5344CB8AC3E}">
        <p14:creationId xmlns:p14="http://schemas.microsoft.com/office/powerpoint/2010/main" val="810544509"/>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8BDAA-FAA2-E585-B206-451B0893184B}"/>
            </a:ext>
          </a:extLst>
        </p:cNvPr>
        <p:cNvGrpSpPr/>
        <p:nvPr/>
      </p:nvGrpSpPr>
      <p:grpSpPr>
        <a:xfrm>
          <a:off x="0" y="0"/>
          <a:ext cx="0" cy="0"/>
          <a:chOff x="0" y="0"/>
          <a:chExt cx="0" cy="0"/>
        </a:xfrm>
      </p:grpSpPr>
      <p:sp>
        <p:nvSpPr>
          <p:cNvPr id="2" name="عنوان 1">
            <a:extLst>
              <a:ext uri="{FF2B5EF4-FFF2-40B4-BE49-F238E27FC236}">
                <a16:creationId xmlns:a16="http://schemas.microsoft.com/office/drawing/2014/main" id="{25BEEF94-B6AE-7971-A890-1C31B94A17A1}"/>
              </a:ext>
            </a:extLst>
          </p:cNvPr>
          <p:cNvSpPr>
            <a:spLocks noGrp="1"/>
          </p:cNvSpPr>
          <p:nvPr>
            <p:ph type="title"/>
          </p:nvPr>
        </p:nvSpPr>
        <p:spPr>
          <a:xfrm>
            <a:off x="1619672" y="1099672"/>
            <a:ext cx="7024744" cy="1609248"/>
          </a:xfrm>
          <a:solidFill>
            <a:schemeClr val="accent3">
              <a:lumMod val="60000"/>
              <a:lumOff val="40000"/>
            </a:schemeClr>
          </a:solidFill>
        </p:spPr>
        <p:txBody>
          <a:bodyPr>
            <a:normAutofit/>
          </a:bodyPr>
          <a:lstStyle/>
          <a:p>
            <a:pPr algn="ctr"/>
            <a:r>
              <a:rPr lang="ar-DZ" sz="4400" b="1" dirty="0">
                <a:solidFill>
                  <a:schemeClr val="tx1">
                    <a:lumMod val="85000"/>
                    <a:lumOff val="15000"/>
                  </a:schemeClr>
                </a:solidFill>
                <a:latin typeface="Sakkal Majalla" panose="02000000000000000000" pitchFamily="2" charset="-78"/>
                <a:cs typeface="Sakkal Majalla" panose="02000000000000000000" pitchFamily="2" charset="-78"/>
              </a:rPr>
              <a:t> -1- حق الانسان في التعليم حسب الإعلان العالمي لحقوق الانسان:</a:t>
            </a:r>
            <a:endParaRPr lang="ar-SA" sz="4400" b="1" dirty="0">
              <a:solidFill>
                <a:schemeClr val="tx1">
                  <a:lumMod val="85000"/>
                  <a:lumOff val="15000"/>
                </a:schemeClr>
              </a:solidFill>
              <a:latin typeface="Sakkal Majalla" panose="02000000000000000000" pitchFamily="2" charset="-78"/>
              <a:cs typeface="Sakkal Majalla" panose="02000000000000000000" pitchFamily="2" charset="-78"/>
            </a:endParaRPr>
          </a:p>
        </p:txBody>
      </p:sp>
      <p:pic>
        <p:nvPicPr>
          <p:cNvPr id="4" name="Picture 2">
            <a:extLst>
              <a:ext uri="{FF2B5EF4-FFF2-40B4-BE49-F238E27FC236}">
                <a16:creationId xmlns:a16="http://schemas.microsoft.com/office/drawing/2014/main" id="{668A0945-7ED1-4B86-33FA-41E3B480FF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rent 5">
            <a:extLst>
              <a:ext uri="{FF2B5EF4-FFF2-40B4-BE49-F238E27FC236}">
                <a16:creationId xmlns:a16="http://schemas.microsoft.com/office/drawing/2014/main" id="{5EC5E904-E886-2E7A-4B29-6E0571E70A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27984" y="-22092"/>
            <a:ext cx="1671794" cy="1008113"/>
          </a:xfrm>
          <a:prstGeom prst="rect">
            <a:avLst/>
          </a:prstGeom>
        </p:spPr>
      </p:pic>
      <p:pic>
        <p:nvPicPr>
          <p:cNvPr id="8" name="Prent 7">
            <a:extLst>
              <a:ext uri="{FF2B5EF4-FFF2-40B4-BE49-F238E27FC236}">
                <a16:creationId xmlns:a16="http://schemas.microsoft.com/office/drawing/2014/main" id="{F60A110B-07B8-0111-8445-18F89086DCB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4073" y="0"/>
            <a:ext cx="1522944" cy="1027664"/>
          </a:xfrm>
          <a:prstGeom prst="rect">
            <a:avLst/>
          </a:prstGeom>
        </p:spPr>
      </p:pic>
      <p:pic>
        <p:nvPicPr>
          <p:cNvPr id="10" name="Prent 9">
            <a:extLst>
              <a:ext uri="{FF2B5EF4-FFF2-40B4-BE49-F238E27FC236}">
                <a16:creationId xmlns:a16="http://schemas.microsoft.com/office/drawing/2014/main" id="{919C92DC-8995-78B0-4C23-203A0D89A21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71312" y="9520"/>
            <a:ext cx="1440412" cy="1038513"/>
          </a:xfrm>
          <a:prstGeom prst="rect">
            <a:avLst/>
          </a:prstGeom>
        </p:spPr>
      </p:pic>
      <p:sp>
        <p:nvSpPr>
          <p:cNvPr id="5" name="Reghoek: Boonste hoeke geknip 4">
            <a:extLst>
              <a:ext uri="{FF2B5EF4-FFF2-40B4-BE49-F238E27FC236}">
                <a16:creationId xmlns:a16="http://schemas.microsoft.com/office/drawing/2014/main" id="{A2BFEE4C-B447-1478-E2C2-1F5D44AC3483}"/>
              </a:ext>
            </a:extLst>
          </p:cNvPr>
          <p:cNvSpPr/>
          <p:nvPr/>
        </p:nvSpPr>
        <p:spPr>
          <a:xfrm>
            <a:off x="539552" y="2852936"/>
            <a:ext cx="8064896" cy="3528392"/>
          </a:xfrm>
          <a:prstGeom prst="snip2SameRect">
            <a:avLst/>
          </a:prstGeom>
          <a:solidFill>
            <a:schemeClr val="bg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ar-DZ" sz="3600" b="1" dirty="0">
                <a:solidFill>
                  <a:schemeClr val="tx1">
                    <a:lumMod val="85000"/>
                    <a:lumOff val="15000"/>
                  </a:schemeClr>
                </a:solidFill>
                <a:highlight>
                  <a:srgbClr val="FFFF00"/>
                </a:highlight>
                <a:latin typeface="Sakkal Majalla" panose="02000000000000000000" pitchFamily="2" charset="-78"/>
                <a:ea typeface="Calibri" panose="020F0502020204030204" pitchFamily="34" charset="0"/>
                <a:cs typeface="Sakkal Majalla" panose="02000000000000000000" pitchFamily="2" charset="-78"/>
              </a:rPr>
              <a:t>3 للآباء الحق الأول في اختيار نوع تربية أولادهم</a:t>
            </a:r>
          </a:p>
          <a:p>
            <a:pPr algn="ctr"/>
            <a:endParaRPr lang="fr-FR" sz="2400" dirty="0"/>
          </a:p>
        </p:txBody>
      </p:sp>
    </p:spTree>
    <p:extLst>
      <p:ext uri="{BB962C8B-B14F-4D97-AF65-F5344CB8AC3E}">
        <p14:creationId xmlns:p14="http://schemas.microsoft.com/office/powerpoint/2010/main" val="4248701877"/>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4256</TotalTime>
  <Words>1169</Words>
  <Application>Microsoft Office PowerPoint</Application>
  <PresentationFormat>Vertoning op skerm (4:3)</PresentationFormat>
  <Paragraphs>144</Paragraphs>
  <Slides>18</Slides>
  <Notes>0</Notes>
  <HiddenSlides>0</HiddenSlides>
  <MMClips>0</MMClips>
  <ScaleCrop>false</ScaleCrop>
  <HeadingPairs>
    <vt:vector size="6" baseType="variant">
      <vt:variant>
        <vt:lpstr>Fonts gebruik</vt:lpstr>
      </vt:variant>
      <vt:variant>
        <vt:i4>8</vt:i4>
      </vt:variant>
      <vt:variant>
        <vt:lpstr>Tema</vt:lpstr>
      </vt:variant>
      <vt:variant>
        <vt:i4>1</vt:i4>
      </vt:variant>
      <vt:variant>
        <vt:lpstr>Skyfietitels</vt:lpstr>
      </vt:variant>
      <vt:variant>
        <vt:i4>18</vt:i4>
      </vt:variant>
    </vt:vector>
  </HeadingPairs>
  <TitlesOfParts>
    <vt:vector size="27" baseType="lpstr">
      <vt:lpstr>Algerian</vt:lpstr>
      <vt:lpstr>Arial</vt:lpstr>
      <vt:lpstr>Calibri</vt:lpstr>
      <vt:lpstr>Century Gothic</vt:lpstr>
      <vt:lpstr>PT Bold Heading</vt:lpstr>
      <vt:lpstr>Sakkal Majalla</vt:lpstr>
      <vt:lpstr>Simplified Arabic</vt:lpstr>
      <vt:lpstr>Wingdings 2</vt:lpstr>
      <vt:lpstr>أوستن</vt:lpstr>
      <vt:lpstr>الجمهورية الجزائرية الديمقراطية الشعبية وزارة التعليم العالي والبحث العلمي                                              كلية العلوم الاجتماعية والانسانية                                                                                                                           قسم العلوم الاجتماعية علم الاجتماع  </vt:lpstr>
      <vt:lpstr>أ. قدوري فؤاد  GUEDDOURI  FOUAD</vt:lpstr>
      <vt:lpstr>حق التعليم والسكن والرعاية الصحية</vt:lpstr>
      <vt:lpstr>المحاضرة السابعة</vt:lpstr>
      <vt:lpstr>أولا:حق الانسان في التعليم  في المواثيق الدولية:</vt:lpstr>
      <vt:lpstr>أولا:حق الانسان في التعليم  في المواثيق الدولية:</vt:lpstr>
      <vt:lpstr> -1- حق الانسان في التعليم حسب الإعلان العالمي لحقوق الانسان:</vt:lpstr>
      <vt:lpstr> -1- حق الانسان في التعليم حسب الإعلان العالمي لحقوق الانسان:</vt:lpstr>
      <vt:lpstr> -1- حق الانسان في التعليم حسب الإعلان العالمي لحقوق الانسان:</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2 حق الانسان في التعليم حسب العهد الدولي للحقوق الاقتصادية والاجتماعية والثقافية:</vt:lpstr>
      <vt:lpstr>ثانيا: حق الانسان في التعليم  وفق المواثيق الوطنية</vt:lpstr>
      <vt:lpstr>ثانيا: حق الانسان في التعليم  وفق المواثيق الوطنية</vt:lpstr>
    </vt:vector>
  </TitlesOfParts>
  <Company>Ahmed-Under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DELL</cp:lastModifiedBy>
  <cp:revision>73</cp:revision>
  <dcterms:created xsi:type="dcterms:W3CDTF">2020-12-17T17:56:51Z</dcterms:created>
  <dcterms:modified xsi:type="dcterms:W3CDTF">2024-11-21T11:30:47Z</dcterms:modified>
</cp:coreProperties>
</file>