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80" r:id="rId3"/>
    <p:sldId id="260" r:id="rId4"/>
    <p:sldId id="282" r:id="rId5"/>
    <p:sldId id="283" r:id="rId6"/>
    <p:sldId id="284" r:id="rId7"/>
    <p:sldId id="286" r:id="rId8"/>
    <p:sldId id="285" r:id="rId9"/>
    <p:sldId id="287" r:id="rId10"/>
    <p:sldId id="288" r:id="rId11"/>
    <p:sldId id="289" r:id="rId12"/>
    <p:sldId id="290" r:id="rId13"/>
    <p:sldId id="291" r:id="rId14"/>
    <p:sldId id="292" r:id="rId15"/>
    <p:sldId id="293" r:id="rId16"/>
    <p:sldId id="294" r:id="rId17"/>
    <p:sldId id="311" r:id="rId18"/>
    <p:sldId id="312" r:id="rId19"/>
    <p:sldId id="295" r:id="rId20"/>
    <p:sldId id="296" r:id="rId21"/>
    <p:sldId id="297" r:id="rId22"/>
    <p:sldId id="298" r:id="rId23"/>
    <p:sldId id="299" r:id="rId24"/>
    <p:sldId id="300" r:id="rId25"/>
    <p:sldId id="301" r:id="rId26"/>
    <p:sldId id="302" r:id="rId27"/>
    <p:sldId id="303" r:id="rId28"/>
    <p:sldId id="304" r:id="rId29"/>
    <p:sldId id="305" r:id="rId30"/>
    <p:sldId id="306" r:id="rId31"/>
    <p:sldId id="307" r:id="rId32"/>
    <p:sldId id="308" r:id="rId33"/>
    <p:sldId id="309" r:id="rId34"/>
    <p:sldId id="313" r:id="rId35"/>
    <p:sldId id="310" r:id="rId3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بدون عنوان" id="{FDBD4A78-3368-4C4A-912F-D5B57072074E}">
          <p14:sldIdLst>
            <p14:sldId id="256"/>
            <p14:sldId id="280"/>
            <p14:sldId id="260"/>
            <p14:sldId id="282"/>
            <p14:sldId id="283"/>
            <p14:sldId id="284"/>
            <p14:sldId id="286"/>
            <p14:sldId id="285"/>
            <p14:sldId id="287"/>
            <p14:sldId id="288"/>
            <p14:sldId id="289"/>
            <p14:sldId id="290"/>
            <p14:sldId id="291"/>
            <p14:sldId id="292"/>
            <p14:sldId id="293"/>
            <p14:sldId id="294"/>
            <p14:sldId id="311"/>
            <p14:sldId id="312"/>
          </p14:sldIdLst>
        </p14:section>
        <p14:section name="Ongetitelde seksie" id="{8C9CF9C3-74C5-4872-A2D1-DE2B287C56E7}">
          <p14:sldIdLst>
            <p14:sldId id="295"/>
            <p14:sldId id="296"/>
            <p14:sldId id="297"/>
            <p14:sldId id="298"/>
            <p14:sldId id="299"/>
            <p14:sldId id="300"/>
            <p14:sldId id="301"/>
            <p14:sldId id="302"/>
            <p14:sldId id="303"/>
            <p14:sldId id="304"/>
            <p14:sldId id="305"/>
            <p14:sldId id="306"/>
            <p14:sldId id="307"/>
            <p14:sldId id="308"/>
            <p14:sldId id="309"/>
            <p14:sldId id="313"/>
            <p14:sldId id="31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000" autoAdjust="0"/>
    <p:restoredTop sz="94671" autoAdjust="0"/>
  </p:normalViewPr>
  <p:slideViewPr>
    <p:cSldViewPr>
      <p:cViewPr varScale="1">
        <p:scale>
          <a:sx n="65" d="100"/>
          <a:sy n="65" d="100"/>
        </p:scale>
        <p:origin x="1560"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D1CCD41-14B9-48B1-9060-594DCA51BBAA}" type="datetimeFigureOut">
              <a:rPr lang="ar-SA" smtClean="0"/>
              <a:t>12/05/1446</a:t>
            </a:fld>
            <a:endParaRPr lang="ar-SA"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31DFFBE-8360-4E6B-AEC7-8D18C20D0145}" type="slidenum">
              <a:rPr lang="ar-SA" smtClean="0"/>
              <a:t>‹#›</a:t>
            </a:fld>
            <a:endParaRPr lang="ar-SA"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2D1CCD41-14B9-48B1-9060-594DCA51BBAA}" type="datetimeFigureOut">
              <a:rPr lang="ar-SA" smtClean="0"/>
              <a:t>12/05/1446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2D1CCD41-14B9-48B1-9060-594DCA51BBAA}" type="datetimeFigureOut">
              <a:rPr lang="ar-SA" smtClean="0"/>
              <a:t>12/05/1446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Content Placeholder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2D1CCD41-14B9-48B1-9060-594DCA51BBAA}" type="datetimeFigureOut">
              <a:rPr lang="ar-SA" smtClean="0"/>
              <a:t>12/05/1446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2D1CCD41-14B9-48B1-9060-594DCA51BBAA}" type="datetimeFigureOut">
              <a:rPr lang="ar-SA" smtClean="0"/>
              <a:t>12/05/1446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5" name="Date Placeholder 4"/>
          <p:cNvSpPr>
            <a:spLocks noGrp="1"/>
          </p:cNvSpPr>
          <p:nvPr>
            <p:ph type="dt" sz="half" idx="10"/>
          </p:nvPr>
        </p:nvSpPr>
        <p:spPr/>
        <p:txBody>
          <a:bodyPr/>
          <a:lstStyle/>
          <a:p>
            <a:fld id="{2D1CCD41-14B9-48B1-9060-594DCA51BBAA}" type="datetimeFigureOut">
              <a:rPr lang="ar-SA" smtClean="0"/>
              <a:t>12/05/1446</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931DFFBE-8360-4E6B-AEC7-8D18C20D0145}" type="slidenum">
              <a:rPr lang="ar-SA" smtClean="0"/>
              <a:t>‹#›</a:t>
            </a:fld>
            <a:endParaRPr lang="ar-SA" dirty="0"/>
          </a:p>
        </p:txBody>
      </p:sp>
      <p:sp>
        <p:nvSpPr>
          <p:cNvPr id="9" name="Content Placeholder 8"/>
          <p:cNvSpPr>
            <a:spLocks noGrp="1"/>
          </p:cNvSpPr>
          <p:nvPr>
            <p:ph sz="quarter" idx="13"/>
          </p:nvPr>
        </p:nvSpPr>
        <p:spPr>
          <a:xfrm>
            <a:off x="1042416" y="2313432"/>
            <a:ext cx="3419856" cy="349300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2D1CCD41-14B9-48B1-9060-594DCA51BBAA}" type="datetimeFigureOut">
              <a:rPr lang="ar-SA" smtClean="0"/>
              <a:t>12/05/1446</a:t>
            </a:fld>
            <a:endParaRPr lang="ar-SA" dirty="0"/>
          </a:p>
        </p:txBody>
      </p:sp>
      <p:sp>
        <p:nvSpPr>
          <p:cNvPr id="8" name="Footer Placeholder 7"/>
          <p:cNvSpPr>
            <a:spLocks noGrp="1"/>
          </p:cNvSpPr>
          <p:nvPr>
            <p:ph type="ftr" sz="quarter" idx="11"/>
          </p:nvPr>
        </p:nvSpPr>
        <p:spPr/>
        <p:txBody>
          <a:bodyPr/>
          <a:lstStyle/>
          <a:p>
            <a:endParaRPr lang="ar-SA" dirty="0"/>
          </a:p>
        </p:txBody>
      </p:sp>
      <p:sp>
        <p:nvSpPr>
          <p:cNvPr id="9" name="Slide Number Placeholder 8"/>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Date Placeholder 2"/>
          <p:cNvSpPr>
            <a:spLocks noGrp="1"/>
          </p:cNvSpPr>
          <p:nvPr>
            <p:ph type="dt" sz="half" idx="10"/>
          </p:nvPr>
        </p:nvSpPr>
        <p:spPr/>
        <p:txBody>
          <a:bodyPr/>
          <a:lstStyle/>
          <a:p>
            <a:fld id="{2D1CCD41-14B9-48B1-9060-594DCA51BBAA}" type="datetimeFigureOut">
              <a:rPr lang="ar-SA" smtClean="0"/>
              <a:t>12/05/1446</a:t>
            </a:fld>
            <a:endParaRPr lang="ar-SA" dirty="0"/>
          </a:p>
        </p:txBody>
      </p:sp>
      <p:sp>
        <p:nvSpPr>
          <p:cNvPr id="4" name="Footer Placeholder 3"/>
          <p:cNvSpPr>
            <a:spLocks noGrp="1"/>
          </p:cNvSpPr>
          <p:nvPr>
            <p:ph type="ftr" sz="quarter" idx="11"/>
          </p:nvPr>
        </p:nvSpPr>
        <p:spPr/>
        <p:txBody>
          <a:bodyPr/>
          <a:lstStyle/>
          <a:p>
            <a:endParaRPr lang="ar-SA" dirty="0"/>
          </a:p>
        </p:txBody>
      </p:sp>
      <p:sp>
        <p:nvSpPr>
          <p:cNvPr id="5" name="Slide Number Placeholder 4"/>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1CCD41-14B9-48B1-9060-594DCA51BBAA}" type="datetimeFigureOut">
              <a:rPr lang="ar-SA" smtClean="0"/>
              <a:t>12/05/1446</a:t>
            </a:fld>
            <a:endParaRPr lang="ar-SA" dirty="0"/>
          </a:p>
        </p:txBody>
      </p:sp>
      <p:sp>
        <p:nvSpPr>
          <p:cNvPr id="3" name="Footer Placeholder 2"/>
          <p:cNvSpPr>
            <a:spLocks noGrp="1"/>
          </p:cNvSpPr>
          <p:nvPr>
            <p:ph type="ftr" sz="quarter" idx="11"/>
          </p:nvPr>
        </p:nvSpPr>
        <p:spPr/>
        <p:txBody>
          <a:bodyPr/>
          <a:lstStyle/>
          <a:p>
            <a:endParaRPr lang="ar-SA" dirty="0"/>
          </a:p>
        </p:txBody>
      </p:sp>
      <p:sp>
        <p:nvSpPr>
          <p:cNvPr id="4" name="Slide Number Placeholder 3"/>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D1CCD41-14B9-48B1-9060-594DCA51BBAA}" type="datetimeFigureOut">
              <a:rPr lang="ar-SA" smtClean="0"/>
              <a:t>12/05/1446</a:t>
            </a:fld>
            <a:endParaRPr lang="ar-SA" dirty="0"/>
          </a:p>
        </p:txBody>
      </p:sp>
      <p:sp>
        <p:nvSpPr>
          <p:cNvPr id="7" name="Slide Number Placeholder 6"/>
          <p:cNvSpPr>
            <a:spLocks noGrp="1"/>
          </p:cNvSpPr>
          <p:nvPr>
            <p:ph type="sldNum" sz="quarter" idx="12"/>
          </p:nvPr>
        </p:nvSpPr>
        <p:spPr/>
        <p:txBody>
          <a:bodyPr/>
          <a:lstStyle/>
          <a:p>
            <a:fld id="{931DFFBE-8360-4E6B-AEC7-8D18C20D0145}" type="slidenum">
              <a:rPr lang="ar-SA" smtClean="0"/>
              <a:t>‹#›</a:t>
            </a:fld>
            <a:endParaRPr lang="ar-SA"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2D1CCD41-14B9-48B1-9060-594DCA51BBAA}" type="datetimeFigureOut">
              <a:rPr lang="ar-SA" smtClean="0"/>
              <a:t>12/05/1446</a:t>
            </a:fld>
            <a:endParaRPr lang="ar-SA"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dirty="0"/>
          </a:p>
        </p:txBody>
      </p:sp>
      <p:sp>
        <p:nvSpPr>
          <p:cNvPr id="7" name="Slide Number Placeholder 6"/>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D1CCD41-14B9-48B1-9060-594DCA51BBAA}" type="datetimeFigureOut">
              <a:rPr lang="ar-SA" smtClean="0"/>
              <a:t>12/05/1446</a:t>
            </a:fld>
            <a:endParaRPr lang="ar-SA"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31DFFBE-8360-4E6B-AEC7-8D18C20D0145}" type="slidenum">
              <a:rPr lang="ar-SA" smtClean="0"/>
              <a:t>‹#›</a:t>
            </a:fld>
            <a:endParaRPr lang="ar-SA"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sndAc>
          <p:stSnd>
            <p:snd r:embed="rId13" name="arrow.wav"/>
          </p:stSnd>
        </p:sndAc>
      </p:transition>
    </mc:Choice>
    <mc:Fallback xmlns="">
      <p:transition spd="slow">
        <p:sndAc>
          <p:stSnd>
            <p:snd r:embed="rId14" name="arrow.wav"/>
          </p:stSnd>
        </p:sndAc>
      </p:transition>
    </mc:Fallback>
  </mc:AlternateConten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mailto:gueddouri.fouad@yahoo.com" TargetMode="External"/><Relationship Id="rId2" Type="http://schemas.openxmlformats.org/officeDocument/2006/relationships/audio" Target="../media/audio3.wav"/><Relationship Id="rId1" Type="http://schemas.openxmlformats.org/officeDocument/2006/relationships/slideLayout" Target="../slideLayouts/slideLayout5.xml"/><Relationship Id="rId4" Type="http://schemas.openxmlformats.org/officeDocument/2006/relationships/hyperlink" Target="tel:213780368408"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8.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9.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3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32.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33.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34.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audio" Target="../media/audio4.wav"/><Relationship Id="rId1" Type="http://schemas.openxmlformats.org/officeDocument/2006/relationships/slideLayout" Target="../slideLayouts/slideLayout6.xml"/><Relationship Id="rId4" Type="http://schemas.openxmlformats.org/officeDocument/2006/relationships/image" Target="../media/image6.jpg"/></Relationships>
</file>

<file path=ppt/slides/_rels/slide35.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31822" y="2729314"/>
            <a:ext cx="8884096" cy="1872207"/>
          </a:xfrm>
        </p:spPr>
        <p:txBody>
          <a:bodyPr>
            <a:normAutofit fontScale="25000" lnSpcReduction="20000"/>
          </a:bodyPr>
          <a:lstStyle/>
          <a:p>
            <a:pPr marL="68580" indent="0">
              <a:buNone/>
            </a:pPr>
            <a:endParaRPr lang="ar-SA" sz="1700" b="1" dirty="0"/>
          </a:p>
          <a:p>
            <a:pPr algn="ctr"/>
            <a:r>
              <a:rPr lang="ar-SA" sz="12800" b="1" dirty="0">
                <a:latin typeface="Sakkal Majalla" pitchFamily="2" charset="-78"/>
                <a:cs typeface="Sakkal Majalla" pitchFamily="2" charset="-78"/>
              </a:rPr>
              <a:t>الم</a:t>
            </a:r>
            <a:r>
              <a:rPr lang="ar-DZ" sz="12800" b="1" dirty="0">
                <a:latin typeface="Sakkal Majalla" pitchFamily="2" charset="-78"/>
                <a:cs typeface="Sakkal Majalla" pitchFamily="2" charset="-78"/>
              </a:rPr>
              <a:t>قياس:</a:t>
            </a:r>
            <a:endParaRPr lang="ar-SA" sz="12800" b="1" dirty="0">
              <a:latin typeface="Sakkal Majalla" pitchFamily="2" charset="-78"/>
              <a:cs typeface="Sakkal Majalla" pitchFamily="2" charset="-78"/>
            </a:endParaRPr>
          </a:p>
          <a:p>
            <a:pPr marL="68580" indent="0">
              <a:buNone/>
            </a:pPr>
            <a:r>
              <a:rPr lang="ar-SA" sz="21600" b="1" dirty="0">
                <a:latin typeface="Sakkal Majalla" pitchFamily="2" charset="-78"/>
                <a:cs typeface="Sakkal Majalla" pitchFamily="2" charset="-78"/>
              </a:rPr>
              <a:t> تحليل اجتماعي لقضايا </a:t>
            </a:r>
            <a:r>
              <a:rPr lang="fr-FR" sz="21600" b="1" dirty="0">
                <a:latin typeface="Sakkal Majalla" pitchFamily="2" charset="-78"/>
                <a:cs typeface="Sakkal Majalla" pitchFamily="2" charset="-78"/>
              </a:rPr>
              <a:t> </a:t>
            </a:r>
            <a:r>
              <a:rPr lang="ar-SA" sz="21600" b="1" dirty="0">
                <a:latin typeface="Sakkal Majalla" pitchFamily="2" charset="-78"/>
                <a:cs typeface="Sakkal Majalla" pitchFamily="2" charset="-78"/>
              </a:rPr>
              <a:t>حقوق الانسان</a:t>
            </a:r>
            <a:endParaRPr lang="fr-FR" sz="21600" b="1" dirty="0">
              <a:latin typeface="Sakkal Majalla" pitchFamily="2" charset="-78"/>
              <a:cs typeface="Sakkal Majalla" pitchFamily="2" charset="-78"/>
            </a:endParaRPr>
          </a:p>
          <a:p>
            <a:pPr marL="68580" indent="0" rtl="0">
              <a:buNone/>
            </a:pPr>
            <a:r>
              <a:rPr lang="fr-FR" sz="11200" b="1" dirty="0">
                <a:latin typeface="Arial Rounded MT Bold" pitchFamily="34" charset="0"/>
                <a:cs typeface="Sakkal Majalla" pitchFamily="2" charset="-78"/>
              </a:rPr>
              <a:t>DROITS HUMAINS                      HUMAN RIGHTS</a:t>
            </a:r>
          </a:p>
          <a:p>
            <a:pPr marL="68580" indent="0" algn="ctr">
              <a:buNone/>
            </a:pPr>
            <a:r>
              <a:rPr lang="ar-SA" sz="12800" b="1" dirty="0">
                <a:latin typeface="Sakkal Majalla" pitchFamily="2" charset="-78"/>
                <a:cs typeface="Sakkal Majalla" pitchFamily="2" charset="-78"/>
              </a:rPr>
              <a:t>  (محاضرة )</a:t>
            </a:r>
          </a:p>
        </p:txBody>
      </p:sp>
      <p:sp>
        <p:nvSpPr>
          <p:cNvPr id="4" name="عنوان 3"/>
          <p:cNvSpPr>
            <a:spLocks noGrp="1"/>
          </p:cNvSpPr>
          <p:nvPr>
            <p:ph type="title"/>
          </p:nvPr>
        </p:nvSpPr>
        <p:spPr>
          <a:xfrm>
            <a:off x="5270162" y="-836488"/>
            <a:ext cx="3691136" cy="2608932"/>
          </a:xfrm>
        </p:spPr>
        <p:txBody>
          <a:bodyPr>
            <a:noAutofit/>
          </a:bodyPr>
          <a:lstStyle/>
          <a:p>
            <a:pPr algn="r"/>
            <a:br>
              <a:rPr lang="fr-FR" sz="2000" b="1" dirty="0">
                <a:solidFill>
                  <a:schemeClr val="tx1"/>
                </a:solidFill>
                <a:latin typeface="Simplified Arabic" pitchFamily="18" charset="-78"/>
                <a:cs typeface="Simplified Arabic" pitchFamily="18" charset="-78"/>
              </a:rPr>
            </a:br>
            <a:br>
              <a:rPr lang="fr-FR" sz="2000" b="1" dirty="0">
                <a:solidFill>
                  <a:schemeClr val="tx1"/>
                </a:solidFill>
                <a:latin typeface="Simplified Arabic" pitchFamily="18" charset="-78"/>
                <a:cs typeface="Simplified Arabic" pitchFamily="18" charset="-78"/>
              </a:rPr>
            </a:br>
            <a:br>
              <a:rPr lang="fr-FR" sz="2000" b="1" dirty="0">
                <a:solidFill>
                  <a:schemeClr val="tx1"/>
                </a:solidFill>
                <a:latin typeface="Simplified Arabic" pitchFamily="18" charset="-78"/>
                <a:cs typeface="Simplified Arabic" pitchFamily="18" charset="-78"/>
              </a:rPr>
            </a:br>
            <a:r>
              <a:rPr lang="fr-FR" sz="2000" b="1" dirty="0">
                <a:solidFill>
                  <a:schemeClr val="tx1"/>
                </a:solidFill>
                <a:latin typeface="Sakkal Majalla" pitchFamily="2" charset="-78"/>
                <a:cs typeface="Sakkal Majalla" pitchFamily="2" charset="-78"/>
              </a:rPr>
              <a:t>                                                                                                  </a:t>
            </a:r>
            <a:br>
              <a:rPr lang="ar-DZ" sz="2000" b="1" dirty="0">
                <a:solidFill>
                  <a:schemeClr val="tx1"/>
                </a:solidFill>
                <a:latin typeface="Sakkal Majalla" pitchFamily="2" charset="-78"/>
                <a:cs typeface="Sakkal Majalla" pitchFamily="2" charset="-78"/>
              </a:rPr>
            </a:br>
            <a:r>
              <a:rPr lang="ar-SA" sz="2000" b="1" dirty="0">
                <a:solidFill>
                  <a:schemeClr val="tx1"/>
                </a:solidFill>
                <a:latin typeface="Sakkal Majalla" pitchFamily="2" charset="-78"/>
                <a:cs typeface="Sakkal Majalla" pitchFamily="2" charset="-78"/>
              </a:rPr>
              <a:t>الجمهورية الجزائرية الديمقراطية الشعبية</a:t>
            </a:r>
            <a:br>
              <a:rPr lang="ar-SA" sz="2000" b="1" dirty="0">
                <a:solidFill>
                  <a:schemeClr val="tx1"/>
                </a:solidFill>
                <a:latin typeface="Sakkal Majalla" pitchFamily="2" charset="-78"/>
                <a:cs typeface="Sakkal Majalla" pitchFamily="2" charset="-78"/>
              </a:rPr>
            </a:br>
            <a:r>
              <a:rPr lang="ar-SA" sz="2000" b="1" dirty="0">
                <a:solidFill>
                  <a:schemeClr val="tx1"/>
                </a:solidFill>
                <a:latin typeface="Sakkal Majalla" pitchFamily="2" charset="-78"/>
                <a:cs typeface="Sakkal Majalla" pitchFamily="2" charset="-78"/>
              </a:rPr>
              <a:t>وزارة التعليم العالي والبحث العلمي   </a:t>
            </a:r>
            <a:br>
              <a:rPr lang="fr-FR" sz="2000" b="1" dirty="0">
                <a:solidFill>
                  <a:schemeClr val="tx1"/>
                </a:solidFill>
                <a:latin typeface="Sakkal Majalla" pitchFamily="2" charset="-78"/>
                <a:cs typeface="Sakkal Majalla" pitchFamily="2" charset="-78"/>
              </a:rPr>
            </a:br>
            <a:r>
              <a:rPr lang="ar-SA" sz="2000" b="1" dirty="0">
                <a:solidFill>
                  <a:schemeClr val="tx1"/>
                </a:solidFill>
                <a:latin typeface="Sakkal Majalla" pitchFamily="2" charset="-78"/>
                <a:cs typeface="Sakkal Majalla" pitchFamily="2" charset="-78"/>
              </a:rPr>
              <a:t>كلية العلوم الاجتماعية والانسانية</a:t>
            </a:r>
            <a:br>
              <a:rPr lang="fr-FR" sz="2000" b="1" dirty="0">
                <a:solidFill>
                  <a:schemeClr val="tx1"/>
                </a:solidFill>
                <a:latin typeface="Sakkal Majalla" pitchFamily="2" charset="-78"/>
                <a:cs typeface="Sakkal Majalla" pitchFamily="2" charset="-78"/>
              </a:rPr>
            </a:br>
            <a:r>
              <a:rPr lang="ar-SA" sz="2000" b="1" dirty="0">
                <a:solidFill>
                  <a:schemeClr val="tx1"/>
                </a:solidFill>
                <a:latin typeface="Sakkal Majalla" pitchFamily="2" charset="-78"/>
                <a:cs typeface="Sakkal Majalla" pitchFamily="2" charset="-78"/>
              </a:rPr>
              <a:t>   قسم العلوم الاجتماعية</a:t>
            </a:r>
            <a:br>
              <a:rPr lang="ar-SA" sz="2000" b="1" dirty="0">
                <a:solidFill>
                  <a:schemeClr val="tx1"/>
                </a:solidFill>
                <a:latin typeface="Sakkal Majalla" pitchFamily="2" charset="-78"/>
                <a:cs typeface="Sakkal Majalla" pitchFamily="2" charset="-78"/>
              </a:rPr>
            </a:br>
            <a:r>
              <a:rPr lang="ar-SA" sz="2000" b="1" dirty="0">
                <a:solidFill>
                  <a:schemeClr val="tx1"/>
                </a:solidFill>
                <a:latin typeface="Sakkal Majalla" pitchFamily="2" charset="-78"/>
                <a:cs typeface="Sakkal Majalla" pitchFamily="2" charset="-78"/>
              </a:rPr>
              <a:t>علم الاجتماع</a:t>
            </a:r>
            <a:endParaRPr lang="fr-FR" sz="3200" b="1" dirty="0">
              <a:solidFill>
                <a:schemeClr val="tx1"/>
              </a:solidFill>
              <a:latin typeface="Simplified Arabic" pitchFamily="18" charset="-78"/>
              <a:cs typeface="Simplified Arabic" pitchFamily="18" charset="-78"/>
            </a:endParaRPr>
          </a:p>
        </p:txBody>
      </p:sp>
      <p:sp>
        <p:nvSpPr>
          <p:cNvPr id="6" name="عنصر نائب للنص 5"/>
          <p:cNvSpPr>
            <a:spLocks noGrp="1"/>
          </p:cNvSpPr>
          <p:nvPr>
            <p:ph type="body" sz="half" idx="2"/>
          </p:nvPr>
        </p:nvSpPr>
        <p:spPr>
          <a:xfrm>
            <a:off x="1115616" y="5445224"/>
            <a:ext cx="7704856" cy="792088"/>
          </a:xfrm>
        </p:spPr>
        <p:txBody>
          <a:bodyPr>
            <a:noAutofit/>
          </a:bodyPr>
          <a:lstStyle/>
          <a:p>
            <a:pPr algn="ctr"/>
            <a:endParaRPr lang="ar-SA" sz="1800" b="1" u="sng" dirty="0"/>
          </a:p>
          <a:p>
            <a:r>
              <a:rPr lang="ar-DZ" sz="1800" b="1" dirty="0">
                <a:latin typeface="Simplified Arabic" pitchFamily="18" charset="-78"/>
                <a:cs typeface="Simplified Arabic" pitchFamily="18" charset="-78"/>
              </a:rPr>
              <a:t> </a:t>
            </a:r>
            <a:r>
              <a:rPr lang="ar-SA" sz="1800" b="1" dirty="0">
                <a:latin typeface="Simplified Arabic" pitchFamily="18" charset="-78"/>
                <a:cs typeface="Simplified Arabic" pitchFamily="18" charset="-78"/>
              </a:rPr>
              <a:t>الرصيد:2 المعامل:1:              ليسانس: علم الاجتماع</a:t>
            </a:r>
            <a:r>
              <a:rPr lang="ar-DZ" sz="1800" b="1" dirty="0">
                <a:latin typeface="Simplified Arabic" pitchFamily="18" charset="-78"/>
                <a:cs typeface="Simplified Arabic" pitchFamily="18" charset="-78"/>
              </a:rPr>
              <a:t>      </a:t>
            </a:r>
            <a:r>
              <a:rPr lang="ar-SA" sz="1800" b="1" dirty="0">
                <a:latin typeface="Simplified Arabic" pitchFamily="18" charset="-78"/>
                <a:cs typeface="Simplified Arabic" pitchFamily="18" charset="-78"/>
              </a:rPr>
              <a:t>السنة الجامعي</a:t>
            </a:r>
            <a:r>
              <a:rPr lang="ar-DZ" sz="1800" b="1" dirty="0">
                <a:latin typeface="Simplified Arabic" pitchFamily="18" charset="-78"/>
                <a:cs typeface="Simplified Arabic" pitchFamily="18" charset="-78"/>
              </a:rPr>
              <a:t>ة: 2024-2025</a:t>
            </a:r>
            <a:endParaRPr lang="ar-SA" sz="1800" b="1" dirty="0">
              <a:latin typeface="Simplified Arabic" pitchFamily="18" charset="-78"/>
              <a:cs typeface="Simplified Arabic" pitchFamily="18" charset="-78"/>
            </a:endParaRPr>
          </a:p>
          <a:p>
            <a:pPr algn="ctr"/>
            <a:endParaRPr lang="ar-SA" sz="2400" b="1" dirty="0"/>
          </a:p>
        </p:txBody>
      </p:sp>
      <p:pic>
        <p:nvPicPr>
          <p:cNvPr id="3074" name="Picture 2"/>
          <p:cNvPicPr>
            <a:picLocks noChangeAspect="1" noChangeArrowheads="1"/>
          </p:cNvPicPr>
          <p:nvPr/>
        </p:nvPicPr>
        <p:blipFill>
          <a:blip cstate="print">
            <a:extLst>
              <a:ext uri="{28A0092B-C50C-407E-A947-70E740481C1C}">
                <a14:useLocalDpi xmlns:a14="http://schemas.microsoft.com/office/drawing/2010/main" val="0"/>
              </a:ext>
            </a:extLst>
          </a:blip>
          <a:srcRect/>
          <a:stretch>
            <a:fillRect/>
          </a:stretch>
        </p:blipFill>
        <p:spPr bwMode="auto">
          <a:xfrm>
            <a:off x="1940296" y="0"/>
            <a:ext cx="1584176" cy="1196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rent 2">
            <a:extLst>
              <a:ext uri="{FF2B5EF4-FFF2-40B4-BE49-F238E27FC236}">
                <a16:creationId xmlns:a16="http://schemas.microsoft.com/office/drawing/2014/main" id="{458619F1-936C-2E83-9F0C-1EBE9706AFC0}"/>
              </a:ext>
            </a:extLst>
          </p:cNvPr>
          <p:cNvPicPr>
            <a:picLocks noChangeAspect="1"/>
          </p:cNvPicPr>
          <p:nvPr/>
        </p:nvPicPr>
        <p:blipFill>
          <a:blip/>
          <a:stretch>
            <a:fillRect/>
          </a:stretch>
        </p:blipFill>
        <p:spPr>
          <a:xfrm>
            <a:off x="8384" y="16644"/>
            <a:ext cx="1755800" cy="1755800"/>
          </a:xfrm>
          <a:prstGeom prst="rect">
            <a:avLst/>
          </a:prstGeom>
        </p:spPr>
      </p:pic>
      <p:pic>
        <p:nvPicPr>
          <p:cNvPr id="7" name="Prent 6">
            <a:extLst>
              <a:ext uri="{FF2B5EF4-FFF2-40B4-BE49-F238E27FC236}">
                <a16:creationId xmlns:a16="http://schemas.microsoft.com/office/drawing/2014/main" id="{092A2A64-2807-9FA0-5802-926F699DE23A}"/>
              </a:ext>
            </a:extLst>
          </p:cNvPr>
          <p:cNvPicPr>
            <a:picLocks noChangeAspect="1"/>
          </p:cNvPicPr>
          <p:nvPr/>
        </p:nvPicPr>
        <p:blipFill>
          <a:blip/>
          <a:stretch>
            <a:fillRect/>
          </a:stretch>
        </p:blipFill>
        <p:spPr>
          <a:xfrm>
            <a:off x="8384" y="16644"/>
            <a:ext cx="1755800" cy="1755800"/>
          </a:xfrm>
          <a:prstGeom prst="rect">
            <a:avLst/>
          </a:prstGeom>
        </p:spPr>
      </p:pic>
      <p:pic>
        <p:nvPicPr>
          <p:cNvPr id="8" name="صورة 2">
            <a:extLst>
              <a:ext uri="{FF2B5EF4-FFF2-40B4-BE49-F238E27FC236}">
                <a16:creationId xmlns:a16="http://schemas.microsoft.com/office/drawing/2014/main" id="{8C9F7012-B618-CD3D-FA09-B6219CD73BB3}"/>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1997536" y="22312"/>
            <a:ext cx="1578391" cy="1196751"/>
          </a:xfrm>
          <a:prstGeom prst="rect">
            <a:avLst/>
          </a:prstGeom>
        </p:spPr>
      </p:pic>
      <p:pic>
        <p:nvPicPr>
          <p:cNvPr id="9" name="Prent 8">
            <a:extLst>
              <a:ext uri="{FF2B5EF4-FFF2-40B4-BE49-F238E27FC236}">
                <a16:creationId xmlns:a16="http://schemas.microsoft.com/office/drawing/2014/main" id="{FC6A7F66-1D1D-F766-8F47-B1D185036574}"/>
              </a:ext>
            </a:extLst>
          </p:cNvPr>
          <p:cNvPicPr>
            <a:picLocks noChangeAspect="1"/>
          </p:cNvPicPr>
          <p:nvPr/>
        </p:nvPicPr>
        <p:blipFill>
          <a:blip/>
          <a:stretch>
            <a:fillRect/>
          </a:stretch>
        </p:blipFill>
        <p:spPr>
          <a:xfrm>
            <a:off x="31822" y="5405991"/>
            <a:ext cx="1550173" cy="1435365"/>
          </a:xfrm>
          <a:prstGeom prst="rect">
            <a:avLst/>
          </a:prstGeom>
        </p:spPr>
      </p:pic>
    </p:spTree>
    <p:extLst>
      <p:ext uri="{BB962C8B-B14F-4D97-AF65-F5344CB8AC3E}">
        <p14:creationId xmlns:p14="http://schemas.microsoft.com/office/powerpoint/2010/main" val="1915887907"/>
      </p:ext>
    </p:extLst>
  </p:cSld>
  <p:clrMapOvr>
    <a:masterClrMapping/>
  </p:clrMapOvr>
  <p:transition spd="slow">
    <p:cover/>
    <p:sndAc>
      <p:stSnd>
        <p:snd r:embed="rId2" name="applaus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F7AA06-A178-1D2D-199F-AEA4653EBDD3}"/>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23389BAC-1DF2-7B75-CBD5-04434A735CE9}"/>
              </a:ext>
            </a:extLst>
          </p:cNvPr>
          <p:cNvSpPr>
            <a:spLocks noGrp="1"/>
          </p:cNvSpPr>
          <p:nvPr>
            <p:ph type="title"/>
          </p:nvPr>
        </p:nvSpPr>
        <p:spPr>
          <a:xfrm>
            <a:off x="1059628" y="1014070"/>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تعريف الحق في حرية التعبير </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AEFBC012-FA34-7ACD-5276-37AABB551E8A}"/>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3455876" y="17900"/>
            <a:ext cx="2232248" cy="1033448"/>
          </a:xfrm>
          <a:prstGeom prst="rect">
            <a:avLst/>
          </a:prstGeom>
        </p:spPr>
      </p:pic>
      <p:pic>
        <p:nvPicPr>
          <p:cNvPr id="4" name="Picture 2">
            <a:extLst>
              <a:ext uri="{FF2B5EF4-FFF2-40B4-BE49-F238E27FC236}">
                <a16:creationId xmlns:a16="http://schemas.microsoft.com/office/drawing/2014/main" id="{BFEE785E-DD76-9D9F-156A-B07345435553}"/>
              </a:ext>
            </a:extLst>
          </p:cNvPr>
          <p:cNvPicPr>
            <a:picLocks noChangeAspect="1" noChangeArrowheads="1"/>
          </p:cNvPicPr>
          <p:nvPr/>
        </p:nvPicPr>
        <p:blipFill>
          <a:blip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6B1A8710-2E6A-E2D0-6805-8ED7F6A67EC2}"/>
              </a:ext>
            </a:extLst>
          </p:cNvPr>
          <p:cNvPicPr>
            <a:picLocks noChangeAspect="1"/>
          </p:cNvPicPr>
          <p:nvPr/>
        </p:nvPicPr>
        <p:blipFill>
          <a:blip/>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73AFC512-ECEA-4A0A-2163-E3120E62F0D3}"/>
              </a:ext>
            </a:extLst>
          </p:cNvPr>
          <p:cNvPicPr>
            <a:picLocks noChangeAspect="1"/>
          </p:cNvPicPr>
          <p:nvPr/>
        </p:nvPicPr>
        <p:blipFill>
          <a:blip/>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CF0F7D07-1227-BA5E-8F1C-053E05ABA00F}"/>
              </a:ext>
            </a:extLst>
          </p:cNvPr>
          <p:cNvPicPr>
            <a:picLocks noChangeAspect="1"/>
          </p:cNvPicPr>
          <p:nvPr/>
        </p:nvPicPr>
        <p:blipFill>
          <a:blip/>
          <a:stretch>
            <a:fillRect/>
          </a:stretch>
        </p:blipFill>
        <p:spPr>
          <a:xfrm>
            <a:off x="8207895" y="5805501"/>
            <a:ext cx="936105" cy="1027664"/>
          </a:xfrm>
          <a:prstGeom prst="rect">
            <a:avLst/>
          </a:prstGeom>
        </p:spPr>
      </p:pic>
      <p:sp>
        <p:nvSpPr>
          <p:cNvPr id="7" name="Rol: Vertikaal 6">
            <a:extLst>
              <a:ext uri="{FF2B5EF4-FFF2-40B4-BE49-F238E27FC236}">
                <a16:creationId xmlns:a16="http://schemas.microsoft.com/office/drawing/2014/main" id="{1C762501-E906-4853-8632-E7562472188A}"/>
              </a:ext>
            </a:extLst>
          </p:cNvPr>
          <p:cNvSpPr/>
          <p:nvPr/>
        </p:nvSpPr>
        <p:spPr>
          <a:xfrm>
            <a:off x="467544" y="2580254"/>
            <a:ext cx="7992888" cy="3729066"/>
          </a:xfrm>
          <a:prstGeom prst="verticalScroll">
            <a:avLst/>
          </a:prstGeom>
          <a:solidFill>
            <a:srgbClr val="FFFF00"/>
          </a:solidFill>
        </p:spPr>
        <p:style>
          <a:lnRef idx="2">
            <a:schemeClr val="accent5"/>
          </a:lnRef>
          <a:fillRef idx="1">
            <a:schemeClr val="lt1"/>
          </a:fillRef>
          <a:effectRef idx="0">
            <a:schemeClr val="accent5"/>
          </a:effectRef>
          <a:fontRef idx="minor">
            <a:schemeClr val="dk1"/>
          </a:fontRef>
        </p:style>
        <p:txBody>
          <a:bodyPr rtlCol="0" anchor="ctr"/>
          <a:lstStyle/>
          <a:p>
            <a:r>
              <a:rPr lang="ar-DZ" sz="4000" b="0" i="0" dirty="0">
                <a:solidFill>
                  <a:srgbClr val="111111"/>
                </a:solidFill>
                <a:effectLst/>
                <a:latin typeface="Sakkal Majalla" panose="02000000000000000000" pitchFamily="2" charset="-78"/>
                <a:cs typeface="Sakkal Majalla" panose="02000000000000000000" pitchFamily="2" charset="-78"/>
              </a:rPr>
              <a:t> </a:t>
            </a:r>
            <a:r>
              <a:rPr lang="ar-DZ" sz="4000" b="1" i="0" dirty="0">
                <a:solidFill>
                  <a:srgbClr val="111111"/>
                </a:solidFill>
                <a:effectLst/>
                <a:latin typeface="Sakkal Majalla" panose="02000000000000000000" pitchFamily="2" charset="-78"/>
                <a:cs typeface="Sakkal Majalla" panose="02000000000000000000" pitchFamily="2" charset="-78"/>
              </a:rPr>
              <a:t>المادة 52</a:t>
            </a:r>
            <a:r>
              <a:rPr lang="ar-DZ" sz="4000" b="0" i="0" dirty="0">
                <a:solidFill>
                  <a:srgbClr val="111111"/>
                </a:solidFill>
                <a:effectLst/>
                <a:latin typeface="Sakkal Majalla" panose="02000000000000000000" pitchFamily="2" charset="-78"/>
                <a:cs typeface="Sakkal Majalla" panose="02000000000000000000" pitchFamily="2" charset="-78"/>
              </a:rPr>
              <a:t>  من دستور 2020 الجزائري تضمن و تكرس حرية الراي و التعبير اما حرية الاجتماع و حرية التظاهر السلمي فمضمونتان و تمارسان "بمجرد التصريح".</a:t>
            </a:r>
          </a:p>
          <a:p>
            <a:br>
              <a:rPr lang="ar-DZ" sz="3600" b="0" i="0" dirty="0">
                <a:solidFill>
                  <a:srgbClr val="444444"/>
                </a:solidFill>
                <a:effectLst/>
                <a:latin typeface="Roboto" panose="02000000000000000000" pitchFamily="2" charset="0"/>
              </a:rPr>
            </a:br>
            <a:r>
              <a:rPr lang="ar-DZ" sz="3600" dirty="0">
                <a:latin typeface="Sakkal Majalla" panose="02000000000000000000" pitchFamily="2" charset="-78"/>
                <a:cs typeface="Sakkal Majalla" panose="02000000000000000000" pitchFamily="2" charset="-78"/>
              </a:rPr>
              <a:t> </a:t>
            </a:r>
            <a:r>
              <a:rPr lang="ar-DZ" sz="2800" dirty="0"/>
              <a:t>                                                             </a:t>
            </a: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4357221"/>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56585-5817-C891-89C6-AB7F122B6954}"/>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4616C572-F31E-B03D-A949-78D1AFF4B628}"/>
              </a:ext>
            </a:extLst>
          </p:cNvPr>
          <p:cNvSpPr>
            <a:spLocks noGrp="1"/>
          </p:cNvSpPr>
          <p:nvPr>
            <p:ph type="title"/>
          </p:nvPr>
        </p:nvSpPr>
        <p:spPr>
          <a:xfrm>
            <a:off x="1059628" y="1014070"/>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عناصر الحق في حرية التعبير </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26766310-17D4-D3B5-F35C-F9C405802968}"/>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A1256473-DB66-5281-118D-FFF76E2E9C2B}"/>
              </a:ext>
            </a:extLst>
          </p:cNvPr>
          <p:cNvPicPr>
            <a:picLocks noChangeAspect="1" noChangeArrowheads="1"/>
          </p:cNvPicPr>
          <p:nvPr/>
        </p:nvPicPr>
        <p:blipFill>
          <a:blip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7EC8B091-63D1-743A-AAFA-792034C64F8A}"/>
              </a:ext>
            </a:extLst>
          </p:cNvPr>
          <p:cNvPicPr>
            <a:picLocks noChangeAspect="1"/>
          </p:cNvPicPr>
          <p:nvPr/>
        </p:nvPicPr>
        <p:blipFill>
          <a:blip/>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3A82D2DF-CD6E-67E9-4BC3-6C3644FBB09D}"/>
              </a:ext>
            </a:extLst>
          </p:cNvPr>
          <p:cNvPicPr>
            <a:picLocks noChangeAspect="1"/>
          </p:cNvPicPr>
          <p:nvPr/>
        </p:nvPicPr>
        <p:blipFill>
          <a:blip/>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B762F0BE-1161-43FD-ADC8-16CC6E2B2306}"/>
              </a:ext>
            </a:extLst>
          </p:cNvPr>
          <p:cNvPicPr>
            <a:picLocks noChangeAspect="1"/>
          </p:cNvPicPr>
          <p:nvPr/>
        </p:nvPicPr>
        <p:blipFill>
          <a:blip/>
          <a:stretch>
            <a:fillRect/>
          </a:stretch>
        </p:blipFill>
        <p:spPr>
          <a:xfrm>
            <a:off x="8207895" y="5805501"/>
            <a:ext cx="936105" cy="1027664"/>
          </a:xfrm>
          <a:prstGeom prst="rect">
            <a:avLst/>
          </a:prstGeom>
        </p:spPr>
      </p:pic>
      <p:sp>
        <p:nvSpPr>
          <p:cNvPr id="7" name="Rol: Vertikaal 6">
            <a:extLst>
              <a:ext uri="{FF2B5EF4-FFF2-40B4-BE49-F238E27FC236}">
                <a16:creationId xmlns:a16="http://schemas.microsoft.com/office/drawing/2014/main" id="{99F9EE0A-B99A-FC21-B858-D44DAF3D57A8}"/>
              </a:ext>
            </a:extLst>
          </p:cNvPr>
          <p:cNvSpPr/>
          <p:nvPr/>
        </p:nvSpPr>
        <p:spPr>
          <a:xfrm>
            <a:off x="6195038" y="2580254"/>
            <a:ext cx="3024336" cy="3729066"/>
          </a:xfrm>
          <a:prstGeom prst="verticalScroll">
            <a:avLst/>
          </a:prstGeom>
          <a:solidFill>
            <a:srgbClr val="FFFF00"/>
          </a:solidFill>
        </p:spPr>
        <p:style>
          <a:lnRef idx="2">
            <a:schemeClr val="accent5"/>
          </a:lnRef>
          <a:fillRef idx="1">
            <a:schemeClr val="lt1"/>
          </a:fillRef>
          <a:effectRef idx="0">
            <a:schemeClr val="accent5"/>
          </a:effectRef>
          <a:fontRef idx="minor">
            <a:schemeClr val="dk1"/>
          </a:fontRef>
        </p:style>
        <p:txBody>
          <a:bodyPr rtlCol="0" anchor="ctr"/>
          <a:lstStyle/>
          <a:p>
            <a:r>
              <a:rPr lang="ar-DZ" sz="4000" b="0" i="0" dirty="0">
                <a:solidFill>
                  <a:srgbClr val="111111"/>
                </a:solidFill>
                <a:effectLst/>
                <a:latin typeface="Sakkal Majalla" panose="02000000000000000000" pitchFamily="2" charset="-78"/>
                <a:cs typeface="Sakkal Majalla" panose="02000000000000000000" pitchFamily="2" charset="-78"/>
              </a:rPr>
              <a:t> </a:t>
            </a:r>
          </a:p>
          <a:p>
            <a:endParaRPr lang="ar-DZ" sz="4000" dirty="0">
              <a:solidFill>
                <a:srgbClr val="111111"/>
              </a:solidFill>
              <a:latin typeface="Sakkal Majalla" panose="02000000000000000000" pitchFamily="2" charset="-78"/>
              <a:cs typeface="Sakkal Majalla" panose="02000000000000000000" pitchFamily="2" charset="-78"/>
            </a:endParaRPr>
          </a:p>
          <a:p>
            <a:r>
              <a:rPr lang="ar-DZ" sz="4000" b="1" i="0" dirty="0">
                <a:solidFill>
                  <a:srgbClr val="111111"/>
                </a:solidFill>
                <a:effectLst/>
                <a:latin typeface="Sakkal Majalla" panose="02000000000000000000" pitchFamily="2" charset="-78"/>
                <a:cs typeface="Sakkal Majalla" panose="02000000000000000000" pitchFamily="2" charset="-78"/>
              </a:rPr>
              <a:t>حرية </a:t>
            </a:r>
          </a:p>
          <a:p>
            <a:r>
              <a:rPr lang="ar-DZ" sz="4000" b="1" i="0" dirty="0">
                <a:solidFill>
                  <a:srgbClr val="111111"/>
                </a:solidFill>
                <a:effectLst/>
                <a:latin typeface="Sakkal Majalla" panose="02000000000000000000" pitchFamily="2" charset="-78"/>
                <a:cs typeface="Sakkal Majalla" panose="02000000000000000000" pitchFamily="2" charset="-78"/>
              </a:rPr>
              <a:t>الراي</a:t>
            </a:r>
            <a:endParaRPr lang="ar-DZ" sz="4000" b="0" i="0" dirty="0">
              <a:solidFill>
                <a:srgbClr val="111111"/>
              </a:solidFill>
              <a:effectLst/>
              <a:latin typeface="Sakkal Majalla" panose="02000000000000000000" pitchFamily="2" charset="-78"/>
              <a:cs typeface="Sakkal Majalla" panose="02000000000000000000" pitchFamily="2" charset="-78"/>
            </a:endParaRPr>
          </a:p>
          <a:p>
            <a:br>
              <a:rPr lang="ar-DZ" sz="3600" b="0" i="0" dirty="0">
                <a:solidFill>
                  <a:srgbClr val="444444"/>
                </a:solidFill>
                <a:effectLst/>
                <a:latin typeface="Roboto" panose="02000000000000000000" pitchFamily="2" charset="0"/>
              </a:rPr>
            </a:br>
            <a:r>
              <a:rPr lang="ar-DZ" sz="3600" dirty="0">
                <a:latin typeface="Sakkal Majalla" panose="02000000000000000000" pitchFamily="2" charset="-78"/>
                <a:cs typeface="Sakkal Majalla" panose="02000000000000000000" pitchFamily="2" charset="-78"/>
              </a:rPr>
              <a:t> </a:t>
            </a:r>
            <a:r>
              <a:rPr lang="ar-DZ" sz="2800" dirty="0"/>
              <a:t>                                                             </a:t>
            </a:r>
            <a:endParaRPr lang="fr-FR" sz="2800" dirty="0">
              <a:latin typeface="Sakkal Majalla" panose="02000000000000000000" pitchFamily="2" charset="-78"/>
              <a:cs typeface="Sakkal Majalla" panose="02000000000000000000" pitchFamily="2" charset="-78"/>
            </a:endParaRPr>
          </a:p>
        </p:txBody>
      </p:sp>
      <p:sp>
        <p:nvSpPr>
          <p:cNvPr id="8" name="Rol: Vertikaal 7">
            <a:extLst>
              <a:ext uri="{FF2B5EF4-FFF2-40B4-BE49-F238E27FC236}">
                <a16:creationId xmlns:a16="http://schemas.microsoft.com/office/drawing/2014/main" id="{64D3E6AD-B95F-3EDE-E60A-75E9318ACCA9}"/>
              </a:ext>
            </a:extLst>
          </p:cNvPr>
          <p:cNvSpPr/>
          <p:nvPr/>
        </p:nvSpPr>
        <p:spPr>
          <a:xfrm>
            <a:off x="3095328" y="2705735"/>
            <a:ext cx="3024336" cy="3729066"/>
          </a:xfrm>
          <a:prstGeom prst="verticalScroll">
            <a:avLst/>
          </a:prstGeom>
          <a:solidFill>
            <a:srgbClr val="FFC000"/>
          </a:solidFill>
        </p:spPr>
        <p:style>
          <a:lnRef idx="2">
            <a:schemeClr val="accent5"/>
          </a:lnRef>
          <a:fillRef idx="1">
            <a:schemeClr val="lt1"/>
          </a:fillRef>
          <a:effectRef idx="0">
            <a:schemeClr val="accent5"/>
          </a:effectRef>
          <a:fontRef idx="minor">
            <a:schemeClr val="dk1"/>
          </a:fontRef>
        </p:style>
        <p:txBody>
          <a:bodyPr rtlCol="0" anchor="ctr"/>
          <a:lstStyle/>
          <a:p>
            <a:r>
              <a:rPr lang="ar-DZ" sz="4000" b="0" i="0" dirty="0">
                <a:solidFill>
                  <a:srgbClr val="111111"/>
                </a:solidFill>
                <a:effectLst/>
                <a:latin typeface="Sakkal Majalla" panose="02000000000000000000" pitchFamily="2" charset="-78"/>
                <a:cs typeface="Sakkal Majalla" panose="02000000000000000000" pitchFamily="2" charset="-78"/>
              </a:rPr>
              <a:t> </a:t>
            </a:r>
          </a:p>
          <a:p>
            <a:endParaRPr lang="ar-DZ" sz="4000" b="1" i="0" dirty="0">
              <a:solidFill>
                <a:srgbClr val="111111"/>
              </a:solidFill>
              <a:effectLst/>
              <a:latin typeface="Sakkal Majalla" panose="02000000000000000000" pitchFamily="2" charset="-78"/>
              <a:cs typeface="Sakkal Majalla" panose="02000000000000000000" pitchFamily="2" charset="-78"/>
            </a:endParaRPr>
          </a:p>
          <a:p>
            <a:r>
              <a:rPr lang="ar-DZ" sz="4000" b="1" i="0" dirty="0">
                <a:solidFill>
                  <a:srgbClr val="111111"/>
                </a:solidFill>
                <a:effectLst/>
                <a:latin typeface="Sakkal Majalla" panose="02000000000000000000" pitchFamily="2" charset="-78"/>
                <a:cs typeface="Sakkal Majalla" panose="02000000000000000000" pitchFamily="2" charset="-78"/>
              </a:rPr>
              <a:t>حرية </a:t>
            </a:r>
          </a:p>
          <a:p>
            <a:r>
              <a:rPr lang="ar-DZ" sz="4000" b="1" i="0" dirty="0">
                <a:solidFill>
                  <a:srgbClr val="111111"/>
                </a:solidFill>
                <a:effectLst/>
                <a:latin typeface="Sakkal Majalla" panose="02000000000000000000" pitchFamily="2" charset="-78"/>
                <a:cs typeface="Sakkal Majalla" panose="02000000000000000000" pitchFamily="2" charset="-78"/>
              </a:rPr>
              <a:t>الاعلام</a:t>
            </a:r>
            <a:endParaRPr lang="ar-DZ" sz="4000" b="0" i="0" dirty="0">
              <a:solidFill>
                <a:srgbClr val="111111"/>
              </a:solidFill>
              <a:effectLst/>
              <a:latin typeface="Sakkal Majalla" panose="02000000000000000000" pitchFamily="2" charset="-78"/>
              <a:cs typeface="Sakkal Majalla" panose="02000000000000000000" pitchFamily="2" charset="-78"/>
            </a:endParaRPr>
          </a:p>
          <a:p>
            <a:br>
              <a:rPr lang="ar-DZ" sz="3600" b="0" i="0" dirty="0">
                <a:solidFill>
                  <a:srgbClr val="444444"/>
                </a:solidFill>
                <a:effectLst/>
                <a:latin typeface="Roboto" panose="02000000000000000000" pitchFamily="2" charset="0"/>
              </a:rPr>
            </a:br>
            <a:r>
              <a:rPr lang="ar-DZ" sz="3600" dirty="0">
                <a:latin typeface="Sakkal Majalla" panose="02000000000000000000" pitchFamily="2" charset="-78"/>
                <a:cs typeface="Sakkal Majalla" panose="02000000000000000000" pitchFamily="2" charset="-78"/>
              </a:rPr>
              <a:t> </a:t>
            </a:r>
            <a:r>
              <a:rPr lang="ar-DZ" sz="2800" dirty="0"/>
              <a:t>                                                             </a:t>
            </a:r>
            <a:endParaRPr lang="fr-FR" sz="2800" dirty="0">
              <a:latin typeface="Sakkal Majalla" panose="02000000000000000000" pitchFamily="2" charset="-78"/>
              <a:cs typeface="Sakkal Majalla" panose="02000000000000000000" pitchFamily="2" charset="-78"/>
            </a:endParaRPr>
          </a:p>
        </p:txBody>
      </p:sp>
      <p:sp>
        <p:nvSpPr>
          <p:cNvPr id="10" name="Rol: Vertikaal 9">
            <a:extLst>
              <a:ext uri="{FF2B5EF4-FFF2-40B4-BE49-F238E27FC236}">
                <a16:creationId xmlns:a16="http://schemas.microsoft.com/office/drawing/2014/main" id="{782A11BB-D345-5B58-5CEA-795BF94CB9C7}"/>
              </a:ext>
            </a:extLst>
          </p:cNvPr>
          <p:cNvSpPr/>
          <p:nvPr/>
        </p:nvSpPr>
        <p:spPr>
          <a:xfrm>
            <a:off x="252016" y="2703439"/>
            <a:ext cx="3024336" cy="3729066"/>
          </a:xfrm>
          <a:prstGeom prst="verticalScroll">
            <a:avLst/>
          </a:prstGeom>
          <a:solidFill>
            <a:srgbClr val="92D050"/>
          </a:solidFill>
        </p:spPr>
        <p:style>
          <a:lnRef idx="2">
            <a:schemeClr val="accent5"/>
          </a:lnRef>
          <a:fillRef idx="1">
            <a:schemeClr val="lt1"/>
          </a:fillRef>
          <a:effectRef idx="0">
            <a:schemeClr val="accent5"/>
          </a:effectRef>
          <a:fontRef idx="minor">
            <a:schemeClr val="dk1"/>
          </a:fontRef>
        </p:style>
        <p:txBody>
          <a:bodyPr rtlCol="0" anchor="ctr"/>
          <a:lstStyle/>
          <a:p>
            <a:r>
              <a:rPr lang="ar-DZ" sz="4000" b="0" i="0" dirty="0">
                <a:solidFill>
                  <a:srgbClr val="111111"/>
                </a:solidFill>
                <a:effectLst/>
                <a:latin typeface="Sakkal Majalla" panose="02000000000000000000" pitchFamily="2" charset="-78"/>
                <a:cs typeface="Sakkal Majalla" panose="02000000000000000000" pitchFamily="2" charset="-78"/>
              </a:rPr>
              <a:t> </a:t>
            </a:r>
          </a:p>
          <a:p>
            <a:endParaRPr lang="ar-DZ" sz="4000" dirty="0">
              <a:solidFill>
                <a:srgbClr val="111111"/>
              </a:solidFill>
              <a:latin typeface="Sakkal Majalla" panose="02000000000000000000" pitchFamily="2" charset="-78"/>
              <a:cs typeface="Sakkal Majalla" panose="02000000000000000000" pitchFamily="2" charset="-78"/>
            </a:endParaRPr>
          </a:p>
          <a:p>
            <a:r>
              <a:rPr lang="ar-DZ" sz="4000" b="1" i="0" dirty="0">
                <a:solidFill>
                  <a:srgbClr val="111111"/>
                </a:solidFill>
                <a:effectLst/>
                <a:latin typeface="Sakkal Majalla" panose="02000000000000000000" pitchFamily="2" charset="-78"/>
                <a:cs typeface="Sakkal Majalla" panose="02000000000000000000" pitchFamily="2" charset="-78"/>
              </a:rPr>
              <a:t>حرية المعلومات</a:t>
            </a:r>
            <a:endParaRPr lang="ar-DZ" sz="4000" b="0" i="0" dirty="0">
              <a:solidFill>
                <a:srgbClr val="111111"/>
              </a:solidFill>
              <a:effectLst/>
              <a:latin typeface="Sakkal Majalla" panose="02000000000000000000" pitchFamily="2" charset="-78"/>
              <a:cs typeface="Sakkal Majalla" panose="02000000000000000000" pitchFamily="2" charset="-78"/>
            </a:endParaRPr>
          </a:p>
          <a:p>
            <a:br>
              <a:rPr lang="ar-DZ" sz="3600" b="0" i="0" dirty="0">
                <a:solidFill>
                  <a:srgbClr val="444444"/>
                </a:solidFill>
                <a:effectLst/>
                <a:latin typeface="Roboto" panose="02000000000000000000" pitchFamily="2" charset="0"/>
              </a:rPr>
            </a:br>
            <a:r>
              <a:rPr lang="ar-DZ" sz="3600" dirty="0">
                <a:latin typeface="Sakkal Majalla" panose="02000000000000000000" pitchFamily="2" charset="-78"/>
                <a:cs typeface="Sakkal Majalla" panose="02000000000000000000" pitchFamily="2" charset="-78"/>
              </a:rPr>
              <a:t> </a:t>
            </a:r>
            <a:r>
              <a:rPr lang="ar-DZ" sz="2800" dirty="0"/>
              <a:t>                                                             </a:t>
            </a: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173799807"/>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B7F85E-1253-4EE5-2124-514965EF5E59}"/>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043104E0-CA2D-8445-70CE-E2CA538E896A}"/>
              </a:ext>
            </a:extLst>
          </p:cNvPr>
          <p:cNvSpPr>
            <a:spLocks noGrp="1"/>
          </p:cNvSpPr>
          <p:nvPr>
            <p:ph type="title"/>
          </p:nvPr>
        </p:nvSpPr>
        <p:spPr>
          <a:xfrm>
            <a:off x="1059628" y="1014070"/>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عناصر الحق في حرية التعبير </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8D64C978-D838-F24A-3B51-8596CC02ABA2}"/>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2916D14A-5A9A-2AB5-E153-0497CFE4D502}"/>
              </a:ext>
            </a:extLst>
          </p:cNvPr>
          <p:cNvPicPr>
            <a:picLocks noChangeAspect="1" noChangeArrowheads="1"/>
          </p:cNvPicPr>
          <p:nvPr/>
        </p:nvPicPr>
        <p:blipFill>
          <a:blip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259F8A6F-B59E-ED26-3DEE-7D50D5ABE1D7}"/>
              </a:ext>
            </a:extLst>
          </p:cNvPr>
          <p:cNvPicPr>
            <a:picLocks noChangeAspect="1"/>
          </p:cNvPicPr>
          <p:nvPr/>
        </p:nvPicPr>
        <p:blipFill>
          <a:blip/>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4C8CD0F3-7086-57AD-0245-349BD81D3D3C}"/>
              </a:ext>
            </a:extLst>
          </p:cNvPr>
          <p:cNvPicPr>
            <a:picLocks noChangeAspect="1"/>
          </p:cNvPicPr>
          <p:nvPr/>
        </p:nvPicPr>
        <p:blipFill>
          <a:blip/>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CB29E5CE-6CC6-FEF1-7CA9-BD5A522EDFF8}"/>
              </a:ext>
            </a:extLst>
          </p:cNvPr>
          <p:cNvPicPr>
            <a:picLocks noChangeAspect="1"/>
          </p:cNvPicPr>
          <p:nvPr/>
        </p:nvPicPr>
        <p:blipFill>
          <a:blip/>
          <a:stretch>
            <a:fillRect/>
          </a:stretch>
        </p:blipFill>
        <p:spPr>
          <a:xfrm>
            <a:off x="8207895" y="5805501"/>
            <a:ext cx="936105" cy="1027664"/>
          </a:xfrm>
          <a:prstGeom prst="rect">
            <a:avLst/>
          </a:prstGeom>
        </p:spPr>
      </p:pic>
      <p:sp>
        <p:nvSpPr>
          <p:cNvPr id="7" name="Rol: Vertikaal 6">
            <a:extLst>
              <a:ext uri="{FF2B5EF4-FFF2-40B4-BE49-F238E27FC236}">
                <a16:creationId xmlns:a16="http://schemas.microsoft.com/office/drawing/2014/main" id="{AFBBFC7F-223D-E6E1-F5AB-95D055E0C60A}"/>
              </a:ext>
            </a:extLst>
          </p:cNvPr>
          <p:cNvSpPr/>
          <p:nvPr/>
        </p:nvSpPr>
        <p:spPr>
          <a:xfrm>
            <a:off x="7184272" y="3333715"/>
            <a:ext cx="1800200" cy="1666876"/>
          </a:xfrm>
          <a:prstGeom prst="verticalScroll">
            <a:avLst/>
          </a:prstGeom>
          <a:solidFill>
            <a:srgbClr val="FFFF00"/>
          </a:solidFill>
        </p:spPr>
        <p:style>
          <a:lnRef idx="2">
            <a:schemeClr val="accent5"/>
          </a:lnRef>
          <a:fillRef idx="1">
            <a:schemeClr val="lt1"/>
          </a:fillRef>
          <a:effectRef idx="0">
            <a:schemeClr val="accent5"/>
          </a:effectRef>
          <a:fontRef idx="minor">
            <a:schemeClr val="dk1"/>
          </a:fontRef>
        </p:style>
        <p:txBody>
          <a:bodyPr rtlCol="0" anchor="ctr"/>
          <a:lstStyle/>
          <a:p>
            <a:r>
              <a:rPr lang="ar-DZ" sz="4000" b="0" i="0" dirty="0">
                <a:solidFill>
                  <a:srgbClr val="111111"/>
                </a:solidFill>
                <a:effectLst/>
                <a:latin typeface="Sakkal Majalla" panose="02000000000000000000" pitchFamily="2" charset="-78"/>
                <a:cs typeface="Sakkal Majalla" panose="02000000000000000000" pitchFamily="2" charset="-78"/>
              </a:rPr>
              <a:t> </a:t>
            </a:r>
          </a:p>
          <a:p>
            <a:endParaRPr lang="ar-DZ" sz="4000" dirty="0">
              <a:solidFill>
                <a:srgbClr val="111111"/>
              </a:solidFill>
              <a:latin typeface="Sakkal Majalla" panose="02000000000000000000" pitchFamily="2" charset="-78"/>
              <a:cs typeface="Sakkal Majalla" panose="02000000000000000000" pitchFamily="2" charset="-78"/>
            </a:endParaRPr>
          </a:p>
          <a:p>
            <a:endParaRPr lang="ar-DZ" sz="4000" b="1" i="0" dirty="0">
              <a:solidFill>
                <a:srgbClr val="111111"/>
              </a:solidFill>
              <a:effectLst/>
              <a:latin typeface="Sakkal Majalla" panose="02000000000000000000" pitchFamily="2" charset="-78"/>
              <a:cs typeface="Sakkal Majalla" panose="02000000000000000000" pitchFamily="2" charset="-78"/>
            </a:endParaRPr>
          </a:p>
          <a:p>
            <a:endParaRPr lang="ar-DZ" sz="4000" b="1" dirty="0">
              <a:solidFill>
                <a:srgbClr val="111111"/>
              </a:solidFill>
              <a:latin typeface="Sakkal Majalla" panose="02000000000000000000" pitchFamily="2" charset="-78"/>
              <a:cs typeface="Sakkal Majalla" panose="02000000000000000000" pitchFamily="2" charset="-78"/>
            </a:endParaRPr>
          </a:p>
          <a:p>
            <a:endParaRPr lang="ar-DZ" sz="4000" b="1" i="0" dirty="0">
              <a:solidFill>
                <a:srgbClr val="111111"/>
              </a:solidFill>
              <a:effectLst/>
              <a:latin typeface="Sakkal Majalla" panose="02000000000000000000" pitchFamily="2" charset="-78"/>
              <a:cs typeface="Sakkal Majalla" panose="02000000000000000000" pitchFamily="2" charset="-78"/>
            </a:endParaRPr>
          </a:p>
          <a:p>
            <a:r>
              <a:rPr lang="ar-DZ" sz="4000" b="1" i="0" dirty="0">
                <a:solidFill>
                  <a:srgbClr val="111111"/>
                </a:solidFill>
                <a:effectLst/>
                <a:latin typeface="Sakkal Majalla" panose="02000000000000000000" pitchFamily="2" charset="-78"/>
                <a:cs typeface="Sakkal Majalla" panose="02000000000000000000" pitchFamily="2" charset="-78"/>
              </a:rPr>
              <a:t>حرية </a:t>
            </a:r>
          </a:p>
          <a:p>
            <a:r>
              <a:rPr lang="ar-DZ" sz="4000" b="1" i="0" dirty="0">
                <a:solidFill>
                  <a:srgbClr val="111111"/>
                </a:solidFill>
                <a:effectLst/>
                <a:latin typeface="Sakkal Majalla" panose="02000000000000000000" pitchFamily="2" charset="-78"/>
                <a:cs typeface="Sakkal Majalla" panose="02000000000000000000" pitchFamily="2" charset="-78"/>
              </a:rPr>
              <a:t>الراي</a:t>
            </a:r>
            <a:endParaRPr lang="ar-DZ" sz="4000" b="0" i="0" dirty="0">
              <a:solidFill>
                <a:srgbClr val="111111"/>
              </a:solidFill>
              <a:effectLst/>
              <a:latin typeface="Sakkal Majalla" panose="02000000000000000000" pitchFamily="2" charset="-78"/>
              <a:cs typeface="Sakkal Majalla" panose="02000000000000000000" pitchFamily="2" charset="-78"/>
            </a:endParaRPr>
          </a:p>
          <a:p>
            <a:br>
              <a:rPr lang="ar-DZ" sz="3600" b="0" i="0" dirty="0">
                <a:solidFill>
                  <a:srgbClr val="444444"/>
                </a:solidFill>
                <a:effectLst/>
                <a:latin typeface="Roboto" panose="02000000000000000000" pitchFamily="2" charset="0"/>
              </a:rPr>
            </a:br>
            <a:r>
              <a:rPr lang="ar-DZ" sz="3600" dirty="0">
                <a:latin typeface="Sakkal Majalla" panose="02000000000000000000" pitchFamily="2" charset="-78"/>
                <a:cs typeface="Sakkal Majalla" panose="02000000000000000000" pitchFamily="2" charset="-78"/>
              </a:rPr>
              <a:t> </a:t>
            </a:r>
            <a:r>
              <a:rPr lang="ar-DZ" sz="2800" dirty="0"/>
              <a:t>                                                             </a:t>
            </a:r>
            <a:endParaRPr lang="fr-FR" sz="2800" dirty="0">
              <a:latin typeface="Sakkal Majalla" panose="02000000000000000000" pitchFamily="2" charset="-78"/>
              <a:cs typeface="Sakkal Majalla" panose="02000000000000000000" pitchFamily="2" charset="-78"/>
            </a:endParaRPr>
          </a:p>
        </p:txBody>
      </p:sp>
      <p:sp>
        <p:nvSpPr>
          <p:cNvPr id="8" name="Rol: Vertikaal 7">
            <a:extLst>
              <a:ext uri="{FF2B5EF4-FFF2-40B4-BE49-F238E27FC236}">
                <a16:creationId xmlns:a16="http://schemas.microsoft.com/office/drawing/2014/main" id="{FBA7DD93-5E01-B59D-73DF-CF5FDDD9441D}"/>
              </a:ext>
            </a:extLst>
          </p:cNvPr>
          <p:cNvSpPr/>
          <p:nvPr/>
        </p:nvSpPr>
        <p:spPr>
          <a:xfrm>
            <a:off x="8384" y="2623318"/>
            <a:ext cx="7515944" cy="3811483"/>
          </a:xfrm>
          <a:prstGeom prst="verticalScroll">
            <a:avLst/>
          </a:prstGeom>
          <a:solidFill>
            <a:srgbClr val="FFC000"/>
          </a:solidFill>
        </p:spPr>
        <p:style>
          <a:lnRef idx="2">
            <a:schemeClr val="accent5"/>
          </a:lnRef>
          <a:fillRef idx="1">
            <a:schemeClr val="lt1"/>
          </a:fillRef>
          <a:effectRef idx="0">
            <a:schemeClr val="accent5"/>
          </a:effectRef>
          <a:fontRef idx="minor">
            <a:schemeClr val="dk1"/>
          </a:fontRef>
        </p:style>
        <p:txBody>
          <a:bodyPr rtlCol="0" anchor="ctr"/>
          <a:lstStyle/>
          <a:p>
            <a:r>
              <a:rPr lang="ar-DZ" sz="4000" b="0" i="0" dirty="0">
                <a:solidFill>
                  <a:srgbClr val="111111"/>
                </a:solidFill>
                <a:effectLst/>
                <a:latin typeface="Sakkal Majalla" panose="02000000000000000000" pitchFamily="2" charset="-78"/>
                <a:cs typeface="Sakkal Majalla" panose="02000000000000000000" pitchFamily="2" charset="-78"/>
              </a:rPr>
              <a:t> </a:t>
            </a: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dirty="0">
              <a:solidFill>
                <a:srgbClr val="111111"/>
              </a:solidFill>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dirty="0">
              <a:solidFill>
                <a:srgbClr val="111111"/>
              </a:solidFill>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r>
              <a:rPr lang="ar-DZ" sz="3000" b="1" i="0" dirty="0">
                <a:solidFill>
                  <a:srgbClr val="111111"/>
                </a:solidFill>
                <a:effectLst/>
                <a:latin typeface="Sakkal Majalla" panose="02000000000000000000" pitchFamily="2" charset="-78"/>
                <a:cs typeface="Sakkal Majalla" panose="02000000000000000000" pitchFamily="2" charset="-78"/>
              </a:rPr>
              <a:t>يقصد بحرية الرأي حرية الانسان في تكوين رأيه، والتعبير عنه بالأسلوب الذي  يراه مناسبا دون أن يكون خائفا من أن يعلم أحد بهذا الرأي، وعليه لا يحق </a:t>
            </a:r>
            <a:r>
              <a:rPr lang="ar-DZ" sz="3000" b="1" dirty="0">
                <a:solidFill>
                  <a:srgbClr val="111111"/>
                </a:solidFill>
                <a:latin typeface="Sakkal Majalla" panose="02000000000000000000" pitchFamily="2" charset="-78"/>
                <a:cs typeface="Sakkal Majalla" panose="02000000000000000000" pitchFamily="2" charset="-78"/>
              </a:rPr>
              <a:t>ل</a:t>
            </a:r>
            <a:r>
              <a:rPr lang="ar-DZ" sz="3000" b="1" i="0" dirty="0">
                <a:solidFill>
                  <a:srgbClr val="111111"/>
                </a:solidFill>
                <a:effectLst/>
                <a:latin typeface="Sakkal Majalla" panose="02000000000000000000" pitchFamily="2" charset="-78"/>
                <a:cs typeface="Sakkal Majalla" panose="02000000000000000000" pitchFamily="2" charset="-78"/>
              </a:rPr>
              <a:t>احد أن يتعرض لصاحب الرأي أو يعنفه بسبب آرائه، فحرية الرأي </a:t>
            </a:r>
            <a:r>
              <a:rPr lang="ar-DZ" sz="3000" b="1" dirty="0">
                <a:solidFill>
                  <a:srgbClr val="111111"/>
                </a:solidFill>
                <a:latin typeface="Sakkal Majalla" panose="02000000000000000000" pitchFamily="2" charset="-78"/>
                <a:cs typeface="Sakkal Majalla" panose="02000000000000000000" pitchFamily="2" charset="-78"/>
              </a:rPr>
              <a:t>ه</a:t>
            </a:r>
            <a:r>
              <a:rPr lang="ar-DZ" sz="3000" b="1" i="0" dirty="0">
                <a:solidFill>
                  <a:srgbClr val="111111"/>
                </a:solidFill>
                <a:effectLst/>
                <a:latin typeface="Sakkal Majalla" panose="02000000000000000000" pitchFamily="2" charset="-78"/>
                <a:cs typeface="Sakkal Majalla" panose="02000000000000000000" pitchFamily="2" charset="-78"/>
              </a:rPr>
              <a:t>ي روح الفكر الديمقراطي لٰأن صوت ما يجول بخواطر الشعب وطبقاته المختلفة,</a:t>
            </a:r>
          </a:p>
          <a:p>
            <a:r>
              <a:rPr lang="ar-DZ" sz="2000" b="1" i="0" dirty="0">
                <a:solidFill>
                  <a:srgbClr val="111111"/>
                </a:solidFill>
                <a:effectLst/>
                <a:latin typeface="Sakkal Majalla" panose="02000000000000000000" pitchFamily="2" charset="-78"/>
                <a:cs typeface="Sakkal Majalla" panose="02000000000000000000" pitchFamily="2" charset="-78"/>
              </a:rPr>
              <a:t>أحمد سليم </a:t>
            </a:r>
            <a:r>
              <a:rPr lang="ar-DZ" sz="2000" b="1" i="0" dirty="0" err="1">
                <a:solidFill>
                  <a:srgbClr val="111111"/>
                </a:solidFill>
                <a:effectLst/>
                <a:latin typeface="Sakkal Majalla" panose="02000000000000000000" pitchFamily="2" charset="-78"/>
                <a:cs typeface="Sakkal Majalla" panose="02000000000000000000" pitchFamily="2" charset="-78"/>
              </a:rPr>
              <a:t>سعيفان</a:t>
            </a:r>
            <a:r>
              <a:rPr lang="ar-DZ" sz="2000" b="1" i="0" dirty="0">
                <a:solidFill>
                  <a:srgbClr val="111111"/>
                </a:solidFill>
                <a:effectLst/>
                <a:latin typeface="Sakkal Majalla" panose="02000000000000000000" pitchFamily="2" charset="-78"/>
                <a:cs typeface="Sakkal Majalla" panose="02000000000000000000" pitchFamily="2" charset="-78"/>
              </a:rPr>
              <a:t>، الحريات العامة وحقوق </a:t>
            </a:r>
            <a:r>
              <a:rPr lang="ar-DZ" sz="2000" b="1" i="0" dirty="0" err="1">
                <a:solidFill>
                  <a:srgbClr val="111111"/>
                </a:solidFill>
                <a:effectLst/>
                <a:latin typeface="Sakkal Majalla" panose="02000000000000000000" pitchFamily="2" charset="-78"/>
                <a:cs typeface="Sakkal Majalla" panose="02000000000000000000" pitchFamily="2" charset="-78"/>
              </a:rPr>
              <a:t>ٕالانسان</a:t>
            </a:r>
            <a:r>
              <a:rPr lang="ar-DZ" sz="2000" b="1" i="0" dirty="0">
                <a:solidFill>
                  <a:srgbClr val="111111"/>
                </a:solidFill>
                <a:effectLst/>
                <a:latin typeface="Sakkal Majalla" panose="02000000000000000000" pitchFamily="2" charset="-78"/>
                <a:cs typeface="Sakkal Majalla" panose="02000000000000000000" pitchFamily="2" charset="-78"/>
              </a:rPr>
              <a:t>، دراسة تاريخية وفلسفية وسياسية وقانونية مقارنة، الجزء الثاني، منشورات الحلبي</a:t>
            </a:r>
            <a:r>
              <a:rPr lang="syr-SY" sz="2000" b="1" i="0" dirty="0">
                <a:solidFill>
                  <a:srgbClr val="111111"/>
                </a:solidFill>
                <a:effectLst/>
                <a:latin typeface="Sakkal Majalla" panose="02000000000000000000" pitchFamily="2" charset="-78"/>
                <a:cs typeface="Sakkal Majalla" panose="02000000000000000000" pitchFamily="2" charset="-78"/>
              </a:rPr>
              <a:t> </a:t>
            </a:r>
            <a:r>
              <a:rPr lang="ar-DZ" sz="2000" b="1" i="0" dirty="0">
                <a:solidFill>
                  <a:srgbClr val="111111"/>
                </a:solidFill>
                <a:effectLst/>
                <a:latin typeface="Sakkal Majalla" panose="02000000000000000000" pitchFamily="2" charset="-78"/>
                <a:cs typeface="Sakkal Majalla" panose="02000000000000000000" pitchFamily="2" charset="-78"/>
              </a:rPr>
              <a:t>الحقوقية، بيروت، ،2010 ص .134 ,</a:t>
            </a: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4000" b="1" i="0" dirty="0">
              <a:solidFill>
                <a:srgbClr val="111111"/>
              </a:solidFill>
              <a:effectLst/>
              <a:latin typeface="Sakkal Majalla" panose="02000000000000000000" pitchFamily="2" charset="-78"/>
              <a:cs typeface="Sakkal Majalla" panose="02000000000000000000" pitchFamily="2" charset="-78"/>
            </a:endParaRPr>
          </a:p>
          <a:p>
            <a:endParaRPr lang="ar-DZ" sz="4000" b="0" i="0" dirty="0">
              <a:solidFill>
                <a:srgbClr val="111111"/>
              </a:solidFill>
              <a:effectLst/>
              <a:latin typeface="Sakkal Majalla" panose="02000000000000000000" pitchFamily="2" charset="-78"/>
              <a:cs typeface="Sakkal Majalla" panose="02000000000000000000" pitchFamily="2" charset="-78"/>
            </a:endParaRPr>
          </a:p>
          <a:p>
            <a:br>
              <a:rPr lang="ar-DZ" sz="3600" b="0" i="0" dirty="0">
                <a:solidFill>
                  <a:srgbClr val="444444"/>
                </a:solidFill>
                <a:effectLst/>
                <a:latin typeface="Roboto" panose="02000000000000000000" pitchFamily="2" charset="0"/>
              </a:rPr>
            </a:br>
            <a:r>
              <a:rPr lang="ar-DZ" sz="3600" dirty="0">
                <a:latin typeface="Sakkal Majalla" panose="02000000000000000000" pitchFamily="2" charset="-78"/>
                <a:cs typeface="Sakkal Majalla" panose="02000000000000000000" pitchFamily="2" charset="-78"/>
              </a:rPr>
              <a:t> </a:t>
            </a:r>
            <a:r>
              <a:rPr lang="ar-DZ" sz="2800" dirty="0"/>
              <a:t>                                                             </a:t>
            </a: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096389691"/>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44F119-5F1B-6B77-1C82-C3EF48F24527}"/>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FF26B3CF-FE29-AECE-5A10-6DA2AA1638A7}"/>
              </a:ext>
            </a:extLst>
          </p:cNvPr>
          <p:cNvSpPr>
            <a:spLocks noGrp="1"/>
          </p:cNvSpPr>
          <p:nvPr>
            <p:ph type="title"/>
          </p:nvPr>
        </p:nvSpPr>
        <p:spPr>
          <a:xfrm>
            <a:off x="1059628" y="1014070"/>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عناصر الحق في حرية التعبير </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22653D02-1202-C39C-1325-A76DF6F8108E}"/>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C682D00A-08D8-5636-D252-D6267D7CBDEC}"/>
              </a:ext>
            </a:extLst>
          </p:cNvPr>
          <p:cNvPicPr>
            <a:picLocks noChangeAspect="1" noChangeArrowheads="1"/>
          </p:cNvPicPr>
          <p:nvPr/>
        </p:nvPicPr>
        <p:blipFill>
          <a:blip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0411B628-E3BA-E380-96BF-D9313C7599CE}"/>
              </a:ext>
            </a:extLst>
          </p:cNvPr>
          <p:cNvPicPr>
            <a:picLocks noChangeAspect="1"/>
          </p:cNvPicPr>
          <p:nvPr/>
        </p:nvPicPr>
        <p:blipFill>
          <a:blip/>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F57A25FC-B53D-DC88-45E5-56AABEA8F0D2}"/>
              </a:ext>
            </a:extLst>
          </p:cNvPr>
          <p:cNvPicPr>
            <a:picLocks noChangeAspect="1"/>
          </p:cNvPicPr>
          <p:nvPr/>
        </p:nvPicPr>
        <p:blipFill>
          <a:blip/>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EE4F41E0-22F8-5B47-AB3D-9208E8BFD57D}"/>
              </a:ext>
            </a:extLst>
          </p:cNvPr>
          <p:cNvPicPr>
            <a:picLocks noChangeAspect="1"/>
          </p:cNvPicPr>
          <p:nvPr/>
        </p:nvPicPr>
        <p:blipFill>
          <a:blip/>
          <a:stretch>
            <a:fillRect/>
          </a:stretch>
        </p:blipFill>
        <p:spPr>
          <a:xfrm>
            <a:off x="8207895" y="5805501"/>
            <a:ext cx="936105" cy="1027664"/>
          </a:xfrm>
          <a:prstGeom prst="rect">
            <a:avLst/>
          </a:prstGeom>
        </p:spPr>
      </p:pic>
      <p:sp>
        <p:nvSpPr>
          <p:cNvPr id="7" name="Rol: Vertikaal 6">
            <a:extLst>
              <a:ext uri="{FF2B5EF4-FFF2-40B4-BE49-F238E27FC236}">
                <a16:creationId xmlns:a16="http://schemas.microsoft.com/office/drawing/2014/main" id="{DB222399-9B8C-CF70-2393-10BD708F42FC}"/>
              </a:ext>
            </a:extLst>
          </p:cNvPr>
          <p:cNvSpPr/>
          <p:nvPr/>
        </p:nvSpPr>
        <p:spPr>
          <a:xfrm>
            <a:off x="7184272" y="3333715"/>
            <a:ext cx="1800200" cy="1666876"/>
          </a:xfrm>
          <a:prstGeom prst="verticalScroll">
            <a:avLst/>
          </a:prstGeom>
          <a:solidFill>
            <a:srgbClr val="FFFF00"/>
          </a:solidFill>
        </p:spPr>
        <p:style>
          <a:lnRef idx="2">
            <a:schemeClr val="accent5"/>
          </a:lnRef>
          <a:fillRef idx="1">
            <a:schemeClr val="lt1"/>
          </a:fillRef>
          <a:effectRef idx="0">
            <a:schemeClr val="accent5"/>
          </a:effectRef>
          <a:fontRef idx="minor">
            <a:schemeClr val="dk1"/>
          </a:fontRef>
        </p:style>
        <p:txBody>
          <a:bodyPr rtlCol="0" anchor="ctr"/>
          <a:lstStyle/>
          <a:p>
            <a:r>
              <a:rPr lang="ar-DZ" sz="4000" b="0" i="0" dirty="0">
                <a:solidFill>
                  <a:srgbClr val="111111"/>
                </a:solidFill>
                <a:effectLst/>
                <a:latin typeface="Sakkal Majalla" panose="02000000000000000000" pitchFamily="2" charset="-78"/>
                <a:cs typeface="Sakkal Majalla" panose="02000000000000000000" pitchFamily="2" charset="-78"/>
              </a:rPr>
              <a:t> </a:t>
            </a:r>
          </a:p>
          <a:p>
            <a:endParaRPr lang="ar-DZ" sz="4000" dirty="0">
              <a:solidFill>
                <a:srgbClr val="111111"/>
              </a:solidFill>
              <a:latin typeface="Sakkal Majalla" panose="02000000000000000000" pitchFamily="2" charset="-78"/>
              <a:cs typeface="Sakkal Majalla" panose="02000000000000000000" pitchFamily="2" charset="-78"/>
            </a:endParaRPr>
          </a:p>
          <a:p>
            <a:endParaRPr lang="ar-DZ" sz="4000" b="1" i="0" dirty="0">
              <a:solidFill>
                <a:srgbClr val="111111"/>
              </a:solidFill>
              <a:effectLst/>
              <a:latin typeface="Sakkal Majalla" panose="02000000000000000000" pitchFamily="2" charset="-78"/>
              <a:cs typeface="Sakkal Majalla" panose="02000000000000000000" pitchFamily="2" charset="-78"/>
            </a:endParaRPr>
          </a:p>
          <a:p>
            <a:endParaRPr lang="ar-DZ" sz="4000" b="1" dirty="0">
              <a:solidFill>
                <a:srgbClr val="111111"/>
              </a:solidFill>
              <a:latin typeface="Sakkal Majalla" panose="02000000000000000000" pitchFamily="2" charset="-78"/>
              <a:cs typeface="Sakkal Majalla" panose="02000000000000000000" pitchFamily="2" charset="-78"/>
            </a:endParaRPr>
          </a:p>
          <a:p>
            <a:endParaRPr lang="ar-DZ" sz="4000" b="1" i="0" dirty="0">
              <a:solidFill>
                <a:srgbClr val="111111"/>
              </a:solidFill>
              <a:effectLst/>
              <a:latin typeface="Sakkal Majalla" panose="02000000000000000000" pitchFamily="2" charset="-78"/>
              <a:cs typeface="Sakkal Majalla" panose="02000000000000000000" pitchFamily="2" charset="-78"/>
            </a:endParaRPr>
          </a:p>
          <a:p>
            <a:r>
              <a:rPr lang="ar-DZ" sz="4000" b="1" i="0" dirty="0">
                <a:solidFill>
                  <a:srgbClr val="111111"/>
                </a:solidFill>
                <a:effectLst/>
                <a:latin typeface="Sakkal Majalla" panose="02000000000000000000" pitchFamily="2" charset="-78"/>
                <a:cs typeface="Sakkal Majalla" panose="02000000000000000000" pitchFamily="2" charset="-78"/>
              </a:rPr>
              <a:t>حرية </a:t>
            </a:r>
          </a:p>
          <a:p>
            <a:r>
              <a:rPr lang="ar-DZ" sz="4000" b="1" i="0" dirty="0">
                <a:solidFill>
                  <a:srgbClr val="111111"/>
                </a:solidFill>
                <a:effectLst/>
                <a:latin typeface="Sakkal Majalla" panose="02000000000000000000" pitchFamily="2" charset="-78"/>
                <a:cs typeface="Sakkal Majalla" panose="02000000000000000000" pitchFamily="2" charset="-78"/>
              </a:rPr>
              <a:t>الاعلام</a:t>
            </a:r>
            <a:endParaRPr lang="ar-DZ" sz="4000" b="0" i="0" dirty="0">
              <a:solidFill>
                <a:srgbClr val="111111"/>
              </a:solidFill>
              <a:effectLst/>
              <a:latin typeface="Sakkal Majalla" panose="02000000000000000000" pitchFamily="2" charset="-78"/>
              <a:cs typeface="Sakkal Majalla" panose="02000000000000000000" pitchFamily="2" charset="-78"/>
            </a:endParaRPr>
          </a:p>
          <a:p>
            <a:br>
              <a:rPr lang="ar-DZ" sz="3600" b="0" i="0" dirty="0">
                <a:solidFill>
                  <a:srgbClr val="444444"/>
                </a:solidFill>
                <a:effectLst/>
                <a:latin typeface="Roboto" panose="02000000000000000000" pitchFamily="2" charset="0"/>
              </a:rPr>
            </a:br>
            <a:r>
              <a:rPr lang="ar-DZ" sz="3600" dirty="0">
                <a:latin typeface="Sakkal Majalla" panose="02000000000000000000" pitchFamily="2" charset="-78"/>
                <a:cs typeface="Sakkal Majalla" panose="02000000000000000000" pitchFamily="2" charset="-78"/>
              </a:rPr>
              <a:t> </a:t>
            </a:r>
            <a:r>
              <a:rPr lang="ar-DZ" sz="2800" dirty="0"/>
              <a:t>                                                             </a:t>
            </a:r>
            <a:endParaRPr lang="fr-FR" sz="2800" dirty="0">
              <a:latin typeface="Sakkal Majalla" panose="02000000000000000000" pitchFamily="2" charset="-78"/>
              <a:cs typeface="Sakkal Majalla" panose="02000000000000000000" pitchFamily="2" charset="-78"/>
            </a:endParaRPr>
          </a:p>
        </p:txBody>
      </p:sp>
      <p:sp>
        <p:nvSpPr>
          <p:cNvPr id="8" name="Rol: Vertikaal 7">
            <a:extLst>
              <a:ext uri="{FF2B5EF4-FFF2-40B4-BE49-F238E27FC236}">
                <a16:creationId xmlns:a16="http://schemas.microsoft.com/office/drawing/2014/main" id="{FF366AFB-A3C4-50C9-679E-69968136F2BC}"/>
              </a:ext>
            </a:extLst>
          </p:cNvPr>
          <p:cNvSpPr/>
          <p:nvPr/>
        </p:nvSpPr>
        <p:spPr>
          <a:xfrm>
            <a:off x="8384" y="2623318"/>
            <a:ext cx="7515944" cy="3811483"/>
          </a:xfrm>
          <a:prstGeom prst="verticalScroll">
            <a:avLst/>
          </a:prstGeom>
          <a:solidFill>
            <a:srgbClr val="FFC000"/>
          </a:solidFill>
        </p:spPr>
        <p:style>
          <a:lnRef idx="2">
            <a:schemeClr val="accent5"/>
          </a:lnRef>
          <a:fillRef idx="1">
            <a:schemeClr val="lt1"/>
          </a:fillRef>
          <a:effectRef idx="0">
            <a:schemeClr val="accent5"/>
          </a:effectRef>
          <a:fontRef idx="minor">
            <a:schemeClr val="dk1"/>
          </a:fontRef>
        </p:style>
        <p:txBody>
          <a:bodyPr rtlCol="0" anchor="ctr"/>
          <a:lstStyle/>
          <a:p>
            <a:r>
              <a:rPr lang="ar-DZ" sz="4000" b="0" i="0" dirty="0">
                <a:solidFill>
                  <a:srgbClr val="111111"/>
                </a:solidFill>
                <a:effectLst/>
                <a:latin typeface="Sakkal Majalla" panose="02000000000000000000" pitchFamily="2" charset="-78"/>
                <a:cs typeface="Sakkal Majalla" panose="02000000000000000000" pitchFamily="2" charset="-78"/>
              </a:rPr>
              <a:t> </a:t>
            </a: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dirty="0">
              <a:solidFill>
                <a:srgbClr val="111111"/>
              </a:solidFill>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dirty="0">
              <a:solidFill>
                <a:srgbClr val="111111"/>
              </a:solidFill>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dirty="0">
              <a:solidFill>
                <a:srgbClr val="111111"/>
              </a:solidFill>
              <a:latin typeface="Sakkal Majalla" panose="02000000000000000000" pitchFamily="2" charset="-78"/>
              <a:cs typeface="Sakkal Majalla" panose="02000000000000000000" pitchFamily="2" charset="-78"/>
            </a:endParaRPr>
          </a:p>
          <a:p>
            <a:r>
              <a:rPr lang="ar-DZ" sz="3000" b="1" i="0" dirty="0">
                <a:solidFill>
                  <a:srgbClr val="111111"/>
                </a:solidFill>
                <a:effectLst/>
                <a:latin typeface="Sakkal Majalla" panose="02000000000000000000" pitchFamily="2" charset="-78"/>
                <a:cs typeface="Sakkal Majalla" panose="02000000000000000000" pitchFamily="2" charset="-78"/>
              </a:rPr>
              <a:t>حرية الاعلام  " امكانية ابلاغ ٓ الاخرين  </a:t>
            </a:r>
            <a:r>
              <a:rPr lang="ar-DZ" sz="3000" b="1" i="0" dirty="0" err="1">
                <a:solidFill>
                  <a:srgbClr val="111111"/>
                </a:solidFill>
                <a:effectLst/>
                <a:latin typeface="Sakkal Majalla" panose="02000000000000000000" pitchFamily="2" charset="-78"/>
                <a:cs typeface="Sakkal Majalla" panose="02000000000000000000" pitchFamily="2" charset="-78"/>
              </a:rPr>
              <a:t>بالاخبار</a:t>
            </a:r>
            <a:r>
              <a:rPr lang="ar-DZ" sz="3000" b="1" i="0" dirty="0">
                <a:solidFill>
                  <a:srgbClr val="111111"/>
                </a:solidFill>
                <a:effectLst/>
                <a:latin typeface="Sakkal Majalla" panose="02000000000000000000" pitchFamily="2" charset="-78"/>
                <a:cs typeface="Sakkal Majalla" panose="02000000000000000000" pitchFamily="2" charset="-78"/>
              </a:rPr>
              <a:t> أو </a:t>
            </a:r>
            <a:r>
              <a:rPr lang="ar-DZ" sz="3000" b="1" i="0" dirty="0" err="1">
                <a:solidFill>
                  <a:srgbClr val="111111"/>
                </a:solidFill>
                <a:effectLst/>
                <a:latin typeface="Sakkal Majalla" panose="02000000000000000000" pitchFamily="2" charset="-78"/>
                <a:cs typeface="Sakkal Majalla" panose="02000000000000000000" pitchFamily="2" charset="-78"/>
              </a:rPr>
              <a:t>ٓالاراء</a:t>
            </a:r>
            <a:r>
              <a:rPr lang="ar-DZ" sz="3000" b="1" i="0" dirty="0">
                <a:solidFill>
                  <a:srgbClr val="111111"/>
                </a:solidFill>
                <a:effectLst/>
                <a:latin typeface="Sakkal Majalla" panose="02000000000000000000" pitchFamily="2" charset="-78"/>
                <a:cs typeface="Sakkal Majalla" panose="02000000000000000000" pitchFamily="2" charset="-78"/>
              </a:rPr>
              <a:t> عبر وسائل الاعلام"</a:t>
            </a:r>
          </a:p>
          <a:p>
            <a:r>
              <a:rPr lang="ar-DZ" sz="3000" b="1" i="0" dirty="0">
                <a:solidFill>
                  <a:srgbClr val="111111"/>
                </a:solidFill>
                <a:effectLst/>
                <a:latin typeface="Sakkal Majalla" panose="02000000000000000000" pitchFamily="2" charset="-78"/>
                <a:cs typeface="Sakkal Majalla" panose="02000000000000000000" pitchFamily="2" charset="-78"/>
              </a:rPr>
              <a:t>يتم تجسيد حرية الاعلام من خلال الصحافة,</a:t>
            </a:r>
          </a:p>
          <a:p>
            <a:endParaRPr lang="ar-DZ" sz="3000" b="1" dirty="0">
              <a:solidFill>
                <a:srgbClr val="111111"/>
              </a:solidFill>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r>
              <a:rPr lang="ar-DZ" sz="2400" b="1" i="0" dirty="0">
                <a:solidFill>
                  <a:srgbClr val="111111"/>
                </a:solidFill>
                <a:effectLst/>
                <a:latin typeface="Sakkal Majalla" panose="02000000000000000000" pitchFamily="2" charset="-78"/>
                <a:cs typeface="Sakkal Majalla" panose="02000000000000000000" pitchFamily="2" charset="-78"/>
              </a:rPr>
              <a:t>ماجد راغب الحلو، الاعلام والقانون، نشأة المعارف، الاسكندرية، .2006 ,</a:t>
            </a: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4000" b="1" i="0" dirty="0">
              <a:solidFill>
                <a:srgbClr val="111111"/>
              </a:solidFill>
              <a:effectLst/>
              <a:latin typeface="Sakkal Majalla" panose="02000000000000000000" pitchFamily="2" charset="-78"/>
              <a:cs typeface="Sakkal Majalla" panose="02000000000000000000" pitchFamily="2" charset="-78"/>
            </a:endParaRPr>
          </a:p>
          <a:p>
            <a:endParaRPr lang="ar-DZ" sz="4000" b="0" i="0" dirty="0">
              <a:solidFill>
                <a:srgbClr val="111111"/>
              </a:solidFill>
              <a:effectLst/>
              <a:latin typeface="Sakkal Majalla" panose="02000000000000000000" pitchFamily="2" charset="-78"/>
              <a:cs typeface="Sakkal Majalla" panose="02000000000000000000" pitchFamily="2" charset="-78"/>
            </a:endParaRPr>
          </a:p>
          <a:p>
            <a:br>
              <a:rPr lang="ar-DZ" sz="3600" b="0" i="0" dirty="0">
                <a:solidFill>
                  <a:srgbClr val="444444"/>
                </a:solidFill>
                <a:effectLst/>
                <a:latin typeface="Roboto" panose="02000000000000000000" pitchFamily="2" charset="0"/>
              </a:rPr>
            </a:br>
            <a:r>
              <a:rPr lang="ar-DZ" sz="3600" dirty="0">
                <a:latin typeface="Sakkal Majalla" panose="02000000000000000000" pitchFamily="2" charset="-78"/>
                <a:cs typeface="Sakkal Majalla" panose="02000000000000000000" pitchFamily="2" charset="-78"/>
              </a:rPr>
              <a:t> </a:t>
            </a:r>
            <a:r>
              <a:rPr lang="ar-DZ" sz="2800" dirty="0"/>
              <a:t>                                                             </a:t>
            </a: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541178288"/>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1EF7F0-0AE8-F9E8-C3A0-D2759BE82C0C}"/>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7394564F-770A-7B41-8B0D-D599E043EEBB}"/>
              </a:ext>
            </a:extLst>
          </p:cNvPr>
          <p:cNvSpPr>
            <a:spLocks noGrp="1"/>
          </p:cNvSpPr>
          <p:nvPr>
            <p:ph type="title"/>
          </p:nvPr>
        </p:nvSpPr>
        <p:spPr>
          <a:xfrm>
            <a:off x="1059628" y="1014070"/>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عناصر الحق في حرية التعبير </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7CE38E84-B1B7-2A7B-797C-E2CB091B59F4}"/>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FD750666-F2B1-6A07-0F09-FDA52A07E159}"/>
              </a:ext>
            </a:extLst>
          </p:cNvPr>
          <p:cNvPicPr>
            <a:picLocks noChangeAspect="1" noChangeArrowheads="1"/>
          </p:cNvPicPr>
          <p:nvPr/>
        </p:nvPicPr>
        <p:blipFill>
          <a:blip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525036B8-3AF3-B338-7106-5813AB8617C1}"/>
              </a:ext>
            </a:extLst>
          </p:cNvPr>
          <p:cNvPicPr>
            <a:picLocks noChangeAspect="1"/>
          </p:cNvPicPr>
          <p:nvPr/>
        </p:nvPicPr>
        <p:blipFill>
          <a:blip/>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EB9B87BF-0B24-B1A8-34AA-13BE1791E54E}"/>
              </a:ext>
            </a:extLst>
          </p:cNvPr>
          <p:cNvPicPr>
            <a:picLocks noChangeAspect="1"/>
          </p:cNvPicPr>
          <p:nvPr/>
        </p:nvPicPr>
        <p:blipFill>
          <a:blip/>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65FD1AFE-1B17-C3D9-9031-6F27749FF92C}"/>
              </a:ext>
            </a:extLst>
          </p:cNvPr>
          <p:cNvPicPr>
            <a:picLocks noChangeAspect="1"/>
          </p:cNvPicPr>
          <p:nvPr/>
        </p:nvPicPr>
        <p:blipFill>
          <a:blip/>
          <a:stretch>
            <a:fillRect/>
          </a:stretch>
        </p:blipFill>
        <p:spPr>
          <a:xfrm>
            <a:off x="8207895" y="5805501"/>
            <a:ext cx="936105" cy="1027664"/>
          </a:xfrm>
          <a:prstGeom prst="rect">
            <a:avLst/>
          </a:prstGeom>
        </p:spPr>
      </p:pic>
      <p:sp>
        <p:nvSpPr>
          <p:cNvPr id="7" name="Rol: Vertikaal 6">
            <a:extLst>
              <a:ext uri="{FF2B5EF4-FFF2-40B4-BE49-F238E27FC236}">
                <a16:creationId xmlns:a16="http://schemas.microsoft.com/office/drawing/2014/main" id="{5FC4C17D-5954-6BE8-FF77-A6741AA5AE9D}"/>
              </a:ext>
            </a:extLst>
          </p:cNvPr>
          <p:cNvSpPr/>
          <p:nvPr/>
        </p:nvSpPr>
        <p:spPr>
          <a:xfrm>
            <a:off x="7184272" y="3333715"/>
            <a:ext cx="1800200" cy="1666876"/>
          </a:xfrm>
          <a:prstGeom prst="verticalScroll">
            <a:avLst/>
          </a:prstGeom>
          <a:solidFill>
            <a:srgbClr val="FFFF00"/>
          </a:solidFill>
        </p:spPr>
        <p:style>
          <a:lnRef idx="2">
            <a:schemeClr val="accent5"/>
          </a:lnRef>
          <a:fillRef idx="1">
            <a:schemeClr val="lt1"/>
          </a:fillRef>
          <a:effectRef idx="0">
            <a:schemeClr val="accent5"/>
          </a:effectRef>
          <a:fontRef idx="minor">
            <a:schemeClr val="dk1"/>
          </a:fontRef>
        </p:style>
        <p:txBody>
          <a:bodyPr rtlCol="0" anchor="ctr"/>
          <a:lstStyle/>
          <a:p>
            <a:r>
              <a:rPr lang="ar-DZ" sz="4000" b="0" i="0" dirty="0">
                <a:solidFill>
                  <a:srgbClr val="111111"/>
                </a:solidFill>
                <a:effectLst/>
                <a:latin typeface="Sakkal Majalla" panose="02000000000000000000" pitchFamily="2" charset="-78"/>
                <a:cs typeface="Sakkal Majalla" panose="02000000000000000000" pitchFamily="2" charset="-78"/>
              </a:rPr>
              <a:t> </a:t>
            </a:r>
          </a:p>
          <a:p>
            <a:endParaRPr lang="ar-DZ" sz="4000" dirty="0">
              <a:solidFill>
                <a:srgbClr val="111111"/>
              </a:solidFill>
              <a:latin typeface="Sakkal Majalla" panose="02000000000000000000" pitchFamily="2" charset="-78"/>
              <a:cs typeface="Sakkal Majalla" panose="02000000000000000000" pitchFamily="2" charset="-78"/>
            </a:endParaRPr>
          </a:p>
          <a:p>
            <a:endParaRPr lang="ar-DZ" sz="4000" b="1" i="0" dirty="0">
              <a:solidFill>
                <a:srgbClr val="111111"/>
              </a:solidFill>
              <a:effectLst/>
              <a:latin typeface="Sakkal Majalla" panose="02000000000000000000" pitchFamily="2" charset="-78"/>
              <a:cs typeface="Sakkal Majalla" panose="02000000000000000000" pitchFamily="2" charset="-78"/>
            </a:endParaRPr>
          </a:p>
          <a:p>
            <a:endParaRPr lang="ar-DZ" sz="4000" b="1" dirty="0">
              <a:solidFill>
                <a:srgbClr val="111111"/>
              </a:solidFill>
              <a:latin typeface="Sakkal Majalla" panose="02000000000000000000" pitchFamily="2" charset="-78"/>
              <a:cs typeface="Sakkal Majalla" panose="02000000000000000000" pitchFamily="2" charset="-78"/>
            </a:endParaRPr>
          </a:p>
          <a:p>
            <a:endParaRPr lang="ar-DZ" sz="4000" b="1" i="0" dirty="0">
              <a:solidFill>
                <a:srgbClr val="111111"/>
              </a:solidFill>
              <a:effectLst/>
              <a:latin typeface="Sakkal Majalla" panose="02000000000000000000" pitchFamily="2" charset="-78"/>
              <a:cs typeface="Sakkal Majalla" panose="02000000000000000000" pitchFamily="2" charset="-78"/>
            </a:endParaRPr>
          </a:p>
          <a:p>
            <a:r>
              <a:rPr lang="ar-DZ" sz="4000" b="1" i="0" dirty="0">
                <a:solidFill>
                  <a:srgbClr val="111111"/>
                </a:solidFill>
                <a:effectLst/>
                <a:latin typeface="Sakkal Majalla" panose="02000000000000000000" pitchFamily="2" charset="-78"/>
                <a:cs typeface="Sakkal Majalla" panose="02000000000000000000" pitchFamily="2" charset="-78"/>
              </a:rPr>
              <a:t>حرية </a:t>
            </a:r>
          </a:p>
          <a:p>
            <a:r>
              <a:rPr lang="ar-DZ" sz="4000" b="1" i="0" dirty="0">
                <a:solidFill>
                  <a:srgbClr val="111111"/>
                </a:solidFill>
                <a:effectLst/>
                <a:latin typeface="Sakkal Majalla" panose="02000000000000000000" pitchFamily="2" charset="-78"/>
                <a:cs typeface="Sakkal Majalla" panose="02000000000000000000" pitchFamily="2" charset="-78"/>
              </a:rPr>
              <a:t>الراي</a:t>
            </a:r>
            <a:endParaRPr lang="ar-DZ" sz="4000" b="0" i="0" dirty="0">
              <a:solidFill>
                <a:srgbClr val="111111"/>
              </a:solidFill>
              <a:effectLst/>
              <a:latin typeface="Sakkal Majalla" panose="02000000000000000000" pitchFamily="2" charset="-78"/>
              <a:cs typeface="Sakkal Majalla" panose="02000000000000000000" pitchFamily="2" charset="-78"/>
            </a:endParaRPr>
          </a:p>
          <a:p>
            <a:br>
              <a:rPr lang="ar-DZ" sz="3600" b="0" i="0" dirty="0">
                <a:solidFill>
                  <a:srgbClr val="444444"/>
                </a:solidFill>
                <a:effectLst/>
                <a:latin typeface="Roboto" panose="02000000000000000000" pitchFamily="2" charset="0"/>
              </a:rPr>
            </a:br>
            <a:r>
              <a:rPr lang="ar-DZ" sz="3600" dirty="0">
                <a:latin typeface="Sakkal Majalla" panose="02000000000000000000" pitchFamily="2" charset="-78"/>
                <a:cs typeface="Sakkal Majalla" panose="02000000000000000000" pitchFamily="2" charset="-78"/>
              </a:rPr>
              <a:t> </a:t>
            </a:r>
            <a:r>
              <a:rPr lang="ar-DZ" sz="2800" dirty="0"/>
              <a:t>                                                             </a:t>
            </a:r>
            <a:endParaRPr lang="fr-FR" sz="2800" dirty="0">
              <a:latin typeface="Sakkal Majalla" panose="02000000000000000000" pitchFamily="2" charset="-78"/>
              <a:cs typeface="Sakkal Majalla" panose="02000000000000000000" pitchFamily="2" charset="-78"/>
            </a:endParaRPr>
          </a:p>
        </p:txBody>
      </p:sp>
      <p:sp>
        <p:nvSpPr>
          <p:cNvPr id="8" name="Rol: Vertikaal 7">
            <a:extLst>
              <a:ext uri="{FF2B5EF4-FFF2-40B4-BE49-F238E27FC236}">
                <a16:creationId xmlns:a16="http://schemas.microsoft.com/office/drawing/2014/main" id="{5FF22F99-6AA3-0A28-087A-CCA9D701A85D}"/>
              </a:ext>
            </a:extLst>
          </p:cNvPr>
          <p:cNvSpPr/>
          <p:nvPr/>
        </p:nvSpPr>
        <p:spPr>
          <a:xfrm>
            <a:off x="8384" y="2623318"/>
            <a:ext cx="7515944" cy="3811483"/>
          </a:xfrm>
          <a:prstGeom prst="verticalScroll">
            <a:avLst/>
          </a:prstGeom>
          <a:solidFill>
            <a:srgbClr val="FFC000"/>
          </a:solidFill>
        </p:spPr>
        <p:style>
          <a:lnRef idx="2">
            <a:schemeClr val="accent5"/>
          </a:lnRef>
          <a:fillRef idx="1">
            <a:schemeClr val="lt1"/>
          </a:fillRef>
          <a:effectRef idx="0">
            <a:schemeClr val="accent5"/>
          </a:effectRef>
          <a:fontRef idx="minor">
            <a:schemeClr val="dk1"/>
          </a:fontRef>
        </p:style>
        <p:txBody>
          <a:bodyPr rtlCol="0" anchor="ctr"/>
          <a:lstStyle/>
          <a:p>
            <a:r>
              <a:rPr lang="ar-DZ" sz="4000" b="0" i="0" dirty="0">
                <a:solidFill>
                  <a:srgbClr val="111111"/>
                </a:solidFill>
                <a:effectLst/>
                <a:latin typeface="Sakkal Majalla" panose="02000000000000000000" pitchFamily="2" charset="-78"/>
                <a:cs typeface="Sakkal Majalla" panose="02000000000000000000" pitchFamily="2" charset="-78"/>
              </a:rPr>
              <a:t> </a:t>
            </a: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dirty="0">
              <a:solidFill>
                <a:srgbClr val="111111"/>
              </a:solidFill>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dirty="0">
              <a:solidFill>
                <a:srgbClr val="111111"/>
              </a:solidFill>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dirty="0">
              <a:solidFill>
                <a:srgbClr val="111111"/>
              </a:solidFill>
              <a:latin typeface="Sakkal Majalla" panose="02000000000000000000" pitchFamily="2" charset="-78"/>
              <a:cs typeface="Sakkal Majalla" panose="02000000000000000000" pitchFamily="2" charset="-78"/>
            </a:endParaRPr>
          </a:p>
          <a:p>
            <a:r>
              <a:rPr lang="ar-DZ" sz="3000" b="1" i="0" dirty="0">
                <a:solidFill>
                  <a:srgbClr val="111111"/>
                </a:solidFill>
                <a:effectLst/>
                <a:latin typeface="Sakkal Majalla" panose="02000000000000000000" pitchFamily="2" charset="-78"/>
                <a:cs typeface="Sakkal Majalla" panose="02000000000000000000" pitchFamily="2" charset="-78"/>
              </a:rPr>
              <a:t>لا يمكن الفصل بين حرية الرأي والتعبير,</a:t>
            </a:r>
          </a:p>
          <a:p>
            <a:r>
              <a:rPr lang="ar-DZ" sz="3000" b="1" i="0" dirty="0">
                <a:solidFill>
                  <a:srgbClr val="111111"/>
                </a:solidFill>
                <a:effectLst/>
                <a:latin typeface="Sakkal Majalla" panose="02000000000000000000" pitchFamily="2" charset="-78"/>
                <a:cs typeface="Sakkal Majalla" panose="02000000000000000000" pitchFamily="2" charset="-78"/>
              </a:rPr>
              <a:t>1- </a:t>
            </a:r>
            <a:r>
              <a:rPr lang="ar-DZ" sz="3000" b="1" i="0" dirty="0" err="1">
                <a:solidFill>
                  <a:srgbClr val="111111"/>
                </a:solidFill>
                <a:effectLst/>
                <a:latin typeface="Sakkal Majalla" panose="02000000000000000000" pitchFamily="2" charset="-78"/>
                <a:cs typeface="Sakkal Majalla" panose="02000000000000000000" pitchFamily="2" charset="-78"/>
              </a:rPr>
              <a:t>تعۚ</a:t>
            </a:r>
            <a:r>
              <a:rPr lang="ar-DZ" sz="3000" b="1" dirty="0" err="1">
                <a:solidFill>
                  <a:srgbClr val="111111"/>
                </a:solidFill>
                <a:latin typeface="Sakkal Majalla" panose="02000000000000000000" pitchFamily="2" charset="-78"/>
                <a:cs typeface="Sakkal Majalla" panose="02000000000000000000" pitchFamily="2" charset="-78"/>
              </a:rPr>
              <a:t>ني</a:t>
            </a:r>
            <a:r>
              <a:rPr lang="syr-SY" sz="3000" b="1" i="0" dirty="0">
                <a:solidFill>
                  <a:srgbClr val="111111"/>
                </a:solidFill>
                <a:effectLst/>
                <a:latin typeface="Sakkal Majalla" panose="02000000000000000000" pitchFamily="2" charset="-78"/>
                <a:cs typeface="Sakkal Majalla" panose="02000000000000000000" pitchFamily="2" charset="-78"/>
              </a:rPr>
              <a:t> </a:t>
            </a:r>
            <a:r>
              <a:rPr lang="ar-DZ" sz="3000" b="1" i="0" dirty="0">
                <a:solidFill>
                  <a:srgbClr val="111111"/>
                </a:solidFill>
                <a:effectLst/>
                <a:latin typeface="Sakkal Majalla" panose="02000000000000000000" pitchFamily="2" charset="-78"/>
                <a:cs typeface="Sakkal Majalla" panose="02000000000000000000" pitchFamily="2" charset="-78"/>
              </a:rPr>
              <a:t>حرية الانسان في اختيار حقيقته من خلال سرية التفكير، أي اعتماد الموقف الذي يختاره في أي من المجالات,</a:t>
            </a:r>
          </a:p>
          <a:p>
            <a:r>
              <a:rPr lang="ar-DZ" sz="3000" b="1" dirty="0">
                <a:solidFill>
                  <a:srgbClr val="111111"/>
                </a:solidFill>
                <a:latin typeface="Sakkal Majalla" panose="02000000000000000000" pitchFamily="2" charset="-78"/>
                <a:cs typeface="Sakkal Majalla" panose="02000000000000000000" pitchFamily="2" charset="-78"/>
              </a:rPr>
              <a:t>2-  حرية الانسان في اخراج أفكاره إلى حيز الوجود وكشفها للآخرين,</a:t>
            </a:r>
          </a:p>
          <a:p>
            <a:r>
              <a:rPr lang="ar-DZ" sz="2000" b="1" i="0" dirty="0">
                <a:solidFill>
                  <a:srgbClr val="111111"/>
                </a:solidFill>
                <a:effectLst/>
                <a:latin typeface="Sakkal Majalla" panose="02000000000000000000" pitchFamily="2" charset="-78"/>
                <a:cs typeface="Sakkal Majalla" panose="02000000000000000000" pitchFamily="2" charset="-78"/>
              </a:rPr>
              <a:t>حسين عبد الحميد أحمد رشوان، الديمقراطية والحرية وحقوق الانسان، دراسة علم الاجتماع </a:t>
            </a:r>
            <a:r>
              <a:rPr lang="ar-DZ" sz="2000" b="1" i="0" dirty="0" err="1">
                <a:solidFill>
                  <a:srgbClr val="111111"/>
                </a:solidFill>
                <a:effectLst/>
                <a:latin typeface="Sakkal Majalla" panose="02000000000000000000" pitchFamily="2" charset="-78"/>
                <a:cs typeface="Sakkal Majalla" panose="02000000000000000000" pitchFamily="2" charset="-78"/>
              </a:rPr>
              <a:t>السياسۜ</a:t>
            </a:r>
            <a:r>
              <a:rPr lang="ar-DZ" sz="2000" b="1" dirty="0" err="1">
                <a:solidFill>
                  <a:srgbClr val="111111"/>
                </a:solidFill>
                <a:latin typeface="Sakkal Majalla" panose="02000000000000000000" pitchFamily="2" charset="-78"/>
                <a:cs typeface="Sakkal Majalla" panose="02000000000000000000" pitchFamily="2" charset="-78"/>
              </a:rPr>
              <a:t>ياملكتب</a:t>
            </a:r>
            <a:r>
              <a:rPr lang="ar-DZ" sz="2000" b="1" dirty="0">
                <a:solidFill>
                  <a:srgbClr val="111111"/>
                </a:solidFill>
                <a:latin typeface="Sakkal Majalla" panose="02000000000000000000" pitchFamily="2" charset="-78"/>
                <a:cs typeface="Sakkal Majalla" panose="02000000000000000000" pitchFamily="2" charset="-78"/>
              </a:rPr>
              <a:t> </a:t>
            </a:r>
            <a:r>
              <a:rPr lang="ar-DZ" sz="2000" b="1" dirty="0" err="1">
                <a:solidFill>
                  <a:srgbClr val="111111"/>
                </a:solidFill>
                <a:latin typeface="Sakkal Majalla" panose="02000000000000000000" pitchFamily="2" charset="-78"/>
                <a:cs typeface="Sakkal Majalla" panose="02000000000000000000" pitchFamily="2" charset="-78"/>
              </a:rPr>
              <a:t>الجامڥي</a:t>
            </a:r>
            <a:r>
              <a:rPr lang="ar-DZ" sz="2000" b="1" dirty="0">
                <a:solidFill>
                  <a:srgbClr val="111111"/>
                </a:solidFill>
                <a:latin typeface="Sakkal Majalla" panose="02000000000000000000" pitchFamily="2" charset="-78"/>
                <a:cs typeface="Sakkal Majalla" panose="02000000000000000000" pitchFamily="2" charset="-78"/>
              </a:rPr>
              <a:t> الحديث، الاسكندرية، ،2006 ص .87 </a:t>
            </a: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4000" b="1" i="0" dirty="0">
              <a:solidFill>
                <a:srgbClr val="111111"/>
              </a:solidFill>
              <a:effectLst/>
              <a:latin typeface="Sakkal Majalla" panose="02000000000000000000" pitchFamily="2" charset="-78"/>
              <a:cs typeface="Sakkal Majalla" panose="02000000000000000000" pitchFamily="2" charset="-78"/>
            </a:endParaRPr>
          </a:p>
          <a:p>
            <a:endParaRPr lang="ar-DZ" sz="4000" b="0" i="0" dirty="0">
              <a:solidFill>
                <a:srgbClr val="111111"/>
              </a:solidFill>
              <a:effectLst/>
              <a:latin typeface="Sakkal Majalla" panose="02000000000000000000" pitchFamily="2" charset="-78"/>
              <a:cs typeface="Sakkal Majalla" panose="02000000000000000000" pitchFamily="2" charset="-78"/>
            </a:endParaRPr>
          </a:p>
          <a:p>
            <a:br>
              <a:rPr lang="ar-DZ" sz="3600" b="0" i="0" dirty="0">
                <a:solidFill>
                  <a:srgbClr val="444444"/>
                </a:solidFill>
                <a:effectLst/>
                <a:latin typeface="Roboto" panose="02000000000000000000" pitchFamily="2" charset="0"/>
              </a:rPr>
            </a:br>
            <a:r>
              <a:rPr lang="ar-DZ" sz="3600" dirty="0">
                <a:latin typeface="Sakkal Majalla" panose="02000000000000000000" pitchFamily="2" charset="-78"/>
                <a:cs typeface="Sakkal Majalla" panose="02000000000000000000" pitchFamily="2" charset="-78"/>
              </a:rPr>
              <a:t> </a:t>
            </a:r>
            <a:r>
              <a:rPr lang="ar-DZ" sz="2800" dirty="0"/>
              <a:t>                                                             </a:t>
            </a: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083591778"/>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8F2D83-8D2B-04CE-9BAC-D4FC3FA68A77}"/>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B04F9716-052E-AD66-67C1-8E67A4123556}"/>
              </a:ext>
            </a:extLst>
          </p:cNvPr>
          <p:cNvSpPr>
            <a:spLocks noGrp="1"/>
          </p:cNvSpPr>
          <p:nvPr>
            <p:ph type="title"/>
          </p:nvPr>
        </p:nvSpPr>
        <p:spPr>
          <a:xfrm>
            <a:off x="1059628" y="1014070"/>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عناصر الحق في حرية التعبير </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6F879D96-19A5-2B9D-AACF-F65DC2A4B367}"/>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EE93C754-A249-9870-ACDB-7D147CF9496C}"/>
              </a:ext>
            </a:extLst>
          </p:cNvPr>
          <p:cNvPicPr>
            <a:picLocks noChangeAspect="1" noChangeArrowheads="1"/>
          </p:cNvPicPr>
          <p:nvPr/>
        </p:nvPicPr>
        <p:blipFill>
          <a:blip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D87B7097-70BE-C9BD-D534-4660404CA0DC}"/>
              </a:ext>
            </a:extLst>
          </p:cNvPr>
          <p:cNvPicPr>
            <a:picLocks noChangeAspect="1"/>
          </p:cNvPicPr>
          <p:nvPr/>
        </p:nvPicPr>
        <p:blipFill>
          <a:blip/>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4B5F5747-FCFB-F666-C336-F8BE3617819B}"/>
              </a:ext>
            </a:extLst>
          </p:cNvPr>
          <p:cNvPicPr>
            <a:picLocks noChangeAspect="1"/>
          </p:cNvPicPr>
          <p:nvPr/>
        </p:nvPicPr>
        <p:blipFill>
          <a:blip/>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8A6DB00D-02CD-00C5-04CE-57962DEE5FDA}"/>
              </a:ext>
            </a:extLst>
          </p:cNvPr>
          <p:cNvPicPr>
            <a:picLocks noChangeAspect="1"/>
          </p:cNvPicPr>
          <p:nvPr/>
        </p:nvPicPr>
        <p:blipFill>
          <a:blip/>
          <a:stretch>
            <a:fillRect/>
          </a:stretch>
        </p:blipFill>
        <p:spPr>
          <a:xfrm>
            <a:off x="8207895" y="5805501"/>
            <a:ext cx="936105" cy="1027664"/>
          </a:xfrm>
          <a:prstGeom prst="rect">
            <a:avLst/>
          </a:prstGeom>
        </p:spPr>
      </p:pic>
      <p:sp>
        <p:nvSpPr>
          <p:cNvPr id="7" name="Rol: Vertikaal 6">
            <a:extLst>
              <a:ext uri="{FF2B5EF4-FFF2-40B4-BE49-F238E27FC236}">
                <a16:creationId xmlns:a16="http://schemas.microsoft.com/office/drawing/2014/main" id="{8A8E492C-87D5-43C5-C136-3465B9F8E114}"/>
              </a:ext>
            </a:extLst>
          </p:cNvPr>
          <p:cNvSpPr/>
          <p:nvPr/>
        </p:nvSpPr>
        <p:spPr>
          <a:xfrm>
            <a:off x="7184272" y="3333715"/>
            <a:ext cx="2068248" cy="1666876"/>
          </a:xfrm>
          <a:prstGeom prst="verticalScroll">
            <a:avLst/>
          </a:prstGeom>
          <a:solidFill>
            <a:srgbClr val="FFFF00"/>
          </a:solidFill>
        </p:spPr>
        <p:style>
          <a:lnRef idx="2">
            <a:schemeClr val="accent5"/>
          </a:lnRef>
          <a:fillRef idx="1">
            <a:schemeClr val="lt1"/>
          </a:fillRef>
          <a:effectRef idx="0">
            <a:schemeClr val="accent5"/>
          </a:effectRef>
          <a:fontRef idx="minor">
            <a:schemeClr val="dk1"/>
          </a:fontRef>
        </p:style>
        <p:txBody>
          <a:bodyPr rtlCol="0" anchor="ctr"/>
          <a:lstStyle/>
          <a:p>
            <a:r>
              <a:rPr lang="ar-DZ" sz="4000" b="0" i="0" dirty="0">
                <a:solidFill>
                  <a:srgbClr val="111111"/>
                </a:solidFill>
                <a:effectLst/>
                <a:latin typeface="Sakkal Majalla" panose="02000000000000000000" pitchFamily="2" charset="-78"/>
                <a:cs typeface="Sakkal Majalla" panose="02000000000000000000" pitchFamily="2" charset="-78"/>
              </a:rPr>
              <a:t> </a:t>
            </a:r>
          </a:p>
          <a:p>
            <a:endParaRPr lang="ar-DZ" sz="4000" dirty="0">
              <a:solidFill>
                <a:srgbClr val="111111"/>
              </a:solidFill>
              <a:latin typeface="Sakkal Majalla" panose="02000000000000000000" pitchFamily="2" charset="-78"/>
              <a:cs typeface="Sakkal Majalla" panose="02000000000000000000" pitchFamily="2" charset="-78"/>
            </a:endParaRPr>
          </a:p>
          <a:p>
            <a:endParaRPr lang="ar-DZ" sz="4000" b="1" i="0" dirty="0">
              <a:solidFill>
                <a:srgbClr val="111111"/>
              </a:solidFill>
              <a:effectLst/>
              <a:latin typeface="Sakkal Majalla" panose="02000000000000000000" pitchFamily="2" charset="-78"/>
              <a:cs typeface="Sakkal Majalla" panose="02000000000000000000" pitchFamily="2" charset="-78"/>
            </a:endParaRPr>
          </a:p>
          <a:p>
            <a:endParaRPr lang="ar-DZ" sz="4000" b="1" dirty="0">
              <a:solidFill>
                <a:srgbClr val="111111"/>
              </a:solidFill>
              <a:latin typeface="Sakkal Majalla" panose="02000000000000000000" pitchFamily="2" charset="-78"/>
              <a:cs typeface="Sakkal Majalla" panose="02000000000000000000" pitchFamily="2" charset="-78"/>
            </a:endParaRPr>
          </a:p>
          <a:p>
            <a:endParaRPr lang="ar-DZ" sz="4000" b="1" i="0" dirty="0">
              <a:solidFill>
                <a:srgbClr val="111111"/>
              </a:solidFill>
              <a:effectLst/>
              <a:latin typeface="Sakkal Majalla" panose="02000000000000000000" pitchFamily="2" charset="-78"/>
              <a:cs typeface="Sakkal Majalla" panose="02000000000000000000" pitchFamily="2" charset="-78"/>
            </a:endParaRPr>
          </a:p>
          <a:p>
            <a:r>
              <a:rPr lang="ar-DZ" sz="4000" b="1" i="0" dirty="0">
                <a:solidFill>
                  <a:srgbClr val="111111"/>
                </a:solidFill>
                <a:effectLst/>
                <a:latin typeface="Sakkal Majalla" panose="02000000000000000000" pitchFamily="2" charset="-78"/>
                <a:cs typeface="Sakkal Majalla" panose="02000000000000000000" pitchFamily="2" charset="-78"/>
              </a:rPr>
              <a:t>حرية </a:t>
            </a:r>
          </a:p>
          <a:p>
            <a:r>
              <a:rPr lang="ar-DZ" sz="4000" b="1" i="0" dirty="0">
                <a:solidFill>
                  <a:srgbClr val="111111"/>
                </a:solidFill>
                <a:effectLst/>
                <a:latin typeface="Sakkal Majalla" panose="02000000000000000000" pitchFamily="2" charset="-78"/>
                <a:cs typeface="Sakkal Majalla" panose="02000000000000000000" pitchFamily="2" charset="-78"/>
              </a:rPr>
              <a:t>المعلومات</a:t>
            </a:r>
            <a:endParaRPr lang="ar-DZ" sz="4000" b="0" i="0" dirty="0">
              <a:solidFill>
                <a:srgbClr val="111111"/>
              </a:solidFill>
              <a:effectLst/>
              <a:latin typeface="Sakkal Majalla" panose="02000000000000000000" pitchFamily="2" charset="-78"/>
              <a:cs typeface="Sakkal Majalla" panose="02000000000000000000" pitchFamily="2" charset="-78"/>
            </a:endParaRPr>
          </a:p>
          <a:p>
            <a:br>
              <a:rPr lang="ar-DZ" sz="3600" b="0" i="0" dirty="0">
                <a:solidFill>
                  <a:srgbClr val="444444"/>
                </a:solidFill>
                <a:effectLst/>
                <a:latin typeface="Roboto" panose="02000000000000000000" pitchFamily="2" charset="0"/>
              </a:rPr>
            </a:br>
            <a:r>
              <a:rPr lang="ar-DZ" sz="3600" dirty="0">
                <a:latin typeface="Sakkal Majalla" panose="02000000000000000000" pitchFamily="2" charset="-78"/>
                <a:cs typeface="Sakkal Majalla" panose="02000000000000000000" pitchFamily="2" charset="-78"/>
              </a:rPr>
              <a:t> </a:t>
            </a:r>
            <a:r>
              <a:rPr lang="ar-DZ" sz="2800" dirty="0"/>
              <a:t>                                                             </a:t>
            </a:r>
            <a:endParaRPr lang="fr-FR" sz="2800" dirty="0">
              <a:latin typeface="Sakkal Majalla" panose="02000000000000000000" pitchFamily="2" charset="-78"/>
              <a:cs typeface="Sakkal Majalla" panose="02000000000000000000" pitchFamily="2" charset="-78"/>
            </a:endParaRPr>
          </a:p>
        </p:txBody>
      </p:sp>
      <p:sp>
        <p:nvSpPr>
          <p:cNvPr id="8" name="Rol: Vertikaal 7">
            <a:extLst>
              <a:ext uri="{FF2B5EF4-FFF2-40B4-BE49-F238E27FC236}">
                <a16:creationId xmlns:a16="http://schemas.microsoft.com/office/drawing/2014/main" id="{BCBE00B8-E65D-D96D-6C4C-2419DBC8D233}"/>
              </a:ext>
            </a:extLst>
          </p:cNvPr>
          <p:cNvSpPr/>
          <p:nvPr/>
        </p:nvSpPr>
        <p:spPr>
          <a:xfrm>
            <a:off x="8384" y="2623318"/>
            <a:ext cx="7515944" cy="3811483"/>
          </a:xfrm>
          <a:prstGeom prst="verticalScroll">
            <a:avLst/>
          </a:prstGeom>
          <a:solidFill>
            <a:srgbClr val="FFC000"/>
          </a:solidFill>
        </p:spPr>
        <p:style>
          <a:lnRef idx="2">
            <a:schemeClr val="accent5"/>
          </a:lnRef>
          <a:fillRef idx="1">
            <a:schemeClr val="lt1"/>
          </a:fillRef>
          <a:effectRef idx="0">
            <a:schemeClr val="accent5"/>
          </a:effectRef>
          <a:fontRef idx="minor">
            <a:schemeClr val="dk1"/>
          </a:fontRef>
        </p:style>
        <p:txBody>
          <a:bodyPr rtlCol="0" anchor="ctr"/>
          <a:lstStyle/>
          <a:p>
            <a:r>
              <a:rPr lang="ar-DZ" sz="4000" b="0" i="0" dirty="0">
                <a:solidFill>
                  <a:srgbClr val="111111"/>
                </a:solidFill>
                <a:effectLst/>
                <a:latin typeface="Sakkal Majalla" panose="02000000000000000000" pitchFamily="2" charset="-78"/>
                <a:cs typeface="Sakkal Majalla" panose="02000000000000000000" pitchFamily="2" charset="-78"/>
              </a:rPr>
              <a:t> </a:t>
            </a: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dirty="0">
              <a:solidFill>
                <a:srgbClr val="111111"/>
              </a:solidFill>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dirty="0">
              <a:solidFill>
                <a:srgbClr val="111111"/>
              </a:solidFill>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dirty="0">
              <a:solidFill>
                <a:srgbClr val="111111"/>
              </a:solidFill>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dirty="0">
              <a:solidFill>
                <a:srgbClr val="111111"/>
              </a:solidFill>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dirty="0">
              <a:solidFill>
                <a:srgbClr val="111111"/>
              </a:solidFill>
              <a:latin typeface="Sakkal Majalla" panose="02000000000000000000" pitchFamily="2" charset="-78"/>
              <a:cs typeface="Sakkal Majalla" panose="02000000000000000000" pitchFamily="2" charset="-78"/>
            </a:endParaRPr>
          </a:p>
          <a:p>
            <a:r>
              <a:rPr lang="ar-DZ" sz="3000" b="1" i="0" dirty="0">
                <a:solidFill>
                  <a:srgbClr val="111111"/>
                </a:solidFill>
                <a:effectLst/>
                <a:latin typeface="Sakkal Majalla" panose="02000000000000000000" pitchFamily="2" charset="-78"/>
                <a:cs typeface="Sakkal Majalla" panose="02000000000000000000" pitchFamily="2" charset="-78"/>
              </a:rPr>
              <a:t>يقصد بحرية المعلومات حق </a:t>
            </a:r>
            <a:r>
              <a:rPr lang="ar-DZ" sz="3000" b="1" i="0" dirty="0" err="1">
                <a:solidFill>
                  <a:srgbClr val="111111"/>
                </a:solidFill>
                <a:effectLst/>
                <a:latin typeface="Sakkal Majalla" panose="02000000000000000000" pitchFamily="2" charset="-78"/>
                <a:cs typeface="Sakkal Majalla" panose="02000000000000000000" pitchFamily="2" charset="-78"/>
              </a:rPr>
              <a:t>ٕالانسان</a:t>
            </a:r>
            <a:r>
              <a:rPr lang="ar-DZ" sz="3000" b="1" i="0" dirty="0">
                <a:solidFill>
                  <a:srgbClr val="111111"/>
                </a:solidFill>
                <a:effectLst/>
                <a:latin typeface="Sakkal Majalla" panose="02000000000000000000" pitchFamily="2" charset="-78"/>
                <a:cs typeface="Sakkal Majalla" panose="02000000000000000000" pitchFamily="2" charset="-78"/>
              </a:rPr>
              <a:t> في الحصول على المعلومات والأفكار من خلال مصادرها و </a:t>
            </a:r>
            <a:r>
              <a:rPr lang="ar-DZ" sz="3000" b="1" i="0" dirty="0" err="1">
                <a:solidFill>
                  <a:srgbClr val="111111"/>
                </a:solidFill>
                <a:effectLst/>
                <a:latin typeface="Sakkal Majalla" panose="02000000000000000000" pitchFamily="2" charset="-78"/>
                <a:cs typeface="Sakkal Majalla" panose="02000000000000000000" pitchFamily="2" charset="-78"/>
              </a:rPr>
              <a:t>تلقٕيها</a:t>
            </a:r>
            <a:r>
              <a:rPr lang="ar-DZ" sz="3000" b="1" i="0" dirty="0">
                <a:solidFill>
                  <a:srgbClr val="111111"/>
                </a:solidFill>
                <a:effectLst/>
                <a:latin typeface="Sakkal Majalla" panose="02000000000000000000" pitchFamily="2" charset="-78"/>
                <a:cs typeface="Sakkal Majalla" panose="02000000000000000000" pitchFamily="2" charset="-78"/>
              </a:rPr>
              <a:t> ونشرها، حيث لم يكن يعرف بتداول المعلومات,</a:t>
            </a:r>
          </a:p>
          <a:p>
            <a:r>
              <a:rPr lang="ar-DZ" sz="3000" b="1" i="0" dirty="0">
                <a:solidFill>
                  <a:srgbClr val="111111"/>
                </a:solidFill>
                <a:effectLst/>
                <a:latin typeface="Sakkal Majalla" panose="02000000000000000000" pitchFamily="2" charset="-78"/>
                <a:cs typeface="Sakkal Majalla" panose="02000000000000000000" pitchFamily="2" charset="-78"/>
              </a:rPr>
              <a:t>تعتبر حرية المعلومات القاعدة  الاساسية </a:t>
            </a:r>
            <a:r>
              <a:rPr lang="ar-DZ" sz="3000" b="1" i="0" dirty="0" err="1">
                <a:solidFill>
                  <a:srgbClr val="111111"/>
                </a:solidFill>
                <a:effectLst/>
                <a:latin typeface="Sakkal Majalla" panose="02000000000000000000" pitchFamily="2" charset="-78"/>
                <a:cs typeface="Sakkal Majalla" panose="02000000000000000000" pitchFamily="2" charset="-78"/>
              </a:rPr>
              <a:t>الۘتي</a:t>
            </a:r>
            <a:r>
              <a:rPr lang="syr-SY" sz="3000" b="1" i="0" dirty="0">
                <a:solidFill>
                  <a:srgbClr val="111111"/>
                </a:solidFill>
                <a:effectLst/>
                <a:latin typeface="Sakkal Majalla" panose="02000000000000000000" pitchFamily="2" charset="-78"/>
                <a:cs typeface="Sakkal Majalla" panose="02000000000000000000" pitchFamily="2" charset="-78"/>
              </a:rPr>
              <a:t> </a:t>
            </a:r>
            <a:r>
              <a:rPr lang="ar-DZ" sz="3000" b="1" i="0" dirty="0">
                <a:solidFill>
                  <a:srgbClr val="111111"/>
                </a:solidFill>
                <a:effectLst/>
                <a:latin typeface="Sakkal Majalla" panose="02000000000000000000" pitchFamily="2" charset="-78"/>
                <a:cs typeface="Sakkal Majalla" panose="02000000000000000000" pitchFamily="2" charset="-78"/>
              </a:rPr>
              <a:t>تستند </a:t>
            </a:r>
            <a:r>
              <a:rPr lang="ar-DZ" sz="3000" b="1" i="0" dirty="0" err="1">
                <a:solidFill>
                  <a:srgbClr val="111111"/>
                </a:solidFill>
                <a:effectLst/>
                <a:latin typeface="Sakkal Majalla" panose="02000000000000000000" pitchFamily="2" charset="-78"/>
                <a:cs typeface="Sakkal Majalla" panose="02000000000000000000" pitchFamily="2" charset="-78"/>
              </a:rPr>
              <a:t>علٕى</a:t>
            </a:r>
            <a:r>
              <a:rPr lang="ar-DZ" sz="3000" b="1" i="0" dirty="0">
                <a:solidFill>
                  <a:srgbClr val="111111"/>
                </a:solidFill>
                <a:effectLst/>
                <a:latin typeface="Sakkal Majalla" panose="02000000000000000000" pitchFamily="2" charset="-78"/>
                <a:cs typeface="Sakkal Majalla" panose="02000000000000000000" pitchFamily="2" charset="-78"/>
              </a:rPr>
              <a:t> </a:t>
            </a:r>
            <a:r>
              <a:rPr lang="ar-DZ" sz="3000" b="1" i="0" dirty="0" err="1">
                <a:solidFill>
                  <a:srgbClr val="111111"/>
                </a:solidFill>
                <a:effectLst/>
                <a:latin typeface="Sakkal Majalla" panose="02000000000000000000" pitchFamily="2" charset="-78"/>
                <a:cs typeface="Sakkal Majalla" panose="02000000000000000000" pitchFamily="2" charset="-78"/>
              </a:rPr>
              <a:t>حريةالصحافة</a:t>
            </a:r>
            <a:r>
              <a:rPr lang="ar-DZ" sz="3000" b="1" i="0" dirty="0">
                <a:solidFill>
                  <a:srgbClr val="111111"/>
                </a:solidFill>
                <a:effectLst/>
                <a:latin typeface="Sakkal Majalla" panose="02000000000000000000" pitchFamily="2" charset="-78"/>
                <a:cs typeface="Sakkal Majalla" panose="02000000000000000000" pitchFamily="2" charset="-78"/>
              </a:rPr>
              <a:t> وارتقا</a:t>
            </a:r>
            <a:r>
              <a:rPr lang="ar-DZ" sz="3000" b="1" dirty="0">
                <a:solidFill>
                  <a:srgbClr val="111111"/>
                </a:solidFill>
                <a:latin typeface="Sakkal Majalla" panose="02000000000000000000" pitchFamily="2" charset="-78"/>
                <a:cs typeface="Sakkal Majalla" panose="02000000000000000000" pitchFamily="2" charset="-78"/>
              </a:rPr>
              <a:t>ئه</a:t>
            </a:r>
            <a:r>
              <a:rPr lang="ar-DZ" sz="3000" b="1" i="0" dirty="0">
                <a:solidFill>
                  <a:srgbClr val="111111"/>
                </a:solidFill>
                <a:effectLst/>
                <a:latin typeface="Sakkal Majalla" panose="02000000000000000000" pitchFamily="2" charset="-78"/>
                <a:cs typeface="Sakkal Majalla" panose="02000000000000000000" pitchFamily="2" charset="-78"/>
              </a:rPr>
              <a:t>ا وديمومْتها، فتبقى حرية الصحافة منقوصة بدون حرية معلومات </a:t>
            </a:r>
            <a:r>
              <a:rPr lang="ar-DZ" sz="3000" b="1" i="0" dirty="0" err="1">
                <a:solidFill>
                  <a:srgbClr val="111111"/>
                </a:solidFill>
                <a:effectLst/>
                <a:latin typeface="Sakkal Majalla" panose="02000000000000000000" pitchFamily="2" charset="-78"/>
                <a:cs typeface="Sakkal Majalla" panose="02000000000000000000" pitchFamily="2" charset="-78"/>
              </a:rPr>
              <a:t>لانها</a:t>
            </a:r>
            <a:r>
              <a:rPr lang="ar-DZ" sz="3000" b="1" i="0" dirty="0">
                <a:solidFill>
                  <a:srgbClr val="111111"/>
                </a:solidFill>
                <a:effectLst/>
                <a:latin typeface="Sakkal Majalla" panose="02000000000000000000" pitchFamily="2" charset="-78"/>
                <a:cs typeface="Sakkal Majalla" panose="02000000000000000000" pitchFamily="2" charset="-78"/>
              </a:rPr>
              <a:t> المنبع الذي تستقي منه الصحافة أخبارها. </a:t>
            </a: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4000" b="1" i="0" dirty="0">
              <a:solidFill>
                <a:srgbClr val="111111"/>
              </a:solidFill>
              <a:effectLst/>
              <a:latin typeface="Sakkal Majalla" panose="02000000000000000000" pitchFamily="2" charset="-78"/>
              <a:cs typeface="Sakkal Majalla" panose="02000000000000000000" pitchFamily="2" charset="-78"/>
            </a:endParaRPr>
          </a:p>
          <a:p>
            <a:endParaRPr lang="ar-DZ" sz="4000" b="0" i="0" dirty="0">
              <a:solidFill>
                <a:srgbClr val="111111"/>
              </a:solidFill>
              <a:effectLst/>
              <a:latin typeface="Sakkal Majalla" panose="02000000000000000000" pitchFamily="2" charset="-78"/>
              <a:cs typeface="Sakkal Majalla" panose="02000000000000000000" pitchFamily="2" charset="-78"/>
            </a:endParaRPr>
          </a:p>
          <a:p>
            <a:br>
              <a:rPr lang="ar-DZ" sz="3600" b="0" i="0" dirty="0">
                <a:solidFill>
                  <a:srgbClr val="444444"/>
                </a:solidFill>
                <a:effectLst/>
                <a:latin typeface="Roboto" panose="02000000000000000000" pitchFamily="2" charset="0"/>
              </a:rPr>
            </a:br>
            <a:r>
              <a:rPr lang="ar-DZ" sz="3600" dirty="0">
                <a:latin typeface="Sakkal Majalla" panose="02000000000000000000" pitchFamily="2" charset="-78"/>
                <a:cs typeface="Sakkal Majalla" panose="02000000000000000000" pitchFamily="2" charset="-78"/>
              </a:rPr>
              <a:t> </a:t>
            </a:r>
            <a:r>
              <a:rPr lang="ar-DZ" sz="2800" dirty="0"/>
              <a:t>                                                             </a:t>
            </a: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285002235"/>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CDA292-11DC-69FE-D646-4F06DFE0FBE5}"/>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61320748-66C5-386D-72AC-87242F97ACB0}"/>
              </a:ext>
            </a:extLst>
          </p:cNvPr>
          <p:cNvSpPr>
            <a:spLocks noGrp="1"/>
          </p:cNvSpPr>
          <p:nvPr>
            <p:ph type="title"/>
          </p:nvPr>
        </p:nvSpPr>
        <p:spPr>
          <a:xfrm>
            <a:off x="1059628" y="1014070"/>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عناصر الحق في حرية التعبير </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FBBD436E-91EB-AD1F-4707-01D3DFA87EC2}"/>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9208E2CA-05A1-CE0E-B6E7-A5EAF8E6AAD5}"/>
              </a:ext>
            </a:extLst>
          </p:cNvPr>
          <p:cNvPicPr>
            <a:picLocks noChangeAspect="1" noChangeArrowheads="1"/>
          </p:cNvPicPr>
          <p:nvPr/>
        </p:nvPicPr>
        <p:blipFill>
          <a:blip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55BFF5D7-B0E9-6DE2-C46A-635946105B55}"/>
              </a:ext>
            </a:extLst>
          </p:cNvPr>
          <p:cNvPicPr>
            <a:picLocks noChangeAspect="1"/>
          </p:cNvPicPr>
          <p:nvPr/>
        </p:nvPicPr>
        <p:blipFill>
          <a:blip/>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1257F77C-406A-0B0E-C9E0-A3C21B22A8B3}"/>
              </a:ext>
            </a:extLst>
          </p:cNvPr>
          <p:cNvPicPr>
            <a:picLocks noChangeAspect="1"/>
          </p:cNvPicPr>
          <p:nvPr/>
        </p:nvPicPr>
        <p:blipFill>
          <a:blip/>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1408E7AC-A1D5-EB35-E29D-4B1BD0FAECEF}"/>
              </a:ext>
            </a:extLst>
          </p:cNvPr>
          <p:cNvPicPr>
            <a:picLocks noChangeAspect="1"/>
          </p:cNvPicPr>
          <p:nvPr/>
        </p:nvPicPr>
        <p:blipFill>
          <a:blip/>
          <a:stretch>
            <a:fillRect/>
          </a:stretch>
        </p:blipFill>
        <p:spPr>
          <a:xfrm>
            <a:off x="8207895" y="5805501"/>
            <a:ext cx="936105" cy="1027664"/>
          </a:xfrm>
          <a:prstGeom prst="rect">
            <a:avLst/>
          </a:prstGeom>
        </p:spPr>
      </p:pic>
      <p:sp>
        <p:nvSpPr>
          <p:cNvPr id="7" name="Rol: Vertikaal 6">
            <a:extLst>
              <a:ext uri="{FF2B5EF4-FFF2-40B4-BE49-F238E27FC236}">
                <a16:creationId xmlns:a16="http://schemas.microsoft.com/office/drawing/2014/main" id="{170F45DB-2D71-2215-B9FE-FDFFFCE5487B}"/>
              </a:ext>
            </a:extLst>
          </p:cNvPr>
          <p:cNvSpPr/>
          <p:nvPr/>
        </p:nvSpPr>
        <p:spPr>
          <a:xfrm>
            <a:off x="7184272" y="3333715"/>
            <a:ext cx="2068248" cy="1666876"/>
          </a:xfrm>
          <a:prstGeom prst="verticalScroll">
            <a:avLst/>
          </a:prstGeom>
          <a:solidFill>
            <a:srgbClr val="FFFF00"/>
          </a:solidFill>
        </p:spPr>
        <p:style>
          <a:lnRef idx="2">
            <a:schemeClr val="accent5"/>
          </a:lnRef>
          <a:fillRef idx="1">
            <a:schemeClr val="lt1"/>
          </a:fillRef>
          <a:effectRef idx="0">
            <a:schemeClr val="accent5"/>
          </a:effectRef>
          <a:fontRef idx="minor">
            <a:schemeClr val="dk1"/>
          </a:fontRef>
        </p:style>
        <p:txBody>
          <a:bodyPr rtlCol="0" anchor="ctr"/>
          <a:lstStyle/>
          <a:p>
            <a:r>
              <a:rPr lang="ar-DZ" sz="4000" b="0" i="0" dirty="0">
                <a:solidFill>
                  <a:srgbClr val="111111"/>
                </a:solidFill>
                <a:effectLst/>
                <a:latin typeface="Sakkal Majalla" panose="02000000000000000000" pitchFamily="2" charset="-78"/>
                <a:cs typeface="Sakkal Majalla" panose="02000000000000000000" pitchFamily="2" charset="-78"/>
              </a:rPr>
              <a:t> </a:t>
            </a:r>
          </a:p>
          <a:p>
            <a:endParaRPr lang="ar-DZ" sz="4000" dirty="0">
              <a:solidFill>
                <a:srgbClr val="111111"/>
              </a:solidFill>
              <a:latin typeface="Sakkal Majalla" panose="02000000000000000000" pitchFamily="2" charset="-78"/>
              <a:cs typeface="Sakkal Majalla" panose="02000000000000000000" pitchFamily="2" charset="-78"/>
            </a:endParaRPr>
          </a:p>
          <a:p>
            <a:endParaRPr lang="ar-DZ" sz="4000" b="1" dirty="0">
              <a:solidFill>
                <a:srgbClr val="111111"/>
              </a:solidFill>
              <a:latin typeface="Sakkal Majalla" panose="02000000000000000000" pitchFamily="2" charset="-78"/>
              <a:cs typeface="Sakkal Majalla" panose="02000000000000000000" pitchFamily="2" charset="-78"/>
            </a:endParaRPr>
          </a:p>
          <a:p>
            <a:endParaRPr lang="ar-DZ" sz="4000" b="1" i="0" dirty="0">
              <a:solidFill>
                <a:srgbClr val="111111"/>
              </a:solidFill>
              <a:effectLst/>
              <a:latin typeface="Sakkal Majalla" panose="02000000000000000000" pitchFamily="2" charset="-78"/>
              <a:cs typeface="Sakkal Majalla" panose="02000000000000000000" pitchFamily="2" charset="-78"/>
            </a:endParaRPr>
          </a:p>
          <a:p>
            <a:r>
              <a:rPr lang="ar-DZ" sz="4000" b="1" i="0" dirty="0">
                <a:solidFill>
                  <a:srgbClr val="111111"/>
                </a:solidFill>
                <a:effectLst/>
                <a:latin typeface="Sakkal Majalla" panose="02000000000000000000" pitchFamily="2" charset="-78"/>
                <a:cs typeface="Sakkal Majalla" panose="02000000000000000000" pitchFamily="2" charset="-78"/>
              </a:rPr>
              <a:t>حرية </a:t>
            </a:r>
          </a:p>
          <a:p>
            <a:r>
              <a:rPr lang="ar-DZ" sz="4000" b="1" i="0" dirty="0">
                <a:solidFill>
                  <a:srgbClr val="111111"/>
                </a:solidFill>
                <a:effectLst/>
                <a:latin typeface="Sakkal Majalla" panose="02000000000000000000" pitchFamily="2" charset="-78"/>
                <a:cs typeface="Sakkal Majalla" panose="02000000000000000000" pitchFamily="2" charset="-78"/>
              </a:rPr>
              <a:t>التعبير</a:t>
            </a:r>
            <a:endParaRPr lang="ar-DZ" sz="4000" b="0" i="0" dirty="0">
              <a:solidFill>
                <a:srgbClr val="111111"/>
              </a:solidFill>
              <a:effectLst/>
              <a:latin typeface="Sakkal Majalla" panose="02000000000000000000" pitchFamily="2" charset="-78"/>
              <a:cs typeface="Sakkal Majalla" panose="02000000000000000000" pitchFamily="2" charset="-78"/>
            </a:endParaRPr>
          </a:p>
          <a:p>
            <a:br>
              <a:rPr lang="ar-DZ" sz="3600" b="0" i="0" dirty="0">
                <a:solidFill>
                  <a:srgbClr val="444444"/>
                </a:solidFill>
                <a:effectLst/>
                <a:latin typeface="Roboto" panose="02000000000000000000" pitchFamily="2" charset="0"/>
              </a:rPr>
            </a:br>
            <a:r>
              <a:rPr lang="ar-DZ" sz="3600" dirty="0">
                <a:latin typeface="Sakkal Majalla" panose="02000000000000000000" pitchFamily="2" charset="-78"/>
                <a:cs typeface="Sakkal Majalla" panose="02000000000000000000" pitchFamily="2" charset="-78"/>
              </a:rPr>
              <a:t> </a:t>
            </a:r>
            <a:r>
              <a:rPr lang="ar-DZ" sz="2800" dirty="0"/>
              <a:t>                                                             </a:t>
            </a:r>
            <a:endParaRPr lang="fr-FR" sz="2800" dirty="0">
              <a:latin typeface="Sakkal Majalla" panose="02000000000000000000" pitchFamily="2" charset="-78"/>
              <a:cs typeface="Sakkal Majalla" panose="02000000000000000000" pitchFamily="2" charset="-78"/>
            </a:endParaRPr>
          </a:p>
        </p:txBody>
      </p:sp>
      <p:sp>
        <p:nvSpPr>
          <p:cNvPr id="8" name="Rol: Vertikaal 7">
            <a:extLst>
              <a:ext uri="{FF2B5EF4-FFF2-40B4-BE49-F238E27FC236}">
                <a16:creationId xmlns:a16="http://schemas.microsoft.com/office/drawing/2014/main" id="{0BC9E9E6-5155-F16A-3DF0-7F882168E1B4}"/>
              </a:ext>
            </a:extLst>
          </p:cNvPr>
          <p:cNvSpPr/>
          <p:nvPr/>
        </p:nvSpPr>
        <p:spPr>
          <a:xfrm>
            <a:off x="8384" y="2623318"/>
            <a:ext cx="7515944" cy="3811483"/>
          </a:xfrm>
          <a:prstGeom prst="verticalScroll">
            <a:avLst/>
          </a:prstGeom>
          <a:solidFill>
            <a:srgbClr val="FFC000"/>
          </a:solidFill>
        </p:spPr>
        <p:style>
          <a:lnRef idx="2">
            <a:schemeClr val="accent5"/>
          </a:lnRef>
          <a:fillRef idx="1">
            <a:schemeClr val="lt1"/>
          </a:fillRef>
          <a:effectRef idx="0">
            <a:schemeClr val="accent5"/>
          </a:effectRef>
          <a:fontRef idx="minor">
            <a:schemeClr val="dk1"/>
          </a:fontRef>
        </p:style>
        <p:txBody>
          <a:bodyPr rtlCol="0" anchor="ctr"/>
          <a:lstStyle/>
          <a:p>
            <a:r>
              <a:rPr lang="ar-DZ" sz="4000" b="0" i="0" dirty="0">
                <a:solidFill>
                  <a:srgbClr val="111111"/>
                </a:solidFill>
                <a:effectLst/>
                <a:latin typeface="Sakkal Majalla" panose="02000000000000000000" pitchFamily="2" charset="-78"/>
                <a:cs typeface="Sakkal Majalla" panose="02000000000000000000" pitchFamily="2" charset="-78"/>
              </a:rPr>
              <a:t> </a:t>
            </a: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dirty="0">
              <a:solidFill>
                <a:srgbClr val="111111"/>
              </a:solidFill>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dirty="0">
              <a:solidFill>
                <a:srgbClr val="111111"/>
              </a:solidFill>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dirty="0">
              <a:solidFill>
                <a:srgbClr val="111111"/>
              </a:solidFill>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dirty="0">
              <a:solidFill>
                <a:srgbClr val="111111"/>
              </a:solidFill>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r>
              <a:rPr lang="ar-DZ" sz="3000" b="1" dirty="0">
                <a:solidFill>
                  <a:srgbClr val="111111"/>
                </a:solidFill>
                <a:latin typeface="Sakkal Majalla" panose="02000000000000000000" pitchFamily="2" charset="-78"/>
                <a:cs typeface="Sakkal Majalla" panose="02000000000000000000" pitchFamily="2" charset="-78"/>
              </a:rPr>
              <a:t>حرية التعبير اشمل من كل من حرية الرأي ّ حرية الاعلام  وحرية المعلومات,</a:t>
            </a:r>
          </a:p>
          <a:p>
            <a:r>
              <a:rPr lang="ar-DZ" sz="3000" b="1" dirty="0">
                <a:solidFill>
                  <a:srgbClr val="111111"/>
                </a:solidFill>
                <a:latin typeface="Sakkal Majalla" panose="02000000000000000000" pitchFamily="2" charset="-78"/>
                <a:cs typeface="Sakkal Majalla" panose="02000000000000000000" pitchFamily="2" charset="-78"/>
              </a:rPr>
              <a:t>ف</a:t>
            </a:r>
            <a:r>
              <a:rPr lang="ar-DZ" sz="3000" b="1" u="sng" dirty="0">
                <a:solidFill>
                  <a:srgbClr val="111111"/>
                </a:solidFill>
                <a:latin typeface="Sakkal Majalla" panose="02000000000000000000" pitchFamily="2" charset="-78"/>
                <a:cs typeface="Sakkal Majalla" panose="02000000000000000000" pitchFamily="2" charset="-78"/>
              </a:rPr>
              <a:t>حرية الرأي</a:t>
            </a:r>
            <a:r>
              <a:rPr lang="ar-DZ" sz="3000" b="1" dirty="0">
                <a:solidFill>
                  <a:srgbClr val="111111"/>
                </a:solidFill>
                <a:latin typeface="Sakkal Majalla" panose="02000000000000000000" pitchFamily="2" charset="-78"/>
                <a:cs typeface="Sakkal Majalla" panose="02000000000000000000" pitchFamily="2" charset="-78"/>
              </a:rPr>
              <a:t> هي القناعة غير العبر عنها من قبل الفرد,</a:t>
            </a:r>
          </a:p>
          <a:p>
            <a:r>
              <a:rPr lang="ar-DZ" sz="3000" b="1" i="0" dirty="0">
                <a:solidFill>
                  <a:srgbClr val="111111"/>
                </a:solidFill>
                <a:effectLst/>
                <a:latin typeface="Sakkal Majalla" panose="02000000000000000000" pitchFamily="2" charset="-78"/>
                <a:cs typeface="Sakkal Majalla" panose="02000000000000000000" pitchFamily="2" charset="-78"/>
              </a:rPr>
              <a:t>و</a:t>
            </a:r>
            <a:r>
              <a:rPr lang="ar-DZ" sz="3000" b="1" i="0" u="sng" dirty="0">
                <a:solidFill>
                  <a:srgbClr val="111111"/>
                </a:solidFill>
                <a:effectLst/>
                <a:latin typeface="Sakkal Majalla" panose="02000000000000000000" pitchFamily="2" charset="-78"/>
                <a:cs typeface="Sakkal Majalla" panose="02000000000000000000" pitchFamily="2" charset="-78"/>
              </a:rPr>
              <a:t>حرية </a:t>
            </a:r>
            <a:r>
              <a:rPr lang="ar-DZ" sz="3000" b="1" i="0" u="sng" dirty="0" err="1">
                <a:solidFill>
                  <a:srgbClr val="111111"/>
                </a:solidFill>
                <a:effectLst/>
                <a:latin typeface="Sakkal Majalla" panose="02000000000000000000" pitchFamily="2" charset="-78"/>
                <a:cs typeface="Sakkal Majalla" panose="02000000000000000000" pitchFamily="2" charset="-78"/>
              </a:rPr>
              <a:t>ٕالاعلام</a:t>
            </a:r>
            <a:r>
              <a:rPr lang="ar-DZ" sz="3000" b="1" i="0" dirty="0">
                <a:solidFill>
                  <a:srgbClr val="111111"/>
                </a:solidFill>
                <a:effectLst/>
                <a:latin typeface="Sakkal Majalla" panose="02000000000000000000" pitchFamily="2" charset="-78"/>
                <a:cs typeface="Sakkal Majalla" panose="02000000000000000000" pitchFamily="2" charset="-78"/>
              </a:rPr>
              <a:t> </a:t>
            </a:r>
            <a:r>
              <a:rPr lang="ar-DZ" sz="3000" b="1" dirty="0">
                <a:solidFill>
                  <a:srgbClr val="111111"/>
                </a:solidFill>
                <a:latin typeface="Sakkal Majalla" panose="02000000000000000000" pitchFamily="2" charset="-78"/>
                <a:cs typeface="Sakkal Majalla" panose="02000000000000000000" pitchFamily="2" charset="-78"/>
              </a:rPr>
              <a:t>ه</a:t>
            </a:r>
            <a:r>
              <a:rPr lang="ar-DZ" sz="3000" b="1" i="0" dirty="0">
                <a:solidFill>
                  <a:srgbClr val="111111"/>
                </a:solidFill>
                <a:effectLst/>
                <a:latin typeface="Sakkal Majalla" panose="02000000000000000000" pitchFamily="2" charset="-78"/>
                <a:cs typeface="Sakkal Majalla" panose="02000000000000000000" pitchFamily="2" charset="-78"/>
              </a:rPr>
              <a:t>ي إمكانية إبلاغ </a:t>
            </a:r>
            <a:r>
              <a:rPr lang="ar-DZ" sz="3000" b="1" i="0" dirty="0" err="1">
                <a:solidFill>
                  <a:srgbClr val="111111"/>
                </a:solidFill>
                <a:effectLst/>
                <a:latin typeface="Sakkal Majalla" panose="02000000000000000000" pitchFamily="2" charset="-78"/>
                <a:cs typeface="Sakkal Majalla" panose="02000000000000000000" pitchFamily="2" charset="-78"/>
              </a:rPr>
              <a:t>ٓالاخرين</a:t>
            </a:r>
            <a:r>
              <a:rPr lang="ar-DZ" sz="3000" b="1" i="0" dirty="0">
                <a:solidFill>
                  <a:srgbClr val="111111"/>
                </a:solidFill>
                <a:effectLst/>
                <a:latin typeface="Sakkal Majalla" panose="02000000000000000000" pitchFamily="2" charset="-78"/>
                <a:cs typeface="Sakkal Majalla" panose="02000000000000000000" pitchFamily="2" charset="-78"/>
              </a:rPr>
              <a:t> </a:t>
            </a:r>
            <a:r>
              <a:rPr lang="ar-DZ" sz="3000" b="1" i="0" dirty="0" err="1">
                <a:solidFill>
                  <a:srgbClr val="111111"/>
                </a:solidFill>
                <a:effectLst/>
                <a:latin typeface="Sakkal Majalla" panose="02000000000000000000" pitchFamily="2" charset="-78"/>
                <a:cs typeface="Sakkal Majalla" panose="02000000000000000000" pitchFamily="2" charset="-78"/>
              </a:rPr>
              <a:t>بالاخبار</a:t>
            </a:r>
            <a:r>
              <a:rPr lang="ar-DZ" sz="3000" b="1" i="0" dirty="0">
                <a:solidFill>
                  <a:srgbClr val="111111"/>
                </a:solidFill>
                <a:effectLst/>
                <a:latin typeface="Sakkal Majalla" panose="02000000000000000000" pitchFamily="2" charset="-78"/>
                <a:cs typeface="Sakkal Majalla" panose="02000000000000000000" pitchFamily="2" charset="-78"/>
              </a:rPr>
              <a:t> </a:t>
            </a:r>
            <a:r>
              <a:rPr lang="ar-DZ" sz="3000" b="1" i="0" dirty="0" err="1">
                <a:solidFill>
                  <a:srgbClr val="111111"/>
                </a:solidFill>
                <a:effectLst/>
                <a:latin typeface="Sakkal Majalla" panose="02000000000000000000" pitchFamily="2" charset="-78"/>
                <a:cs typeface="Sakkal Majalla" panose="02000000000000000000" pitchFamily="2" charset="-78"/>
              </a:rPr>
              <a:t>وٓالاراء</a:t>
            </a:r>
            <a:r>
              <a:rPr lang="ar-DZ" sz="3000" b="1" i="0" dirty="0">
                <a:solidFill>
                  <a:srgbClr val="111111"/>
                </a:solidFill>
                <a:effectLst/>
                <a:latin typeface="Sakkal Majalla" panose="02000000000000000000" pitchFamily="2" charset="-78"/>
                <a:cs typeface="Sakkal Majalla" panose="02000000000000000000" pitchFamily="2" charset="-78"/>
              </a:rPr>
              <a:t> عبر وسائل </a:t>
            </a:r>
            <a:r>
              <a:rPr lang="ar-DZ" sz="3000" b="1" i="0" dirty="0" err="1">
                <a:solidFill>
                  <a:srgbClr val="111111"/>
                </a:solidFill>
                <a:effectLst/>
                <a:latin typeface="Sakkal Majalla" panose="02000000000000000000" pitchFamily="2" charset="-78"/>
                <a:cs typeface="Sakkal Majalla" panose="02000000000000000000" pitchFamily="2" charset="-78"/>
              </a:rPr>
              <a:t>ٕالاعلام</a:t>
            </a:r>
            <a:endParaRPr lang="ar-DZ" sz="3000" b="1" i="0" dirty="0">
              <a:solidFill>
                <a:srgbClr val="111111"/>
              </a:solidFill>
              <a:effectLst/>
              <a:latin typeface="Sakkal Majalla" panose="02000000000000000000" pitchFamily="2" charset="-78"/>
              <a:cs typeface="Sakkal Majalla" panose="02000000000000000000" pitchFamily="2" charset="-78"/>
            </a:endParaRPr>
          </a:p>
          <a:p>
            <a:r>
              <a:rPr lang="ar-DZ" sz="3000" b="1" i="0" dirty="0">
                <a:solidFill>
                  <a:srgbClr val="111111"/>
                </a:solidFill>
                <a:effectLst/>
                <a:latin typeface="Sakkal Majalla" panose="02000000000000000000" pitchFamily="2" charset="-78"/>
                <a:cs typeface="Sakkal Majalla" panose="02000000000000000000" pitchFamily="2" charset="-78"/>
              </a:rPr>
              <a:t>و</a:t>
            </a:r>
            <a:r>
              <a:rPr lang="ar-DZ" sz="3000" b="1" i="0" u="sng" dirty="0">
                <a:solidFill>
                  <a:srgbClr val="111111"/>
                </a:solidFill>
                <a:effectLst/>
                <a:latin typeface="Sakkal Majalla" panose="02000000000000000000" pitchFamily="2" charset="-78"/>
                <a:cs typeface="Sakkal Majalla" panose="02000000000000000000" pitchFamily="2" charset="-78"/>
              </a:rPr>
              <a:t>حرية المعلومات</a:t>
            </a:r>
            <a:r>
              <a:rPr lang="ar-DZ" sz="3000" b="1" i="0" dirty="0">
                <a:solidFill>
                  <a:srgbClr val="111111"/>
                </a:solidFill>
                <a:effectLst/>
                <a:latin typeface="Sakkal Majalla" panose="02000000000000000000" pitchFamily="2" charset="-78"/>
                <a:cs typeface="Sakkal Majalla" panose="02000000000000000000" pitchFamily="2" charset="-78"/>
              </a:rPr>
              <a:t> هي حق المواطن </a:t>
            </a:r>
            <a:r>
              <a:rPr lang="ar-DZ" sz="3000" b="1" dirty="0">
                <a:solidFill>
                  <a:srgbClr val="111111"/>
                </a:solidFill>
                <a:latin typeface="Sakkal Majalla" panose="02000000000000000000" pitchFamily="2" charset="-78"/>
                <a:cs typeface="Sakkal Majalla" panose="02000000000000000000" pitchFamily="2" charset="-78"/>
              </a:rPr>
              <a:t>ف</a:t>
            </a:r>
            <a:r>
              <a:rPr lang="ar-DZ" sz="3000" b="1" i="0" dirty="0">
                <a:solidFill>
                  <a:srgbClr val="111111"/>
                </a:solidFill>
                <a:effectLst/>
                <a:latin typeface="Sakkal Majalla" panose="02000000000000000000" pitchFamily="2" charset="-78"/>
                <a:cs typeface="Sakkal Majalla" panose="02000000000000000000" pitchFamily="2" charset="-78"/>
              </a:rPr>
              <a:t>ي الحصول على المعلومة التي</a:t>
            </a:r>
            <a:r>
              <a:rPr lang="syr-SY" sz="3000" b="1" i="0" dirty="0">
                <a:solidFill>
                  <a:srgbClr val="111111"/>
                </a:solidFill>
                <a:effectLst/>
                <a:latin typeface="Sakkal Majalla" panose="02000000000000000000" pitchFamily="2" charset="-78"/>
                <a:cs typeface="Sakkal Majalla" panose="02000000000000000000" pitchFamily="2" charset="-78"/>
              </a:rPr>
              <a:t> </a:t>
            </a:r>
            <a:r>
              <a:rPr lang="ar-DZ" sz="3000" b="1" i="0" dirty="0">
                <a:solidFill>
                  <a:srgbClr val="111111"/>
                </a:solidFill>
                <a:effectLst/>
                <a:latin typeface="Sakkal Majalla" panose="02000000000000000000" pitchFamily="2" charset="-78"/>
                <a:cs typeface="Sakkal Majalla" panose="02000000000000000000" pitchFamily="2" charset="-78"/>
              </a:rPr>
              <a:t>يريدها</a:t>
            </a:r>
          </a:p>
          <a:p>
            <a:r>
              <a:rPr lang="ar-DZ" sz="3000" b="1" i="0" dirty="0">
                <a:solidFill>
                  <a:srgbClr val="111111"/>
                </a:solidFill>
                <a:effectLst/>
                <a:latin typeface="Sakkal Majalla" panose="02000000000000000000" pitchFamily="2" charset="-78"/>
                <a:cs typeface="Sakkal Majalla" panose="02000000000000000000" pitchFamily="2" charset="-78"/>
              </a:rPr>
              <a:t>اذن باجتماع(حرية الراي-الاعلام-المعلومات)تتحقق حرية التعبير</a:t>
            </a: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4000" b="1" i="0" dirty="0">
              <a:solidFill>
                <a:srgbClr val="111111"/>
              </a:solidFill>
              <a:effectLst/>
              <a:latin typeface="Sakkal Majalla" panose="02000000000000000000" pitchFamily="2" charset="-78"/>
              <a:cs typeface="Sakkal Majalla" panose="02000000000000000000" pitchFamily="2" charset="-78"/>
            </a:endParaRPr>
          </a:p>
          <a:p>
            <a:endParaRPr lang="ar-DZ" sz="4000" b="0" i="0" dirty="0">
              <a:solidFill>
                <a:srgbClr val="111111"/>
              </a:solidFill>
              <a:effectLst/>
              <a:latin typeface="Sakkal Majalla" panose="02000000000000000000" pitchFamily="2" charset="-78"/>
              <a:cs typeface="Sakkal Majalla" panose="02000000000000000000" pitchFamily="2" charset="-78"/>
            </a:endParaRPr>
          </a:p>
          <a:p>
            <a:br>
              <a:rPr lang="ar-DZ" sz="3600" b="0" i="0" dirty="0">
                <a:solidFill>
                  <a:srgbClr val="444444"/>
                </a:solidFill>
                <a:effectLst/>
                <a:latin typeface="Roboto" panose="02000000000000000000" pitchFamily="2" charset="0"/>
              </a:rPr>
            </a:br>
            <a:r>
              <a:rPr lang="ar-DZ" sz="3600" dirty="0">
                <a:latin typeface="Sakkal Majalla" panose="02000000000000000000" pitchFamily="2" charset="-78"/>
                <a:cs typeface="Sakkal Majalla" panose="02000000000000000000" pitchFamily="2" charset="-78"/>
              </a:rPr>
              <a:t> </a:t>
            </a:r>
            <a:r>
              <a:rPr lang="ar-DZ" sz="2800" dirty="0"/>
              <a:t>                                                             </a:t>
            </a: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719496628"/>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02859C-C0F7-7D5C-ACCE-F99BA54B5E4B}"/>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5071BACC-4309-BF87-2F0D-25497E3E088C}"/>
              </a:ext>
            </a:extLst>
          </p:cNvPr>
          <p:cNvSpPr>
            <a:spLocks noGrp="1"/>
          </p:cNvSpPr>
          <p:nvPr>
            <p:ph type="title"/>
          </p:nvPr>
        </p:nvSpPr>
        <p:spPr>
          <a:xfrm>
            <a:off x="1059628" y="1014070"/>
            <a:ext cx="7024744" cy="1609248"/>
          </a:xfrm>
        </p:spPr>
        <p:txBody>
          <a:bodyPr>
            <a:noAutofit/>
          </a:bodyPr>
          <a:lstStyle/>
          <a:p>
            <a:pPr algn="ctr"/>
            <a:r>
              <a:rPr lang="ar-DZ" sz="3200" dirty="0">
                <a:solidFill>
                  <a:schemeClr val="tx2">
                    <a:lumMod val="75000"/>
                  </a:schemeClr>
                </a:solidFill>
                <a:latin typeface="Algerian" pitchFamily="82" charset="0"/>
                <a:cs typeface="PT Bold Mirror" pitchFamily="2" charset="-78"/>
              </a:rPr>
              <a:t> حرية التعبير عبر وسائل التواصل الحديثة</a:t>
            </a:r>
            <a:endParaRPr lang="ar-SA" sz="32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1E577AD7-6F27-7D4C-A369-60A055E319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63F88161-8D56-2428-CFFC-8C56FF32CCD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6D239C36-051E-201E-61F4-6B51ACC77511}"/>
              </a:ext>
            </a:extLst>
          </p:cNvPr>
          <p:cNvPicPr>
            <a:picLocks noChangeAspect="1"/>
          </p:cNvPicPr>
          <p:nvPr/>
        </p:nvPicPr>
        <p:blipFill>
          <a:blip r:embed="rId5"/>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80B0D7C3-0AEC-DDA8-C7EA-4188202B4DF1}"/>
              </a:ext>
            </a:extLst>
          </p:cNvPr>
          <p:cNvPicPr>
            <a:picLocks noChangeAspect="1"/>
          </p:cNvPicPr>
          <p:nvPr/>
        </p:nvPicPr>
        <p:blipFill>
          <a:blip r:embed="rId6"/>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AAEE0EDA-CF26-A6AE-3585-EC254F7B7C89}"/>
              </a:ext>
            </a:extLst>
          </p:cNvPr>
          <p:cNvPicPr>
            <a:picLocks noChangeAspect="1"/>
          </p:cNvPicPr>
          <p:nvPr/>
        </p:nvPicPr>
        <p:blipFill>
          <a:blip r:embed="rId7"/>
          <a:stretch>
            <a:fillRect/>
          </a:stretch>
        </p:blipFill>
        <p:spPr>
          <a:xfrm>
            <a:off x="8207895" y="5805501"/>
            <a:ext cx="936105" cy="1027664"/>
          </a:xfrm>
          <a:prstGeom prst="rect">
            <a:avLst/>
          </a:prstGeom>
        </p:spPr>
      </p:pic>
      <p:sp>
        <p:nvSpPr>
          <p:cNvPr id="8" name="Rol: Vertikaal 7">
            <a:extLst>
              <a:ext uri="{FF2B5EF4-FFF2-40B4-BE49-F238E27FC236}">
                <a16:creationId xmlns:a16="http://schemas.microsoft.com/office/drawing/2014/main" id="{58581F01-5E48-255D-0C24-BAA5045046CD}"/>
              </a:ext>
            </a:extLst>
          </p:cNvPr>
          <p:cNvSpPr/>
          <p:nvPr/>
        </p:nvSpPr>
        <p:spPr>
          <a:xfrm>
            <a:off x="-92076" y="2769910"/>
            <a:ext cx="9416604" cy="3811483"/>
          </a:xfrm>
          <a:prstGeom prst="verticalScroll">
            <a:avLst/>
          </a:prstGeom>
          <a:solidFill>
            <a:srgbClr val="FFC000"/>
          </a:solidFill>
        </p:spPr>
        <p:style>
          <a:lnRef idx="2">
            <a:schemeClr val="accent5"/>
          </a:lnRef>
          <a:fillRef idx="1">
            <a:schemeClr val="lt1"/>
          </a:fillRef>
          <a:effectRef idx="0">
            <a:schemeClr val="accent5"/>
          </a:effectRef>
          <a:fontRef idx="minor">
            <a:schemeClr val="dk1"/>
          </a:fontRef>
        </p:style>
        <p:txBody>
          <a:bodyPr rtlCol="0" anchor="ctr"/>
          <a:lstStyle/>
          <a:p>
            <a:r>
              <a:rPr lang="ar-DZ" sz="4000" b="0" i="0" dirty="0">
                <a:solidFill>
                  <a:srgbClr val="111111"/>
                </a:solidFill>
                <a:effectLst/>
                <a:latin typeface="Sakkal Majalla" panose="02000000000000000000" pitchFamily="2" charset="-78"/>
                <a:cs typeface="Sakkal Majalla" panose="02000000000000000000" pitchFamily="2" charset="-78"/>
              </a:rPr>
              <a:t> </a:t>
            </a: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dirty="0">
              <a:solidFill>
                <a:srgbClr val="111111"/>
              </a:solidFill>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dirty="0">
              <a:solidFill>
                <a:srgbClr val="111111"/>
              </a:solidFill>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r>
              <a:rPr lang="ar-DZ" sz="3000" b="1" dirty="0">
                <a:solidFill>
                  <a:srgbClr val="111111"/>
                </a:solidFill>
                <a:latin typeface="Sakkal Majalla" panose="02000000000000000000" pitchFamily="2" charset="-78"/>
                <a:cs typeface="Sakkal Majalla" panose="02000000000000000000" pitchFamily="2" charset="-78"/>
              </a:rPr>
              <a:t> أن حرية الرأي والتعبير هي أساس الحقوق الإنسانية للفرد ، ولا يمكن </a:t>
            </a:r>
            <a:r>
              <a:rPr lang="ar-DZ" sz="3000" b="1" dirty="0" err="1">
                <a:solidFill>
                  <a:srgbClr val="111111"/>
                </a:solidFill>
                <a:latin typeface="Sakkal Majalla" panose="02000000000000000000" pitchFamily="2" charset="-78"/>
                <a:cs typeface="Sakkal Majalla" panose="02000000000000000000" pitchFamily="2" charset="-78"/>
              </a:rPr>
              <a:t>الإستغناء</a:t>
            </a:r>
            <a:r>
              <a:rPr lang="ar-DZ" sz="3000" b="1" dirty="0">
                <a:solidFill>
                  <a:srgbClr val="111111"/>
                </a:solidFill>
                <a:latin typeface="Sakkal Majalla" panose="02000000000000000000" pitchFamily="2" charset="-78"/>
                <a:cs typeface="Sakkal Majalla" panose="02000000000000000000" pitchFamily="2" charset="-78"/>
              </a:rPr>
              <a:t> عنها وهي مكفولة بموجب المواثيق و </a:t>
            </a:r>
            <a:r>
              <a:rPr lang="ar-DZ" sz="3000" b="1" dirty="0" err="1">
                <a:solidFill>
                  <a:srgbClr val="111111"/>
                </a:solidFill>
                <a:latin typeface="Sakkal Majalla" panose="02000000000000000000" pitchFamily="2" charset="-78"/>
                <a:cs typeface="Sakkal Majalla" panose="02000000000000000000" pitchFamily="2" charset="-78"/>
              </a:rPr>
              <a:t>الإتفاقيات</a:t>
            </a:r>
            <a:r>
              <a:rPr lang="ar-DZ" sz="3000" b="1" dirty="0">
                <a:solidFill>
                  <a:srgbClr val="111111"/>
                </a:solidFill>
                <a:latin typeface="Sakkal Majalla" panose="02000000000000000000" pitchFamily="2" charset="-78"/>
                <a:cs typeface="Sakkal Majalla" panose="02000000000000000000" pitchFamily="2" charset="-78"/>
              </a:rPr>
              <a:t> الدولية والإقليمية والنصوص الوطنية. كما أن العالم لم يعرف من قبل أية وسيلة أكثر قوة من شبكة الانترنت عموما و مواقع التواصل الاجتماعي خصوصا في تشجيعها لحرية الرأي والتعبير، فقد ساهم هذا الفضاء الجديد في تعزيز حرية الرأي والتعبير، و فيه وجد المواطن العربي فرصة لكسر بعض قيود السلطات على حريته فأتيحت له إمكانية التعبير عن طموحاته ,</a:t>
            </a:r>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4000" b="1" i="0" dirty="0">
              <a:solidFill>
                <a:srgbClr val="111111"/>
              </a:solidFill>
              <a:effectLst/>
              <a:latin typeface="Sakkal Majalla" panose="02000000000000000000" pitchFamily="2" charset="-78"/>
              <a:cs typeface="Sakkal Majalla" panose="02000000000000000000" pitchFamily="2" charset="-78"/>
            </a:endParaRPr>
          </a:p>
          <a:p>
            <a:endParaRPr lang="ar-DZ" sz="4000" b="0" i="0" dirty="0">
              <a:solidFill>
                <a:srgbClr val="111111"/>
              </a:solidFill>
              <a:effectLst/>
              <a:latin typeface="Sakkal Majalla" panose="02000000000000000000" pitchFamily="2" charset="-78"/>
              <a:cs typeface="Sakkal Majalla" panose="02000000000000000000" pitchFamily="2" charset="-78"/>
            </a:endParaRPr>
          </a:p>
          <a:p>
            <a:br>
              <a:rPr lang="ar-DZ" sz="3600" b="0" i="0" dirty="0">
                <a:solidFill>
                  <a:srgbClr val="444444"/>
                </a:solidFill>
                <a:effectLst/>
                <a:latin typeface="Roboto" panose="02000000000000000000" pitchFamily="2" charset="0"/>
              </a:rPr>
            </a:br>
            <a:r>
              <a:rPr lang="ar-DZ" sz="3600" dirty="0">
                <a:latin typeface="Sakkal Majalla" panose="02000000000000000000" pitchFamily="2" charset="-78"/>
                <a:cs typeface="Sakkal Majalla" panose="02000000000000000000" pitchFamily="2" charset="-78"/>
              </a:rPr>
              <a:t> </a:t>
            </a:r>
            <a:r>
              <a:rPr lang="ar-DZ" sz="2800" dirty="0"/>
              <a:t>                                                             </a:t>
            </a: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868480927"/>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228A6F-F170-32D5-9992-63B930F1A629}"/>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9AA5F94E-610F-54C0-EE3F-7607D14FE355}"/>
              </a:ext>
            </a:extLst>
          </p:cNvPr>
          <p:cNvSpPr>
            <a:spLocks noGrp="1"/>
          </p:cNvSpPr>
          <p:nvPr>
            <p:ph type="title"/>
          </p:nvPr>
        </p:nvSpPr>
        <p:spPr>
          <a:xfrm>
            <a:off x="1059628" y="1014070"/>
            <a:ext cx="7024744" cy="1609248"/>
          </a:xfrm>
        </p:spPr>
        <p:txBody>
          <a:bodyPr>
            <a:noAutofit/>
          </a:bodyPr>
          <a:lstStyle/>
          <a:p>
            <a:pPr algn="ctr"/>
            <a:r>
              <a:rPr lang="ar-DZ" sz="3200" dirty="0">
                <a:solidFill>
                  <a:schemeClr val="tx2">
                    <a:lumMod val="75000"/>
                  </a:schemeClr>
                </a:solidFill>
                <a:latin typeface="Algerian" pitchFamily="82" charset="0"/>
                <a:cs typeface="PT Bold Mirror" pitchFamily="2" charset="-78"/>
              </a:rPr>
              <a:t> حرية التعبير عبر وسائل التواصل الحديثة</a:t>
            </a:r>
            <a:endParaRPr lang="ar-SA" sz="32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041A586F-BE5C-AE0A-F5D8-0C5C5FD138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998CF5F8-C7B8-A6B3-4EC3-B7B79D7FD00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0DCF6AFE-DBA7-36AD-B40C-D52FC936F3EF}"/>
              </a:ext>
            </a:extLst>
          </p:cNvPr>
          <p:cNvPicPr>
            <a:picLocks noChangeAspect="1"/>
          </p:cNvPicPr>
          <p:nvPr/>
        </p:nvPicPr>
        <p:blipFill>
          <a:blip r:embed="rId5"/>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473ED900-9606-932F-DE43-318AD25B0A62}"/>
              </a:ext>
            </a:extLst>
          </p:cNvPr>
          <p:cNvPicPr>
            <a:picLocks noChangeAspect="1"/>
          </p:cNvPicPr>
          <p:nvPr/>
        </p:nvPicPr>
        <p:blipFill>
          <a:blip r:embed="rId6"/>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C9763B83-8D97-1C91-1513-E09B238FA3BA}"/>
              </a:ext>
            </a:extLst>
          </p:cNvPr>
          <p:cNvPicPr>
            <a:picLocks noChangeAspect="1"/>
          </p:cNvPicPr>
          <p:nvPr/>
        </p:nvPicPr>
        <p:blipFill>
          <a:blip r:embed="rId7"/>
          <a:stretch>
            <a:fillRect/>
          </a:stretch>
        </p:blipFill>
        <p:spPr>
          <a:xfrm>
            <a:off x="8207895" y="5805501"/>
            <a:ext cx="936105" cy="1027664"/>
          </a:xfrm>
          <a:prstGeom prst="rect">
            <a:avLst/>
          </a:prstGeom>
        </p:spPr>
      </p:pic>
      <p:sp>
        <p:nvSpPr>
          <p:cNvPr id="8" name="Rol: Vertikaal 7">
            <a:extLst>
              <a:ext uri="{FF2B5EF4-FFF2-40B4-BE49-F238E27FC236}">
                <a16:creationId xmlns:a16="http://schemas.microsoft.com/office/drawing/2014/main" id="{92958508-937A-2679-47C0-A12CD1B41760}"/>
              </a:ext>
            </a:extLst>
          </p:cNvPr>
          <p:cNvSpPr/>
          <p:nvPr/>
        </p:nvSpPr>
        <p:spPr>
          <a:xfrm>
            <a:off x="-92076" y="2769910"/>
            <a:ext cx="9416604" cy="4063255"/>
          </a:xfrm>
          <a:prstGeom prst="verticalScroll">
            <a:avLst/>
          </a:prstGeom>
          <a:solidFill>
            <a:srgbClr val="FFC000"/>
          </a:solidFill>
        </p:spPr>
        <p:style>
          <a:lnRef idx="2">
            <a:schemeClr val="accent5"/>
          </a:lnRef>
          <a:fillRef idx="1">
            <a:schemeClr val="lt1"/>
          </a:fillRef>
          <a:effectRef idx="0">
            <a:schemeClr val="accent5"/>
          </a:effectRef>
          <a:fontRef idx="minor">
            <a:schemeClr val="dk1"/>
          </a:fontRef>
        </p:style>
        <p:txBody>
          <a:bodyPr rtlCol="0" anchor="ctr"/>
          <a:lstStyle/>
          <a:p>
            <a:r>
              <a:rPr lang="ar-DZ" sz="4000" b="0" i="0" dirty="0">
                <a:solidFill>
                  <a:srgbClr val="111111"/>
                </a:solidFill>
                <a:effectLst/>
                <a:latin typeface="Sakkal Majalla" panose="02000000000000000000" pitchFamily="2" charset="-78"/>
                <a:cs typeface="Sakkal Majalla" panose="02000000000000000000" pitchFamily="2" charset="-78"/>
              </a:rPr>
              <a:t> </a:t>
            </a: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dirty="0">
              <a:solidFill>
                <a:srgbClr val="111111"/>
              </a:solidFill>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dirty="0">
              <a:solidFill>
                <a:srgbClr val="111111"/>
              </a:solidFill>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dirty="0">
              <a:solidFill>
                <a:srgbClr val="111111"/>
              </a:solidFill>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r>
              <a:rPr lang="ar-DZ" sz="3000" b="1" dirty="0">
                <a:solidFill>
                  <a:srgbClr val="111111"/>
                </a:solidFill>
                <a:latin typeface="Sakkal Majalla" panose="02000000000000000000" pitchFamily="2" charset="-78"/>
                <a:cs typeface="Sakkal Majalla" panose="02000000000000000000" pitchFamily="2" charset="-78"/>
              </a:rPr>
              <a:t>أن مواقع التواصل الاجتماعي وفرت فتحا تاريخيا نقل الاعلام إلى أفاق غير مسبوقة و أعطى مستخدميه فرصا كبرى للتأثير و الانتقال عبر الحدود بلا رقابة إلا بشكل نسبي محدود ,</a:t>
            </a:r>
          </a:p>
          <a:p>
            <a:r>
              <a:rPr lang="ar-DZ" sz="3000" b="1" dirty="0">
                <a:solidFill>
                  <a:srgbClr val="111111"/>
                </a:solidFill>
                <a:latin typeface="Sakkal Majalla" panose="02000000000000000000" pitchFamily="2" charset="-78"/>
                <a:cs typeface="Sakkal Majalla" panose="02000000000000000000" pitchFamily="2" charset="-78"/>
              </a:rPr>
              <a:t>تجاوزات حرية الرأي والتعبير في مواقع التواصل الاجتماعي من منطلق أنه فضاء </a:t>
            </a:r>
            <a:r>
              <a:rPr lang="ar-DZ" sz="3000" b="1" dirty="0" err="1">
                <a:solidFill>
                  <a:srgbClr val="111111"/>
                </a:solidFill>
                <a:latin typeface="Sakkal Majalla" panose="02000000000000000000" pitchFamily="2" charset="-78"/>
                <a:cs typeface="Sakkal Majalla" panose="02000000000000000000" pitchFamily="2" charset="-78"/>
              </a:rPr>
              <a:t>إفتراضي</a:t>
            </a:r>
            <a:r>
              <a:rPr lang="ar-DZ" sz="3000" b="1" dirty="0">
                <a:solidFill>
                  <a:srgbClr val="111111"/>
                </a:solidFill>
                <a:latin typeface="Sakkal Majalla" panose="02000000000000000000" pitchFamily="2" charset="-78"/>
                <a:cs typeface="Sakkal Majalla" panose="02000000000000000000" pitchFamily="2" charset="-78"/>
              </a:rPr>
              <a:t> لا تطاله التشريعات القانونية إلا أن هنالك سبل تشريعية للحد من هذه التجاوزات .</a:t>
            </a:r>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3000" b="1" i="0" dirty="0">
              <a:solidFill>
                <a:srgbClr val="111111"/>
              </a:solidFill>
              <a:effectLst/>
              <a:latin typeface="Sakkal Majalla" panose="02000000000000000000" pitchFamily="2" charset="-78"/>
              <a:cs typeface="Sakkal Majalla" panose="02000000000000000000" pitchFamily="2" charset="-78"/>
            </a:endParaRPr>
          </a:p>
          <a:p>
            <a:endParaRPr lang="ar-DZ" sz="4000" b="1" i="0" dirty="0">
              <a:solidFill>
                <a:srgbClr val="111111"/>
              </a:solidFill>
              <a:effectLst/>
              <a:latin typeface="Sakkal Majalla" panose="02000000000000000000" pitchFamily="2" charset="-78"/>
              <a:cs typeface="Sakkal Majalla" panose="02000000000000000000" pitchFamily="2" charset="-78"/>
            </a:endParaRPr>
          </a:p>
          <a:p>
            <a:endParaRPr lang="ar-DZ" sz="4000" b="0" i="0" dirty="0">
              <a:solidFill>
                <a:srgbClr val="111111"/>
              </a:solidFill>
              <a:effectLst/>
              <a:latin typeface="Sakkal Majalla" panose="02000000000000000000" pitchFamily="2" charset="-78"/>
              <a:cs typeface="Sakkal Majalla" panose="02000000000000000000" pitchFamily="2" charset="-78"/>
            </a:endParaRPr>
          </a:p>
          <a:p>
            <a:br>
              <a:rPr lang="ar-DZ" sz="3600" b="0" i="0" dirty="0">
                <a:solidFill>
                  <a:srgbClr val="444444"/>
                </a:solidFill>
                <a:effectLst/>
                <a:latin typeface="Roboto" panose="02000000000000000000" pitchFamily="2" charset="0"/>
              </a:rPr>
            </a:br>
            <a:r>
              <a:rPr lang="ar-DZ" sz="3600" dirty="0">
                <a:latin typeface="Sakkal Majalla" panose="02000000000000000000" pitchFamily="2" charset="-78"/>
                <a:cs typeface="Sakkal Majalla" panose="02000000000000000000" pitchFamily="2" charset="-78"/>
              </a:rPr>
              <a:t> </a:t>
            </a:r>
            <a:r>
              <a:rPr lang="ar-DZ" sz="2800" dirty="0"/>
              <a:t>                                                             </a:t>
            </a: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957522166"/>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E8A1E-E9E2-D152-1AC8-873F96E8BB7C}"/>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93917222-1DD6-DE66-EBCD-A8441004A5DC}"/>
              </a:ext>
            </a:extLst>
          </p:cNvPr>
          <p:cNvSpPr>
            <a:spLocks noGrp="1"/>
          </p:cNvSpPr>
          <p:nvPr>
            <p:ph type="title"/>
          </p:nvPr>
        </p:nvSpPr>
        <p:spPr>
          <a:xfrm>
            <a:off x="1059628" y="1014070"/>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القيود الواردة على الحق في حرية التعبير </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E87E4246-145D-F734-8549-63E3CED586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4D887876-6D0E-F3A8-169A-BA2EDF7E179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22EC761C-5434-FAEC-146B-558EB8755C50}"/>
              </a:ext>
            </a:extLst>
          </p:cNvPr>
          <p:cNvPicPr>
            <a:picLocks noChangeAspect="1"/>
          </p:cNvPicPr>
          <p:nvPr/>
        </p:nvPicPr>
        <p:blipFill>
          <a:blip r:embed="rId5"/>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0FB529A7-1C09-8B8F-2218-9712840B0973}"/>
              </a:ext>
            </a:extLst>
          </p:cNvPr>
          <p:cNvPicPr>
            <a:picLocks noChangeAspect="1"/>
          </p:cNvPicPr>
          <p:nvPr/>
        </p:nvPicPr>
        <p:blipFill>
          <a:blip r:embed="rId6"/>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D0F63CEE-F992-2C62-8BB5-9CE500CBEF53}"/>
              </a:ext>
            </a:extLst>
          </p:cNvPr>
          <p:cNvPicPr>
            <a:picLocks noChangeAspect="1"/>
          </p:cNvPicPr>
          <p:nvPr/>
        </p:nvPicPr>
        <p:blipFill>
          <a:blip r:embed="rId7"/>
          <a:stretch>
            <a:fillRect/>
          </a:stretch>
        </p:blipFill>
        <p:spPr>
          <a:xfrm>
            <a:off x="8207895" y="5805501"/>
            <a:ext cx="936105" cy="1027664"/>
          </a:xfrm>
          <a:prstGeom prst="rect">
            <a:avLst/>
          </a:prstGeom>
        </p:spPr>
      </p:pic>
      <p:sp>
        <p:nvSpPr>
          <p:cNvPr id="10" name="Rol: Horisontaal 9">
            <a:extLst>
              <a:ext uri="{FF2B5EF4-FFF2-40B4-BE49-F238E27FC236}">
                <a16:creationId xmlns:a16="http://schemas.microsoft.com/office/drawing/2014/main" id="{96815EB4-E6A4-CFC5-E67D-BF56AD067C56}"/>
              </a:ext>
            </a:extLst>
          </p:cNvPr>
          <p:cNvSpPr/>
          <p:nvPr/>
        </p:nvSpPr>
        <p:spPr>
          <a:xfrm>
            <a:off x="611560" y="2623318"/>
            <a:ext cx="7596335" cy="4334074"/>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r-DZ" sz="2800" dirty="0">
                <a:latin typeface="Sakkal Majalla" panose="02000000000000000000" pitchFamily="2" charset="-78"/>
                <a:cs typeface="Sakkal Majalla" panose="02000000000000000000" pitchFamily="2" charset="-78"/>
              </a:rPr>
              <a:t>إذا كان الإنسان حرا في التعبير عن رأيه، فإنّ حقه هذا ليس مطلقا لأنه قد يكون عرضة لإساءة الاستعمال، فحرية التعبير لا يقتصر أثرها على صاحب الرأي وحده بل يتعداه إلى غيره وإلى المجتمع، وهو ما يستدعي تدخل القانون لتنظيمها </a:t>
            </a:r>
            <a:r>
              <a:rPr lang="ar-DZ" sz="2800" dirty="0" err="1">
                <a:latin typeface="Sakkal Majalla" panose="02000000000000000000" pitchFamily="2" charset="-78"/>
                <a:cs typeface="Sakkal Majalla" panose="02000000000000000000" pitchFamily="2" charset="-78"/>
              </a:rPr>
              <a:t>وسنالقواعد</a:t>
            </a:r>
            <a:r>
              <a:rPr lang="ar-DZ" sz="2800" dirty="0">
                <a:latin typeface="Sakkal Majalla" panose="02000000000000000000" pitchFamily="2" charset="-78"/>
                <a:cs typeface="Sakkal Majalla" panose="02000000000000000000" pitchFamily="2" charset="-78"/>
              </a:rPr>
              <a:t> والضوابط التي تبين كيفية ممارستها وحمايتها دون الإضرار بالغير والمجتمع.</a:t>
            </a: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976272872"/>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DZ" dirty="0">
                <a:latin typeface="Sakkal Majalla" pitchFamily="2" charset="-78"/>
                <a:cs typeface="Sakkal Majalla" pitchFamily="2" charset="-78"/>
              </a:rPr>
              <a:t>د</a:t>
            </a:r>
            <a:r>
              <a:rPr lang="ar-SA" dirty="0">
                <a:latin typeface="Sakkal Majalla" pitchFamily="2" charset="-78"/>
                <a:cs typeface="Sakkal Majalla" pitchFamily="2" charset="-78"/>
              </a:rPr>
              <a:t>. فؤاد</a:t>
            </a:r>
            <a:r>
              <a:rPr lang="ar-DZ" dirty="0">
                <a:latin typeface="Sakkal Majalla" pitchFamily="2" charset="-78"/>
                <a:cs typeface="Sakkal Majalla" pitchFamily="2" charset="-78"/>
              </a:rPr>
              <a:t> العربي </a:t>
            </a:r>
            <a:r>
              <a:rPr lang="ar-SA" dirty="0">
                <a:latin typeface="Sakkal Majalla" pitchFamily="2" charset="-78"/>
                <a:cs typeface="Sakkal Majalla" pitchFamily="2" charset="-78"/>
              </a:rPr>
              <a:t>قدوري</a:t>
            </a:r>
            <a:br>
              <a:rPr lang="ar-SA" dirty="0">
                <a:latin typeface="Sakkal Majalla" pitchFamily="2" charset="-78"/>
                <a:cs typeface="Sakkal Majalla" pitchFamily="2" charset="-78"/>
              </a:rPr>
            </a:br>
            <a:r>
              <a:rPr lang="fr-FR" dirty="0" err="1">
                <a:latin typeface="Sakkal Majalla" pitchFamily="2" charset="-78"/>
                <a:cs typeface="Sakkal Majalla" pitchFamily="2" charset="-78"/>
              </a:rPr>
              <a:t>Dr.FOUAD</a:t>
            </a:r>
            <a:r>
              <a:rPr lang="fr-FR" dirty="0">
                <a:latin typeface="Sakkal Majalla" pitchFamily="2" charset="-78"/>
                <a:cs typeface="Sakkal Majalla" pitchFamily="2" charset="-78"/>
              </a:rPr>
              <a:t> LARBI GUEDDOURI.</a:t>
            </a:r>
            <a:endParaRPr lang="ar-SA" dirty="0">
              <a:latin typeface="Sakkal Majalla" pitchFamily="2" charset="-78"/>
              <a:cs typeface="Sakkal Majalla" pitchFamily="2" charset="-78"/>
            </a:endParaRPr>
          </a:p>
        </p:txBody>
      </p:sp>
      <p:sp>
        <p:nvSpPr>
          <p:cNvPr id="4" name="عنصر نائب للمحتوى 3"/>
          <p:cNvSpPr>
            <a:spLocks noGrp="1"/>
          </p:cNvSpPr>
          <p:nvPr>
            <p:ph sz="half" idx="2"/>
          </p:nvPr>
        </p:nvSpPr>
        <p:spPr>
          <a:xfrm>
            <a:off x="467544" y="2060848"/>
            <a:ext cx="4176464" cy="4238036"/>
          </a:xfrm>
        </p:spPr>
        <p:txBody>
          <a:bodyPr>
            <a:normAutofit fontScale="25000" lnSpcReduction="20000"/>
          </a:bodyPr>
          <a:lstStyle/>
          <a:p>
            <a:pPr algn="l" rtl="0"/>
            <a:r>
              <a:rPr lang="fr-FR" sz="8600" b="1" u="sng" dirty="0">
                <a:solidFill>
                  <a:srgbClr val="002060"/>
                </a:solidFill>
                <a:latin typeface="Sakkal Majalla" pitchFamily="2" charset="-78"/>
                <a:cs typeface="Sakkal Majalla" pitchFamily="2" charset="-78"/>
                <a:hlinkClick r:id="rId3"/>
              </a:rPr>
              <a:t>gueddouri.fouad@yahoo.com</a:t>
            </a:r>
            <a:r>
              <a:rPr lang="fr-FR" sz="6000" b="1" u="sng" dirty="0">
                <a:solidFill>
                  <a:srgbClr val="002060"/>
                </a:solidFill>
                <a:latin typeface="Sakkal Majalla" pitchFamily="2" charset="-78"/>
                <a:cs typeface="Sakkal Majalla" pitchFamily="2" charset="-78"/>
              </a:rPr>
              <a:t>.</a:t>
            </a:r>
          </a:p>
          <a:p>
            <a:pPr algn="l" rtl="0"/>
            <a:endParaRPr lang="fr-FR" sz="6000" b="1" dirty="0">
              <a:solidFill>
                <a:srgbClr val="002060"/>
              </a:solidFill>
              <a:latin typeface="Sakkal Majalla" pitchFamily="2" charset="-78"/>
              <a:cs typeface="Sakkal Majalla" pitchFamily="2" charset="-78"/>
            </a:endParaRPr>
          </a:p>
          <a:p>
            <a:pPr algn="l" rtl="0"/>
            <a:endParaRPr lang="ar-SA" sz="6000" b="1" dirty="0">
              <a:solidFill>
                <a:srgbClr val="002060"/>
              </a:solidFill>
              <a:latin typeface="Sakkal Majalla" pitchFamily="2" charset="-78"/>
              <a:cs typeface="Sakkal Majalla" pitchFamily="2" charset="-78"/>
            </a:endParaRPr>
          </a:p>
          <a:p>
            <a:pPr algn="l" rtl="0"/>
            <a:r>
              <a:rPr lang="fr-FR" sz="11200" b="1" dirty="0">
                <a:solidFill>
                  <a:srgbClr val="002060"/>
                </a:solidFill>
                <a:latin typeface="Sakkal Majalla" pitchFamily="2" charset="-78"/>
                <a:cs typeface="Sakkal Majalla" pitchFamily="2" charset="-78"/>
              </a:rPr>
              <a:t>gueddouri39037@gmail.com</a:t>
            </a:r>
          </a:p>
          <a:p>
            <a:pPr algn="l" rtl="0"/>
            <a:endParaRPr lang="fr-FR" sz="6000" b="1" dirty="0">
              <a:solidFill>
                <a:srgbClr val="002060"/>
              </a:solidFill>
              <a:latin typeface="Sakkal Majalla" pitchFamily="2" charset="-78"/>
              <a:cs typeface="Sakkal Majalla" pitchFamily="2" charset="-78"/>
            </a:endParaRPr>
          </a:p>
          <a:p>
            <a:pPr algn="l" rtl="0"/>
            <a:r>
              <a:rPr lang="fr-FR" sz="8800" b="1" dirty="0">
                <a:solidFill>
                  <a:srgbClr val="002060"/>
                </a:solidFill>
                <a:latin typeface="Sakkal Majalla" pitchFamily="2" charset="-78"/>
                <a:cs typeface="Sakkal Majalla" pitchFamily="2" charset="-78"/>
              </a:rPr>
              <a:t>Facebook   FOUAD LARBI GUEDDOURI</a:t>
            </a:r>
          </a:p>
          <a:p>
            <a:pPr algn="l" rtl="0"/>
            <a:endParaRPr lang="fr-FR" sz="6000" b="1" dirty="0">
              <a:solidFill>
                <a:srgbClr val="002060"/>
              </a:solidFill>
              <a:latin typeface="Sakkal Majalla" pitchFamily="2" charset="-78"/>
              <a:cs typeface="Sakkal Majalla" pitchFamily="2" charset="-78"/>
            </a:endParaRPr>
          </a:p>
          <a:p>
            <a:pPr algn="l" rtl="0"/>
            <a:endParaRPr lang="fr-FR" sz="6000" b="1" dirty="0">
              <a:solidFill>
                <a:srgbClr val="002060"/>
              </a:solidFill>
              <a:latin typeface="Sakkal Majalla" pitchFamily="2" charset="-78"/>
              <a:cs typeface="Sakkal Majalla" pitchFamily="2" charset="-78"/>
            </a:endParaRPr>
          </a:p>
          <a:p>
            <a:pPr algn="l" rtl="0"/>
            <a:r>
              <a:rPr lang="fr-FR" sz="9600" b="1" dirty="0">
                <a:solidFill>
                  <a:srgbClr val="002060"/>
                </a:solidFill>
                <a:latin typeface="Sakkal Majalla" pitchFamily="2" charset="-78"/>
                <a:cs typeface="Sakkal Majalla" pitchFamily="2" charset="-78"/>
              </a:rPr>
              <a:t>X</a:t>
            </a:r>
            <a:r>
              <a:rPr lang="ar-DZ" sz="9600" b="1" dirty="0">
                <a:solidFill>
                  <a:srgbClr val="002060"/>
                </a:solidFill>
                <a:latin typeface="Sakkal Majalla" pitchFamily="2" charset="-78"/>
                <a:cs typeface="Sakkal Majalla" pitchFamily="2" charset="-78"/>
              </a:rPr>
              <a:t>:</a:t>
            </a:r>
            <a:r>
              <a:rPr lang="fr-FR" sz="9600" b="1" dirty="0">
                <a:solidFill>
                  <a:srgbClr val="002060"/>
                </a:solidFill>
                <a:latin typeface="Sakkal Majalla" pitchFamily="2" charset="-78"/>
                <a:cs typeface="Sakkal Majalla" pitchFamily="2" charset="-78"/>
              </a:rPr>
              <a:t>  FOUAD LARBI GUEDDOURI</a:t>
            </a:r>
          </a:p>
          <a:p>
            <a:pPr algn="l" rtl="0"/>
            <a:endParaRPr lang="fr-FR" sz="6000" b="1" dirty="0">
              <a:solidFill>
                <a:srgbClr val="002060"/>
              </a:solidFill>
              <a:latin typeface="Sakkal Majalla" pitchFamily="2" charset="-78"/>
              <a:cs typeface="Sakkal Majalla" pitchFamily="2" charset="-78"/>
            </a:endParaRPr>
          </a:p>
          <a:p>
            <a:pPr algn="l" rtl="0"/>
            <a:endParaRPr lang="fr-FR" sz="6000" b="1" dirty="0">
              <a:solidFill>
                <a:srgbClr val="002060"/>
              </a:solidFill>
              <a:latin typeface="Sakkal Majalla" pitchFamily="2" charset="-78"/>
              <a:cs typeface="Sakkal Majalla" pitchFamily="2" charset="-78"/>
              <a:hlinkClick r:id="rId4"/>
            </a:endParaRPr>
          </a:p>
          <a:p>
            <a:pPr algn="l" rtl="0"/>
            <a:r>
              <a:rPr lang="fr-FR" sz="16000" b="1" dirty="0">
                <a:solidFill>
                  <a:srgbClr val="002060"/>
                </a:solidFill>
                <a:latin typeface="Sakkal Majalla" pitchFamily="2" charset="-78"/>
                <a:cs typeface="Sakkal Majalla" pitchFamily="2" charset="-78"/>
                <a:hlinkClick r:id="rId4"/>
              </a:rPr>
              <a:t>Tel</a:t>
            </a:r>
            <a:r>
              <a:rPr lang="ar-SA" sz="16000" b="1" dirty="0">
                <a:solidFill>
                  <a:srgbClr val="002060"/>
                </a:solidFill>
                <a:latin typeface="Sakkal Majalla" pitchFamily="2" charset="-78"/>
                <a:cs typeface="Sakkal Majalla" pitchFamily="2" charset="-78"/>
                <a:hlinkClick r:id="rId4"/>
              </a:rPr>
              <a:t>:</a:t>
            </a:r>
            <a:r>
              <a:rPr lang="fr-FR" sz="16000" b="1" dirty="0">
                <a:solidFill>
                  <a:srgbClr val="002060"/>
                </a:solidFill>
                <a:latin typeface="Sakkal Majalla" pitchFamily="2" charset="-78"/>
                <a:cs typeface="Sakkal Majalla" pitchFamily="2" charset="-78"/>
                <a:hlinkClick r:id="rId4"/>
              </a:rPr>
              <a:t>213780368408</a:t>
            </a:r>
            <a:endParaRPr lang="fr-FR" sz="16000" b="1" dirty="0">
              <a:solidFill>
                <a:srgbClr val="002060"/>
              </a:solidFill>
              <a:latin typeface="Sakkal Majalla" pitchFamily="2" charset="-78"/>
              <a:cs typeface="Sakkal Majalla" pitchFamily="2" charset="-78"/>
            </a:endParaRPr>
          </a:p>
          <a:p>
            <a:pPr algn="l" rtl="0"/>
            <a:endParaRPr lang="ar-SA" sz="1400" b="1" dirty="0"/>
          </a:p>
        </p:txBody>
      </p:sp>
      <p:sp>
        <p:nvSpPr>
          <p:cNvPr id="6" name="عنصر نائب للمحتوى 5"/>
          <p:cNvSpPr>
            <a:spLocks noGrp="1"/>
          </p:cNvSpPr>
          <p:nvPr>
            <p:ph sz="quarter" idx="4"/>
          </p:nvPr>
        </p:nvSpPr>
        <p:spPr>
          <a:xfrm>
            <a:off x="4645152" y="2204864"/>
            <a:ext cx="3419856" cy="3960440"/>
          </a:xfrm>
        </p:spPr>
        <p:txBody>
          <a:bodyPr>
            <a:normAutofit/>
          </a:bodyPr>
          <a:lstStyle/>
          <a:p>
            <a:r>
              <a:rPr lang="ar-SA" sz="2600" b="1" dirty="0">
                <a:latin typeface="Sakkal Majalla" pitchFamily="2" charset="-78"/>
                <a:cs typeface="Sakkal Majalla" pitchFamily="2" charset="-78"/>
              </a:rPr>
              <a:t>أستاذ مؤقت، جامعة الشهيد حمه لخضر الوادي. </a:t>
            </a:r>
            <a:r>
              <a:rPr lang="ar-DZ" sz="2600" b="1" dirty="0">
                <a:latin typeface="Sakkal Majalla" pitchFamily="2" charset="-78"/>
                <a:cs typeface="Sakkal Majalla" pitchFamily="2" charset="-78"/>
              </a:rPr>
              <a:t>                                      منذ2016 الى يومنا هذا</a:t>
            </a:r>
            <a:endParaRPr lang="fr-FR" sz="2600" b="1" dirty="0">
              <a:latin typeface="Sakkal Majalla" pitchFamily="2" charset="-78"/>
              <a:cs typeface="Sakkal Majalla" pitchFamily="2" charset="-78"/>
            </a:endParaRPr>
          </a:p>
          <a:p>
            <a:r>
              <a:rPr lang="ar-SA" b="1" dirty="0">
                <a:latin typeface="Sakkal Majalla" pitchFamily="2" charset="-78"/>
                <a:cs typeface="Sakkal Majalla" pitchFamily="2" charset="-78"/>
              </a:rPr>
              <a:t>-</a:t>
            </a:r>
            <a:r>
              <a:rPr lang="ar-SA" sz="2800" b="1" dirty="0">
                <a:latin typeface="Sakkal Majalla" pitchFamily="2" charset="-78"/>
                <a:cs typeface="Sakkal Majalla" pitchFamily="2" charset="-78"/>
              </a:rPr>
              <a:t>دكتور في القانون الخاص</a:t>
            </a:r>
            <a:r>
              <a:rPr lang="ar-DZ" sz="2800" b="1" dirty="0">
                <a:latin typeface="Sakkal Majalla" pitchFamily="2" charset="-78"/>
                <a:cs typeface="Sakkal Majalla" pitchFamily="2" charset="-78"/>
              </a:rPr>
              <a:t> </a:t>
            </a:r>
            <a:r>
              <a:rPr lang="fr-FR" sz="2800" b="1" dirty="0">
                <a:latin typeface="Sakkal Majalla" pitchFamily="2" charset="-78"/>
                <a:cs typeface="Sakkal Majalla" pitchFamily="2" charset="-78"/>
              </a:rPr>
              <a:t>.</a:t>
            </a:r>
          </a:p>
          <a:p>
            <a:r>
              <a:rPr lang="ar-DZ" sz="2800" b="1" dirty="0">
                <a:latin typeface="Sakkal Majalla" pitchFamily="2" charset="-78"/>
                <a:cs typeface="Sakkal Majalla" pitchFamily="2" charset="-78"/>
              </a:rPr>
              <a:t>متزوج واب لخمسة أطفال.</a:t>
            </a:r>
            <a:endParaRPr lang="ar-SA" sz="2800" b="1" dirty="0">
              <a:latin typeface="Sakkal Majalla" pitchFamily="2" charset="-78"/>
              <a:cs typeface="Sakkal Majalla" pitchFamily="2" charset="-78"/>
            </a:endParaRPr>
          </a:p>
          <a:p>
            <a:endParaRPr lang="ar-SA" dirty="0"/>
          </a:p>
        </p:txBody>
      </p:sp>
      <p:pic>
        <p:nvPicPr>
          <p:cNvPr id="2050" name="Picture 2"/>
          <p:cNvPicPr>
            <a:picLocks noChangeAspect="1" noChangeArrowheads="1"/>
          </p:cNvPicPr>
          <p:nvPr/>
        </p:nvPicPr>
        <p:blipFill>
          <a:blip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صورة 6"/>
          <p:cNvPicPr>
            <a:picLocks noChangeAspect="1"/>
          </p:cNvPicPr>
          <p:nvPr/>
        </p:nvPicPr>
        <p:blipFill>
          <a:blip cstate="print">
            <a:extLst>
              <a:ext uri="{28A0092B-C50C-407E-A947-70E740481C1C}">
                <a14:useLocalDpi xmlns:a14="http://schemas.microsoft.com/office/drawing/2010/main" val="0"/>
              </a:ext>
            </a:extLst>
          </a:blip>
          <a:stretch>
            <a:fillRect/>
          </a:stretch>
        </p:blipFill>
        <p:spPr>
          <a:xfrm>
            <a:off x="41199" y="2276872"/>
            <a:ext cx="540568" cy="576064"/>
          </a:xfrm>
          <a:prstGeom prst="rect">
            <a:avLst/>
          </a:prstGeom>
        </p:spPr>
      </p:pic>
      <p:pic>
        <p:nvPicPr>
          <p:cNvPr id="8" name="صورة 7"/>
          <p:cNvPicPr>
            <a:picLocks noChangeAspect="1"/>
          </p:cNvPicPr>
          <p:nvPr/>
        </p:nvPicPr>
        <p:blipFill>
          <a:blip cstate="print">
            <a:extLst>
              <a:ext uri="{28A0092B-C50C-407E-A947-70E740481C1C}">
                <a14:useLocalDpi xmlns:a14="http://schemas.microsoft.com/office/drawing/2010/main" val="0"/>
              </a:ext>
            </a:extLst>
          </a:blip>
          <a:stretch>
            <a:fillRect/>
          </a:stretch>
        </p:blipFill>
        <p:spPr>
          <a:xfrm>
            <a:off x="26169" y="4367656"/>
            <a:ext cx="540568" cy="717528"/>
          </a:xfrm>
          <a:prstGeom prst="rect">
            <a:avLst/>
          </a:prstGeom>
        </p:spPr>
      </p:pic>
      <p:pic>
        <p:nvPicPr>
          <p:cNvPr id="11" name="صورة 10"/>
          <p:cNvPicPr>
            <a:picLocks noChangeAspect="1"/>
          </p:cNvPicPr>
          <p:nvPr/>
        </p:nvPicPr>
        <p:blipFill>
          <a:blip cstate="print">
            <a:extLst>
              <a:ext uri="{28A0092B-C50C-407E-A947-70E740481C1C}">
                <a14:useLocalDpi xmlns:a14="http://schemas.microsoft.com/office/drawing/2010/main" val="0"/>
              </a:ext>
            </a:extLst>
          </a:blip>
          <a:stretch>
            <a:fillRect/>
          </a:stretch>
        </p:blipFill>
        <p:spPr>
          <a:xfrm>
            <a:off x="-13085" y="2852936"/>
            <a:ext cx="566737" cy="792088"/>
          </a:xfrm>
          <a:prstGeom prst="rect">
            <a:avLst/>
          </a:prstGeom>
        </p:spPr>
      </p:pic>
      <p:pic>
        <p:nvPicPr>
          <p:cNvPr id="12" name="صورة 11"/>
          <p:cNvPicPr>
            <a:picLocks noChangeAspect="1"/>
          </p:cNvPicPr>
          <p:nvPr/>
        </p:nvPicPr>
        <p:blipFill>
          <a:blip cstate="print">
            <a:extLst>
              <a:ext uri="{28A0092B-C50C-407E-A947-70E740481C1C}">
                <a14:useLocalDpi xmlns:a14="http://schemas.microsoft.com/office/drawing/2010/main" val="0"/>
              </a:ext>
            </a:extLst>
          </a:blip>
          <a:stretch>
            <a:fillRect/>
          </a:stretch>
        </p:blipFill>
        <p:spPr>
          <a:xfrm>
            <a:off x="-15138" y="3696798"/>
            <a:ext cx="653243" cy="670857"/>
          </a:xfrm>
          <a:prstGeom prst="rect">
            <a:avLst/>
          </a:prstGeom>
        </p:spPr>
      </p:pic>
      <p:pic>
        <p:nvPicPr>
          <p:cNvPr id="16" name="صورة 15"/>
          <p:cNvPicPr>
            <a:picLocks noChangeAspect="1"/>
          </p:cNvPicPr>
          <p:nvPr/>
        </p:nvPicPr>
        <p:blipFill>
          <a:blip>
            <a:extLst>
              <a:ext uri="{28A0092B-C50C-407E-A947-70E740481C1C}">
                <a14:useLocalDpi xmlns:a14="http://schemas.microsoft.com/office/drawing/2010/main" val="0"/>
              </a:ext>
            </a:extLst>
          </a:blip>
          <a:stretch>
            <a:fillRect/>
          </a:stretch>
        </p:blipFill>
        <p:spPr>
          <a:xfrm>
            <a:off x="19769" y="5229200"/>
            <a:ext cx="540566" cy="1069684"/>
          </a:xfrm>
          <a:prstGeom prst="rect">
            <a:avLst/>
          </a:prstGeom>
        </p:spPr>
      </p:pic>
      <p:pic>
        <p:nvPicPr>
          <p:cNvPr id="3074" name="Picture 2" descr="C:\Users\h soft\Desktop\images.jpg"/>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9280" y="5229200"/>
            <a:ext cx="495498" cy="999554"/>
          </a:xfrm>
          <a:prstGeom prst="rect">
            <a:avLst/>
          </a:prstGeom>
          <a:noFill/>
          <a:extLst>
            <a:ext uri="{909E8E84-426E-40DD-AFC4-6F175D3DCCD1}">
              <a14:hiddenFill xmlns:a14="http://schemas.microsoft.com/office/drawing/2010/main">
                <a:solidFill>
                  <a:srgbClr val="FFFFFF"/>
                </a:solidFill>
              </a14:hiddenFill>
            </a:ext>
          </a:extLst>
        </p:spPr>
      </p:pic>
      <p:pic>
        <p:nvPicPr>
          <p:cNvPr id="5" name="Prent 4">
            <a:extLst>
              <a:ext uri="{FF2B5EF4-FFF2-40B4-BE49-F238E27FC236}">
                <a16:creationId xmlns:a16="http://schemas.microsoft.com/office/drawing/2014/main" id="{83B5D12D-F8A8-9660-AE3F-7300BFA03B82}"/>
              </a:ext>
            </a:extLst>
          </p:cNvPr>
          <p:cNvPicPr>
            <a:picLocks noChangeAspect="1"/>
          </p:cNvPicPr>
          <p:nvPr/>
        </p:nvPicPr>
        <p:blipFill>
          <a:blip/>
          <a:stretch>
            <a:fillRect/>
          </a:stretch>
        </p:blipFill>
        <p:spPr>
          <a:xfrm>
            <a:off x="8384" y="16644"/>
            <a:ext cx="1755800" cy="1755800"/>
          </a:xfrm>
          <a:prstGeom prst="rect">
            <a:avLst/>
          </a:prstGeom>
        </p:spPr>
      </p:pic>
      <p:pic>
        <p:nvPicPr>
          <p:cNvPr id="3" name="Prent 2">
            <a:extLst>
              <a:ext uri="{FF2B5EF4-FFF2-40B4-BE49-F238E27FC236}">
                <a16:creationId xmlns:a16="http://schemas.microsoft.com/office/drawing/2014/main" id="{42DBE7A0-721B-C902-FD9A-12AEBC5A7ED7}"/>
              </a:ext>
            </a:extLst>
          </p:cNvPr>
          <p:cNvPicPr>
            <a:picLocks noChangeAspect="1"/>
          </p:cNvPicPr>
          <p:nvPr/>
        </p:nvPicPr>
        <p:blipFill>
          <a:blip/>
          <a:stretch>
            <a:fillRect/>
          </a:stretch>
        </p:blipFill>
        <p:spPr>
          <a:xfrm>
            <a:off x="59951" y="-51461"/>
            <a:ext cx="1755800" cy="1755800"/>
          </a:xfrm>
          <a:prstGeom prst="rect">
            <a:avLst/>
          </a:prstGeom>
        </p:spPr>
      </p:pic>
      <p:pic>
        <p:nvPicPr>
          <p:cNvPr id="9" name="صورة 2">
            <a:extLst>
              <a:ext uri="{FF2B5EF4-FFF2-40B4-BE49-F238E27FC236}">
                <a16:creationId xmlns:a16="http://schemas.microsoft.com/office/drawing/2014/main" id="{9A92648B-8536-42E6-7B67-33A6839CD0BB}"/>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3455876" y="17900"/>
            <a:ext cx="2232248" cy="1033448"/>
          </a:xfrm>
          <a:prstGeom prst="rect">
            <a:avLst/>
          </a:prstGeom>
        </p:spPr>
      </p:pic>
      <p:pic>
        <p:nvPicPr>
          <p:cNvPr id="10" name="Prent 9">
            <a:extLst>
              <a:ext uri="{FF2B5EF4-FFF2-40B4-BE49-F238E27FC236}">
                <a16:creationId xmlns:a16="http://schemas.microsoft.com/office/drawing/2014/main" id="{4175A0A7-97E0-567B-ECBD-82B7EEC74C51}"/>
              </a:ext>
            </a:extLst>
          </p:cNvPr>
          <p:cNvPicPr>
            <a:picLocks noChangeAspect="1"/>
          </p:cNvPicPr>
          <p:nvPr/>
        </p:nvPicPr>
        <p:blipFill>
          <a:blip/>
          <a:stretch>
            <a:fillRect/>
          </a:stretch>
        </p:blipFill>
        <p:spPr>
          <a:xfrm>
            <a:off x="7303140" y="-38075"/>
            <a:ext cx="1800200" cy="1666875"/>
          </a:xfrm>
          <a:prstGeom prst="rect">
            <a:avLst/>
          </a:prstGeom>
        </p:spPr>
      </p:pic>
    </p:spTree>
    <p:extLst>
      <p:ext uri="{BB962C8B-B14F-4D97-AF65-F5344CB8AC3E}">
        <p14:creationId xmlns:p14="http://schemas.microsoft.com/office/powerpoint/2010/main" val="3040552279"/>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4" fill="hold" nodeType="with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wipe(down)">
                                      <p:cBhvr>
                                        <p:cTn id="15" dur="500"/>
                                        <p:tgtEl>
                                          <p:spTgt spid="6">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circle(in)">
                                      <p:cBhvr>
                                        <p:cTn id="20" dur="2000"/>
                                        <p:tgtEl>
                                          <p:spTgt spid="6">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barn(inVertical)">
                                      <p:cBhvr>
                                        <p:cTn id="25" dur="500"/>
                                        <p:tgtEl>
                                          <p:spTgt spid="4">
                                            <p:txEl>
                                              <p:pRg st="0" end="0"/>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barn(inVertical)">
                                      <p:cBhvr>
                                        <p:cTn id="28" dur="500"/>
                                        <p:tgtEl>
                                          <p:spTgt spid="4">
                                            <p:txEl>
                                              <p:pRg st="3" end="3"/>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Effect transition="in" filter="barn(inVertical)">
                                      <p:cBhvr>
                                        <p:cTn id="31" dur="500"/>
                                        <p:tgtEl>
                                          <p:spTgt spid="4">
                                            <p:txEl>
                                              <p:pRg st="5" end="5"/>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4">
                                            <p:txEl>
                                              <p:pRg st="8" end="8"/>
                                            </p:txEl>
                                          </p:spTgt>
                                        </p:tgtEl>
                                        <p:attrNameLst>
                                          <p:attrName>style.visibility</p:attrName>
                                        </p:attrNameLst>
                                      </p:cBhvr>
                                      <p:to>
                                        <p:strVal val="visible"/>
                                      </p:to>
                                    </p:set>
                                    <p:animEffect transition="in" filter="barn(inVertical)">
                                      <p:cBhvr>
                                        <p:cTn id="34" dur="500"/>
                                        <p:tgtEl>
                                          <p:spTgt spid="4">
                                            <p:txEl>
                                              <p:pRg st="8" end="8"/>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barn(inVertical)">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5B1B50-9DCD-FF1D-D7F6-07033CBC507D}"/>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182AD18D-2FCA-C7F9-F135-4243C5BF334D}"/>
              </a:ext>
            </a:extLst>
          </p:cNvPr>
          <p:cNvSpPr>
            <a:spLocks noGrp="1"/>
          </p:cNvSpPr>
          <p:nvPr>
            <p:ph type="title"/>
          </p:nvPr>
        </p:nvSpPr>
        <p:spPr>
          <a:xfrm>
            <a:off x="1059628" y="1014070"/>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القيود الواردة على الحق في حرية التعبير </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901F677F-990D-54A9-EB36-FD40C0C464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BE099CDD-33E8-4319-6BFB-1FBEF27DFB6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86B39DAD-933F-4B89-7929-39D8F575F0ED}"/>
              </a:ext>
            </a:extLst>
          </p:cNvPr>
          <p:cNvPicPr>
            <a:picLocks noChangeAspect="1"/>
          </p:cNvPicPr>
          <p:nvPr/>
        </p:nvPicPr>
        <p:blipFill>
          <a:blip r:embed="rId5"/>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9CC92E0B-F925-983C-8C35-5425EF005A2E}"/>
              </a:ext>
            </a:extLst>
          </p:cNvPr>
          <p:cNvPicPr>
            <a:picLocks noChangeAspect="1"/>
          </p:cNvPicPr>
          <p:nvPr/>
        </p:nvPicPr>
        <p:blipFill>
          <a:blip r:embed="rId6"/>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3F2467CD-9CFD-D9A2-716E-4BD3FD3A8A9F}"/>
              </a:ext>
            </a:extLst>
          </p:cNvPr>
          <p:cNvPicPr>
            <a:picLocks noChangeAspect="1"/>
          </p:cNvPicPr>
          <p:nvPr/>
        </p:nvPicPr>
        <p:blipFill>
          <a:blip r:embed="rId7"/>
          <a:stretch>
            <a:fillRect/>
          </a:stretch>
        </p:blipFill>
        <p:spPr>
          <a:xfrm>
            <a:off x="8207895" y="5805501"/>
            <a:ext cx="936105" cy="1027664"/>
          </a:xfrm>
          <a:prstGeom prst="rect">
            <a:avLst/>
          </a:prstGeom>
        </p:spPr>
      </p:pic>
      <p:sp>
        <p:nvSpPr>
          <p:cNvPr id="10" name="Rol: Horisontaal 9">
            <a:extLst>
              <a:ext uri="{FF2B5EF4-FFF2-40B4-BE49-F238E27FC236}">
                <a16:creationId xmlns:a16="http://schemas.microsoft.com/office/drawing/2014/main" id="{F97138AE-1FA1-A5F4-18FE-2C45120469B6}"/>
              </a:ext>
            </a:extLst>
          </p:cNvPr>
          <p:cNvSpPr/>
          <p:nvPr/>
        </p:nvSpPr>
        <p:spPr>
          <a:xfrm>
            <a:off x="611560" y="2623318"/>
            <a:ext cx="7596335" cy="4334074"/>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r-DZ" sz="3600" dirty="0">
                <a:latin typeface="Sakkal Majalla" panose="02000000000000000000" pitchFamily="2" charset="-78"/>
                <a:cs typeface="Sakkal Majalla" panose="02000000000000000000" pitchFamily="2" charset="-78"/>
              </a:rPr>
              <a:t>وضع</a:t>
            </a:r>
            <a:r>
              <a:rPr lang="fr-FR" sz="3600" dirty="0">
                <a:latin typeface="Sakkal Majalla" panose="02000000000000000000" pitchFamily="2" charset="-78"/>
                <a:cs typeface="Sakkal Majalla" panose="02000000000000000000" pitchFamily="2" charset="-78"/>
              </a:rPr>
              <a:t> </a:t>
            </a:r>
            <a:r>
              <a:rPr lang="ar-DZ" sz="3600" dirty="0">
                <a:latin typeface="Sakkal Majalla" panose="02000000000000000000" pitchFamily="2" charset="-78"/>
                <a:cs typeface="Sakkal Majalla" panose="02000000000000000000" pitchFamily="2" charset="-78"/>
              </a:rPr>
              <a:t>المشرع الجزائري قيود للحد من حرية التعبير في سبيل حفظ مصالح الأفراد من زاوية، وحفظ مصلحة الجماعة من زاوية أخرى، ويكون عادة تقييد حرية التعبير في غالبية الدول بحجة الاستثناءات </a:t>
            </a:r>
            <a:endParaRPr lang="fr-FR" sz="36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803585679"/>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D7287-C732-BCAA-9975-1ADDEEDBFDFE}"/>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500FD9B0-E8C8-56AC-A5F5-BD82CB596FF3}"/>
              </a:ext>
            </a:extLst>
          </p:cNvPr>
          <p:cNvSpPr>
            <a:spLocks noGrp="1"/>
          </p:cNvSpPr>
          <p:nvPr>
            <p:ph type="title"/>
          </p:nvPr>
        </p:nvSpPr>
        <p:spPr>
          <a:xfrm>
            <a:off x="1011803" y="668104"/>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القيود الواردة على الحق في حرية التعبير </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A8766625-A303-F4B7-B22C-267D0A391D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7E15A62A-5C6E-6D76-45B1-6F1CEC13FFE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D718AE55-A3CF-75D0-11F4-2B0D50CCB1E7}"/>
              </a:ext>
            </a:extLst>
          </p:cNvPr>
          <p:cNvPicPr>
            <a:picLocks noChangeAspect="1"/>
          </p:cNvPicPr>
          <p:nvPr/>
        </p:nvPicPr>
        <p:blipFill>
          <a:blip r:embed="rId5"/>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E5F81DAC-C81E-0EA1-6A67-3CB17C16FA94}"/>
              </a:ext>
            </a:extLst>
          </p:cNvPr>
          <p:cNvPicPr>
            <a:picLocks noChangeAspect="1"/>
          </p:cNvPicPr>
          <p:nvPr/>
        </p:nvPicPr>
        <p:blipFill>
          <a:blip r:embed="rId6"/>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7551E931-C319-94E6-DD3B-00C0B1B238D8}"/>
              </a:ext>
            </a:extLst>
          </p:cNvPr>
          <p:cNvPicPr>
            <a:picLocks noChangeAspect="1"/>
          </p:cNvPicPr>
          <p:nvPr/>
        </p:nvPicPr>
        <p:blipFill>
          <a:blip r:embed="rId7"/>
          <a:stretch>
            <a:fillRect/>
          </a:stretch>
        </p:blipFill>
        <p:spPr>
          <a:xfrm>
            <a:off x="8207895" y="5805501"/>
            <a:ext cx="936105" cy="1027664"/>
          </a:xfrm>
          <a:prstGeom prst="rect">
            <a:avLst/>
          </a:prstGeom>
        </p:spPr>
      </p:pic>
      <p:sp>
        <p:nvSpPr>
          <p:cNvPr id="10" name="Rol: Horisontaal 9">
            <a:extLst>
              <a:ext uri="{FF2B5EF4-FFF2-40B4-BE49-F238E27FC236}">
                <a16:creationId xmlns:a16="http://schemas.microsoft.com/office/drawing/2014/main" id="{606A1C32-A608-5A86-87F3-606593249806}"/>
              </a:ext>
            </a:extLst>
          </p:cNvPr>
          <p:cNvSpPr/>
          <p:nvPr/>
        </p:nvSpPr>
        <p:spPr>
          <a:xfrm>
            <a:off x="67486" y="2623318"/>
            <a:ext cx="7235653" cy="4117347"/>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r-DZ" sz="2800" dirty="0">
                <a:latin typeface="Sakkal Majalla" panose="02000000000000000000" pitchFamily="2" charset="-78"/>
                <a:cs typeface="Sakkal Majalla" panose="02000000000000000000" pitchFamily="2" charset="-78"/>
              </a:rPr>
              <a:t>المادة 144 مكرر 2 : يعاقب بالحبس من ثلاث (3) سنوات إلى خمس (5) سنوات وبغرامة من 50.000 دج إلى 100.000 دج أو بإحدى هاتين العقوبتين فقط كل من أساء إلى الرسول (صلى الله عليه وسلم) أو بقية الأنبياء أو استهزأ بالمعلوم من الدين بالضرورة أو بأية شعيرة من شعائر الإسلام سواء عن طريق الكتابة أو الرسم أو التصريح أو أية وسيلة أخرى تباشر النيابة العامة إجراءات المتابعة الجزائية تلقائيا</a:t>
            </a:r>
            <a:endParaRPr lang="fr-FR" sz="2800" dirty="0">
              <a:latin typeface="Sakkal Majalla" panose="02000000000000000000" pitchFamily="2" charset="-78"/>
              <a:cs typeface="Sakkal Majalla" panose="02000000000000000000" pitchFamily="2" charset="-78"/>
            </a:endParaRPr>
          </a:p>
        </p:txBody>
      </p:sp>
      <p:sp>
        <p:nvSpPr>
          <p:cNvPr id="7" name="Rol: Horisontaal 6">
            <a:extLst>
              <a:ext uri="{FF2B5EF4-FFF2-40B4-BE49-F238E27FC236}">
                <a16:creationId xmlns:a16="http://schemas.microsoft.com/office/drawing/2014/main" id="{AE3E70AE-8EEA-725D-2C78-B28403F7D51F}"/>
              </a:ext>
            </a:extLst>
          </p:cNvPr>
          <p:cNvSpPr/>
          <p:nvPr/>
        </p:nvSpPr>
        <p:spPr>
          <a:xfrm>
            <a:off x="7708362" y="3082555"/>
            <a:ext cx="1368152" cy="2304256"/>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800" dirty="0">
                <a:solidFill>
                  <a:schemeClr val="tx1"/>
                </a:solidFill>
                <a:latin typeface="Sakkal Majalla" panose="02000000000000000000" pitchFamily="2" charset="-78"/>
                <a:cs typeface="Sakkal Majalla" panose="02000000000000000000" pitchFamily="2" charset="-78"/>
              </a:rPr>
              <a:t>حقوق الاخرين وحرياتهم</a:t>
            </a:r>
            <a:endParaRPr lang="fr-FR" sz="2800" dirty="0">
              <a:solidFill>
                <a:schemeClr val="tx1"/>
              </a:solidFill>
              <a:latin typeface="Sakkal Majalla" panose="02000000000000000000" pitchFamily="2" charset="-78"/>
              <a:cs typeface="Sakkal Majalla" panose="02000000000000000000" pitchFamily="2" charset="-78"/>
            </a:endParaRPr>
          </a:p>
        </p:txBody>
      </p:sp>
      <p:sp>
        <p:nvSpPr>
          <p:cNvPr id="11" name="Lint: Boontoe gekrom en gekantel 10">
            <a:extLst>
              <a:ext uri="{FF2B5EF4-FFF2-40B4-BE49-F238E27FC236}">
                <a16:creationId xmlns:a16="http://schemas.microsoft.com/office/drawing/2014/main" id="{0EFD9F9C-22BC-63EB-9B16-07051F689361}"/>
              </a:ext>
            </a:extLst>
          </p:cNvPr>
          <p:cNvSpPr/>
          <p:nvPr/>
        </p:nvSpPr>
        <p:spPr>
          <a:xfrm>
            <a:off x="1011803" y="2323213"/>
            <a:ext cx="5432405" cy="805013"/>
          </a:xfrm>
          <a:prstGeom prst="ellipseRibbon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800" dirty="0">
                <a:solidFill>
                  <a:schemeClr val="tx1"/>
                </a:solidFill>
                <a:latin typeface="Sakkal Majalla" panose="02000000000000000000" pitchFamily="2" charset="-78"/>
                <a:cs typeface="Sakkal Majalla" panose="02000000000000000000" pitchFamily="2" charset="-78"/>
              </a:rPr>
              <a:t>منع الإساءة الى الدين</a:t>
            </a:r>
            <a:endParaRPr lang="fr-FR" sz="2800"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994523909"/>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BE57F0-3DEB-F173-E8B6-6FF4D06F789C}"/>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B2FDCD71-B77C-9B0A-51C7-E9465A32ECF3}"/>
              </a:ext>
            </a:extLst>
          </p:cNvPr>
          <p:cNvSpPr>
            <a:spLocks noGrp="1"/>
          </p:cNvSpPr>
          <p:nvPr>
            <p:ph type="title"/>
          </p:nvPr>
        </p:nvSpPr>
        <p:spPr>
          <a:xfrm>
            <a:off x="1011803" y="668104"/>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القيود الواردة على الحق في حرية التعبير </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8763E617-935A-43EC-ECDE-689DDD53EA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9212BB62-CB2C-BF4C-8377-7D4CEEA624A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EAA70401-E492-15EC-7D7E-388FB2D4A182}"/>
              </a:ext>
            </a:extLst>
          </p:cNvPr>
          <p:cNvPicPr>
            <a:picLocks noChangeAspect="1"/>
          </p:cNvPicPr>
          <p:nvPr/>
        </p:nvPicPr>
        <p:blipFill>
          <a:blip r:embed="rId5"/>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45EDFE4B-1537-5993-8C0A-9B0D4681F50C}"/>
              </a:ext>
            </a:extLst>
          </p:cNvPr>
          <p:cNvPicPr>
            <a:picLocks noChangeAspect="1"/>
          </p:cNvPicPr>
          <p:nvPr/>
        </p:nvPicPr>
        <p:blipFill>
          <a:blip r:embed="rId6"/>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60006605-EFF0-EDA6-A2C5-C9E29E186BFC}"/>
              </a:ext>
            </a:extLst>
          </p:cNvPr>
          <p:cNvPicPr>
            <a:picLocks noChangeAspect="1"/>
          </p:cNvPicPr>
          <p:nvPr/>
        </p:nvPicPr>
        <p:blipFill>
          <a:blip r:embed="rId7"/>
          <a:stretch>
            <a:fillRect/>
          </a:stretch>
        </p:blipFill>
        <p:spPr>
          <a:xfrm>
            <a:off x="8207895" y="5805501"/>
            <a:ext cx="936105" cy="1027664"/>
          </a:xfrm>
          <a:prstGeom prst="rect">
            <a:avLst/>
          </a:prstGeom>
        </p:spPr>
      </p:pic>
      <p:sp>
        <p:nvSpPr>
          <p:cNvPr id="10" name="Rol: Horisontaal 9">
            <a:extLst>
              <a:ext uri="{FF2B5EF4-FFF2-40B4-BE49-F238E27FC236}">
                <a16:creationId xmlns:a16="http://schemas.microsoft.com/office/drawing/2014/main" id="{F5995BCD-4018-2DA1-25CF-2569F20CB14B}"/>
              </a:ext>
            </a:extLst>
          </p:cNvPr>
          <p:cNvSpPr/>
          <p:nvPr/>
        </p:nvSpPr>
        <p:spPr>
          <a:xfrm>
            <a:off x="67486" y="2623318"/>
            <a:ext cx="7235653" cy="4117347"/>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r-DZ" sz="3600" dirty="0">
                <a:latin typeface="Sakkal Majalla" panose="02000000000000000000" pitchFamily="2" charset="-78"/>
                <a:cs typeface="Sakkal Majalla" panose="02000000000000000000" pitchFamily="2" charset="-78"/>
              </a:rPr>
              <a:t> نص المشرع الجزائري بتجريم وعقاب في مواجهة الأفعال الماسة بشرف واعتبار الأشخاص وحياتهم الخاصة، وهي تشمل جرائم القذف والسب والوشاية الكاذبة وإفشاء الأسرار والاعتداء على الحياة الخاصة.</a:t>
            </a:r>
            <a:endParaRPr lang="fr-FR" sz="3600" dirty="0">
              <a:latin typeface="Sakkal Majalla" panose="02000000000000000000" pitchFamily="2" charset="-78"/>
              <a:cs typeface="Sakkal Majalla" panose="02000000000000000000" pitchFamily="2" charset="-78"/>
            </a:endParaRPr>
          </a:p>
        </p:txBody>
      </p:sp>
      <p:sp>
        <p:nvSpPr>
          <p:cNvPr id="7" name="Rol: Horisontaal 6">
            <a:extLst>
              <a:ext uri="{FF2B5EF4-FFF2-40B4-BE49-F238E27FC236}">
                <a16:creationId xmlns:a16="http://schemas.microsoft.com/office/drawing/2014/main" id="{1AC72724-1248-D289-A641-632C9E42F1E4}"/>
              </a:ext>
            </a:extLst>
          </p:cNvPr>
          <p:cNvSpPr/>
          <p:nvPr/>
        </p:nvSpPr>
        <p:spPr>
          <a:xfrm>
            <a:off x="7708362" y="3082555"/>
            <a:ext cx="1368152" cy="2304256"/>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800" dirty="0">
                <a:solidFill>
                  <a:schemeClr val="tx1"/>
                </a:solidFill>
                <a:latin typeface="Sakkal Majalla" panose="02000000000000000000" pitchFamily="2" charset="-78"/>
                <a:cs typeface="Sakkal Majalla" panose="02000000000000000000" pitchFamily="2" charset="-78"/>
              </a:rPr>
              <a:t>حقوق الاخرين وحرياتهم</a:t>
            </a:r>
            <a:endParaRPr lang="fr-FR" sz="2800" dirty="0">
              <a:solidFill>
                <a:schemeClr val="tx1"/>
              </a:solidFill>
              <a:latin typeface="Sakkal Majalla" panose="02000000000000000000" pitchFamily="2" charset="-78"/>
              <a:cs typeface="Sakkal Majalla" panose="02000000000000000000" pitchFamily="2" charset="-78"/>
            </a:endParaRPr>
          </a:p>
        </p:txBody>
      </p:sp>
      <p:sp>
        <p:nvSpPr>
          <p:cNvPr id="11" name="Lint: Boontoe gekrom en gekantel 10">
            <a:extLst>
              <a:ext uri="{FF2B5EF4-FFF2-40B4-BE49-F238E27FC236}">
                <a16:creationId xmlns:a16="http://schemas.microsoft.com/office/drawing/2014/main" id="{9DACEB96-9644-E2A4-9457-DBEC41246A1B}"/>
              </a:ext>
            </a:extLst>
          </p:cNvPr>
          <p:cNvSpPr/>
          <p:nvPr/>
        </p:nvSpPr>
        <p:spPr>
          <a:xfrm>
            <a:off x="67486" y="2323213"/>
            <a:ext cx="6376723" cy="805013"/>
          </a:xfrm>
          <a:prstGeom prst="ellipseRibbon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400" b="1" dirty="0">
                <a:solidFill>
                  <a:schemeClr val="tx1"/>
                </a:solidFill>
                <a:latin typeface="Sakkal Majalla" panose="02000000000000000000" pitchFamily="2" charset="-78"/>
                <a:cs typeface="Sakkal Majalla" panose="02000000000000000000" pitchFamily="2" charset="-78"/>
              </a:rPr>
              <a:t>منع </a:t>
            </a:r>
            <a:r>
              <a:rPr lang="ar-DZ" sz="2400" b="1" dirty="0" err="1">
                <a:solidFill>
                  <a:schemeClr val="tx1"/>
                </a:solidFill>
                <a:latin typeface="Sakkal Majalla" panose="02000000000000000000" pitchFamily="2" charset="-78"/>
                <a:cs typeface="Sakkal Majalla" panose="02000000000000000000" pitchFamily="2" charset="-78"/>
              </a:rPr>
              <a:t>الإعتداء</a:t>
            </a:r>
            <a:r>
              <a:rPr lang="ar-DZ" sz="2400" b="1" dirty="0">
                <a:solidFill>
                  <a:schemeClr val="tx1"/>
                </a:solidFill>
                <a:latin typeface="Sakkal Majalla" panose="02000000000000000000" pitchFamily="2" charset="-78"/>
                <a:cs typeface="Sakkal Majalla" panose="02000000000000000000" pitchFamily="2" charset="-78"/>
              </a:rPr>
              <a:t> على الحياة الخاصة</a:t>
            </a:r>
            <a:endParaRPr lang="fr-FR" sz="2400" b="1"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302166145"/>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AFACB4-378E-E3EA-B263-E80FFBE59BFA}"/>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B569D0FC-AE86-9F9A-6727-E8F32EB4BAFE}"/>
              </a:ext>
            </a:extLst>
          </p:cNvPr>
          <p:cNvSpPr>
            <a:spLocks noGrp="1"/>
          </p:cNvSpPr>
          <p:nvPr>
            <p:ph type="title"/>
          </p:nvPr>
        </p:nvSpPr>
        <p:spPr>
          <a:xfrm>
            <a:off x="1011803" y="668104"/>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القيود الواردة على الحق في حرية التعبير </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9D8991AB-57B4-D930-6E2F-BBCEA6350C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4D0EBDD6-BA25-AFF2-C4B2-BD30D8D1C55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7A6C1A80-DC1E-CFAE-B350-52D5A4339F91}"/>
              </a:ext>
            </a:extLst>
          </p:cNvPr>
          <p:cNvPicPr>
            <a:picLocks noChangeAspect="1"/>
          </p:cNvPicPr>
          <p:nvPr/>
        </p:nvPicPr>
        <p:blipFill>
          <a:blip r:embed="rId5"/>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5AA1D8A0-AAFA-FE56-4ED4-B6D6A9B971BA}"/>
              </a:ext>
            </a:extLst>
          </p:cNvPr>
          <p:cNvPicPr>
            <a:picLocks noChangeAspect="1"/>
          </p:cNvPicPr>
          <p:nvPr/>
        </p:nvPicPr>
        <p:blipFill>
          <a:blip r:embed="rId6"/>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0039FE83-F977-C846-2CCC-73708883690E}"/>
              </a:ext>
            </a:extLst>
          </p:cNvPr>
          <p:cNvPicPr>
            <a:picLocks noChangeAspect="1"/>
          </p:cNvPicPr>
          <p:nvPr/>
        </p:nvPicPr>
        <p:blipFill>
          <a:blip r:embed="rId7"/>
          <a:stretch>
            <a:fillRect/>
          </a:stretch>
        </p:blipFill>
        <p:spPr>
          <a:xfrm>
            <a:off x="8207895" y="5805501"/>
            <a:ext cx="936105" cy="1027664"/>
          </a:xfrm>
          <a:prstGeom prst="rect">
            <a:avLst/>
          </a:prstGeom>
        </p:spPr>
      </p:pic>
      <p:sp>
        <p:nvSpPr>
          <p:cNvPr id="10" name="Rol: Horisontaal 9">
            <a:extLst>
              <a:ext uri="{FF2B5EF4-FFF2-40B4-BE49-F238E27FC236}">
                <a16:creationId xmlns:a16="http://schemas.microsoft.com/office/drawing/2014/main" id="{2D3C7A0E-CED5-A985-D5DF-CBFD0D56D16E}"/>
              </a:ext>
            </a:extLst>
          </p:cNvPr>
          <p:cNvSpPr/>
          <p:nvPr/>
        </p:nvSpPr>
        <p:spPr>
          <a:xfrm>
            <a:off x="67486" y="2623318"/>
            <a:ext cx="7235653" cy="4117347"/>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r-DZ" sz="3100" dirty="0">
                <a:latin typeface="Sakkal Majalla" panose="02000000000000000000" pitchFamily="2" charset="-78"/>
                <a:cs typeface="Sakkal Majalla" panose="02000000000000000000" pitchFamily="2" charset="-78"/>
              </a:rPr>
              <a:t>أن اتساع نطاق هذه القوانين ووضع عقوبات صارمة لها من شأنه أن يكبت حرية الصحافة في الكشف عن التجاوزات، ويقيد حق الجمهور في الحصول على المعلومة لذا يتعين على المشرع أن يحذف عقوبة الحبس أو يخفضها في جرائم القذف، والسب العلني المرتكب بواسطة الإعلام، وكذلك في الوشاية الكاذبة، ويكتفي بعقوبة الغرامة</a:t>
            </a:r>
            <a:endParaRPr lang="fr-FR" sz="3100" dirty="0">
              <a:latin typeface="Sakkal Majalla" panose="02000000000000000000" pitchFamily="2" charset="-78"/>
              <a:cs typeface="Sakkal Majalla" panose="02000000000000000000" pitchFamily="2" charset="-78"/>
            </a:endParaRPr>
          </a:p>
        </p:txBody>
      </p:sp>
      <p:sp>
        <p:nvSpPr>
          <p:cNvPr id="7" name="Rol: Horisontaal 6">
            <a:extLst>
              <a:ext uri="{FF2B5EF4-FFF2-40B4-BE49-F238E27FC236}">
                <a16:creationId xmlns:a16="http://schemas.microsoft.com/office/drawing/2014/main" id="{156530D2-C5FE-8D95-466F-164874229E92}"/>
              </a:ext>
            </a:extLst>
          </p:cNvPr>
          <p:cNvSpPr/>
          <p:nvPr/>
        </p:nvSpPr>
        <p:spPr>
          <a:xfrm>
            <a:off x="7708362" y="3082555"/>
            <a:ext cx="1368152" cy="2304256"/>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800" dirty="0">
                <a:solidFill>
                  <a:schemeClr val="tx1"/>
                </a:solidFill>
                <a:latin typeface="Sakkal Majalla" panose="02000000000000000000" pitchFamily="2" charset="-78"/>
                <a:cs typeface="Sakkal Majalla" panose="02000000000000000000" pitchFamily="2" charset="-78"/>
              </a:rPr>
              <a:t>حقوق الاخرين وحرياتهم</a:t>
            </a:r>
            <a:endParaRPr lang="fr-FR" sz="2800" dirty="0">
              <a:solidFill>
                <a:schemeClr val="tx1"/>
              </a:solidFill>
              <a:latin typeface="Sakkal Majalla" panose="02000000000000000000" pitchFamily="2" charset="-78"/>
              <a:cs typeface="Sakkal Majalla" panose="02000000000000000000" pitchFamily="2" charset="-78"/>
            </a:endParaRPr>
          </a:p>
        </p:txBody>
      </p:sp>
      <p:sp>
        <p:nvSpPr>
          <p:cNvPr id="11" name="Lint: Boontoe gekrom en gekantel 10">
            <a:extLst>
              <a:ext uri="{FF2B5EF4-FFF2-40B4-BE49-F238E27FC236}">
                <a16:creationId xmlns:a16="http://schemas.microsoft.com/office/drawing/2014/main" id="{A73A907E-BF29-3B83-D6CC-982EB7B130FE}"/>
              </a:ext>
            </a:extLst>
          </p:cNvPr>
          <p:cNvSpPr/>
          <p:nvPr/>
        </p:nvSpPr>
        <p:spPr>
          <a:xfrm>
            <a:off x="67486" y="2323213"/>
            <a:ext cx="6376723" cy="805013"/>
          </a:xfrm>
          <a:prstGeom prst="ellipseRibbon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400" b="1" dirty="0">
                <a:solidFill>
                  <a:schemeClr val="tx1"/>
                </a:solidFill>
                <a:latin typeface="Sakkal Majalla" panose="02000000000000000000" pitchFamily="2" charset="-78"/>
                <a:cs typeface="Sakkal Majalla" panose="02000000000000000000" pitchFamily="2" charset="-78"/>
              </a:rPr>
              <a:t>منع </a:t>
            </a:r>
            <a:r>
              <a:rPr lang="ar-DZ" sz="2400" b="1" dirty="0" err="1">
                <a:solidFill>
                  <a:schemeClr val="tx1"/>
                </a:solidFill>
                <a:latin typeface="Sakkal Majalla" panose="02000000000000000000" pitchFamily="2" charset="-78"/>
                <a:cs typeface="Sakkal Majalla" panose="02000000000000000000" pitchFamily="2" charset="-78"/>
              </a:rPr>
              <a:t>الإعتداء</a:t>
            </a:r>
            <a:r>
              <a:rPr lang="ar-DZ" sz="2400" b="1" dirty="0">
                <a:solidFill>
                  <a:schemeClr val="tx1"/>
                </a:solidFill>
                <a:latin typeface="Sakkal Majalla" panose="02000000000000000000" pitchFamily="2" charset="-78"/>
                <a:cs typeface="Sakkal Majalla" panose="02000000000000000000" pitchFamily="2" charset="-78"/>
              </a:rPr>
              <a:t> على الحياة الخاصة</a:t>
            </a:r>
            <a:endParaRPr lang="fr-FR" sz="2400" b="1"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421813477"/>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2098-39FA-97C7-E9D5-82335DA3852B}"/>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7D127EA2-18B2-C351-2BAE-67F2276AD089}"/>
              </a:ext>
            </a:extLst>
          </p:cNvPr>
          <p:cNvSpPr>
            <a:spLocks noGrp="1"/>
          </p:cNvSpPr>
          <p:nvPr>
            <p:ph type="title"/>
          </p:nvPr>
        </p:nvSpPr>
        <p:spPr>
          <a:xfrm>
            <a:off x="1011803" y="668104"/>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القيود الواردة على الحق في حرية التعبير </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5F1D7DE1-EDC1-14B2-2EFC-FEC9BB4AB7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A00DB450-321B-C776-8EB0-B984EAABAB8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7A5ADA1D-5FDE-3C70-0E38-A7FDB95E56AF}"/>
              </a:ext>
            </a:extLst>
          </p:cNvPr>
          <p:cNvPicPr>
            <a:picLocks noChangeAspect="1"/>
          </p:cNvPicPr>
          <p:nvPr/>
        </p:nvPicPr>
        <p:blipFill>
          <a:blip r:embed="rId5"/>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CB8974F3-4054-BF6E-197C-E4D88EEE0DC7}"/>
              </a:ext>
            </a:extLst>
          </p:cNvPr>
          <p:cNvPicPr>
            <a:picLocks noChangeAspect="1"/>
          </p:cNvPicPr>
          <p:nvPr/>
        </p:nvPicPr>
        <p:blipFill>
          <a:blip r:embed="rId6"/>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26FF7E62-FC80-BDBC-1820-279D1C4B23AA}"/>
              </a:ext>
            </a:extLst>
          </p:cNvPr>
          <p:cNvPicPr>
            <a:picLocks noChangeAspect="1"/>
          </p:cNvPicPr>
          <p:nvPr/>
        </p:nvPicPr>
        <p:blipFill>
          <a:blip r:embed="rId7"/>
          <a:stretch>
            <a:fillRect/>
          </a:stretch>
        </p:blipFill>
        <p:spPr>
          <a:xfrm>
            <a:off x="8207895" y="5805501"/>
            <a:ext cx="936105" cy="1027664"/>
          </a:xfrm>
          <a:prstGeom prst="rect">
            <a:avLst/>
          </a:prstGeom>
        </p:spPr>
      </p:pic>
      <p:sp>
        <p:nvSpPr>
          <p:cNvPr id="10" name="Rol: Horisontaal 9">
            <a:extLst>
              <a:ext uri="{FF2B5EF4-FFF2-40B4-BE49-F238E27FC236}">
                <a16:creationId xmlns:a16="http://schemas.microsoft.com/office/drawing/2014/main" id="{C823EBAB-79CF-EC56-733E-6A06A5BADA5F}"/>
              </a:ext>
            </a:extLst>
          </p:cNvPr>
          <p:cNvSpPr/>
          <p:nvPr/>
        </p:nvSpPr>
        <p:spPr>
          <a:xfrm>
            <a:off x="67486" y="2623318"/>
            <a:ext cx="7235653" cy="4117347"/>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r-DZ" sz="3100" dirty="0">
                <a:latin typeface="Sakkal Majalla" panose="02000000000000000000" pitchFamily="2" charset="-78"/>
                <a:cs typeface="Sakkal Majalla" panose="02000000000000000000" pitchFamily="2" charset="-78"/>
              </a:rPr>
              <a:t>النظام العام: بأنّه مجموعة من الأسس السياسية </a:t>
            </a:r>
            <a:r>
              <a:rPr lang="ar-DZ" sz="3100" dirty="0" err="1">
                <a:latin typeface="Sakkal Majalla" panose="02000000000000000000" pitchFamily="2" charset="-78"/>
                <a:cs typeface="Sakkal Majalla" panose="02000000000000000000" pitchFamily="2" charset="-78"/>
              </a:rPr>
              <a:t>والاجتماعيةوالاقتصادية</a:t>
            </a:r>
            <a:r>
              <a:rPr lang="ar-DZ" sz="3100" dirty="0">
                <a:latin typeface="Sakkal Majalla" panose="02000000000000000000" pitchFamily="2" charset="-78"/>
                <a:cs typeface="Sakkal Majalla" panose="02000000000000000000" pitchFamily="2" charset="-78"/>
              </a:rPr>
              <a:t> والخلقية، وحتى الدينية التي يقوم عليها المجتمع، والتي يتعارض </a:t>
            </a:r>
            <a:r>
              <a:rPr lang="ar-DZ" sz="3100" dirty="0" err="1">
                <a:latin typeface="Sakkal Majalla" panose="02000000000000000000" pitchFamily="2" charset="-78"/>
                <a:cs typeface="Sakkal Majalla" panose="02000000000000000000" pitchFamily="2" charset="-78"/>
              </a:rPr>
              <a:t>الإخلالبها</a:t>
            </a:r>
            <a:r>
              <a:rPr lang="ar-DZ" sz="3100" dirty="0">
                <a:latin typeface="Sakkal Majalla" panose="02000000000000000000" pitchFamily="2" charset="-78"/>
                <a:cs typeface="Sakkal Majalla" panose="02000000000000000000" pitchFamily="2" charset="-78"/>
              </a:rPr>
              <a:t> مع الصالح العام الذي يجب تقديمه على الصالح الخاص</a:t>
            </a:r>
            <a:endParaRPr lang="fr-FR" sz="3100" dirty="0">
              <a:latin typeface="Sakkal Majalla" panose="02000000000000000000" pitchFamily="2" charset="-78"/>
              <a:cs typeface="Sakkal Majalla" panose="02000000000000000000" pitchFamily="2" charset="-78"/>
            </a:endParaRPr>
          </a:p>
        </p:txBody>
      </p:sp>
      <p:sp>
        <p:nvSpPr>
          <p:cNvPr id="7" name="Rol: Horisontaal 6">
            <a:extLst>
              <a:ext uri="{FF2B5EF4-FFF2-40B4-BE49-F238E27FC236}">
                <a16:creationId xmlns:a16="http://schemas.microsoft.com/office/drawing/2014/main" id="{78E1D3C6-D4ED-9BCF-B659-4C8F284D4ADE}"/>
              </a:ext>
            </a:extLst>
          </p:cNvPr>
          <p:cNvSpPr/>
          <p:nvPr/>
        </p:nvSpPr>
        <p:spPr>
          <a:xfrm>
            <a:off x="7708362" y="3082555"/>
            <a:ext cx="1368152" cy="2304256"/>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800" dirty="0">
                <a:solidFill>
                  <a:schemeClr val="tx1"/>
                </a:solidFill>
                <a:latin typeface="Sakkal Majalla" panose="02000000000000000000" pitchFamily="2" charset="-78"/>
                <a:cs typeface="Sakkal Majalla" panose="02000000000000000000" pitchFamily="2" charset="-78"/>
              </a:rPr>
              <a:t>المساس بالنظام العام</a:t>
            </a:r>
            <a:endParaRPr lang="fr-FR" sz="2800" dirty="0">
              <a:solidFill>
                <a:schemeClr val="tx1"/>
              </a:solidFill>
              <a:latin typeface="Sakkal Majalla" panose="02000000000000000000" pitchFamily="2" charset="-78"/>
              <a:cs typeface="Sakkal Majalla" panose="02000000000000000000" pitchFamily="2" charset="-78"/>
            </a:endParaRPr>
          </a:p>
        </p:txBody>
      </p:sp>
      <p:sp>
        <p:nvSpPr>
          <p:cNvPr id="11" name="Lint: Boontoe gekrom en gekantel 10">
            <a:extLst>
              <a:ext uri="{FF2B5EF4-FFF2-40B4-BE49-F238E27FC236}">
                <a16:creationId xmlns:a16="http://schemas.microsoft.com/office/drawing/2014/main" id="{99709DDC-C413-C0A4-1A8E-719678449B9E}"/>
              </a:ext>
            </a:extLst>
          </p:cNvPr>
          <p:cNvSpPr/>
          <p:nvPr/>
        </p:nvSpPr>
        <p:spPr>
          <a:xfrm>
            <a:off x="67486" y="2323213"/>
            <a:ext cx="6376723" cy="805013"/>
          </a:xfrm>
          <a:prstGeom prst="ellipseRibbon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solidFill>
                  <a:schemeClr val="tx1"/>
                </a:solidFill>
                <a:latin typeface="Sakkal Majalla" panose="02000000000000000000" pitchFamily="2" charset="-78"/>
                <a:cs typeface="Sakkal Majalla" panose="02000000000000000000" pitchFamily="2" charset="-78"/>
              </a:rPr>
              <a:t>قيود جنائية</a:t>
            </a:r>
            <a:endParaRPr lang="fr-FR" sz="3200" b="1"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169179082"/>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C0F094-05D6-D707-8A79-EE2F7A8E4C12}"/>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4DD13FC5-63E4-74B6-8BE1-749A883AEF12}"/>
              </a:ext>
            </a:extLst>
          </p:cNvPr>
          <p:cNvSpPr>
            <a:spLocks noGrp="1"/>
          </p:cNvSpPr>
          <p:nvPr>
            <p:ph type="title"/>
          </p:nvPr>
        </p:nvSpPr>
        <p:spPr>
          <a:xfrm>
            <a:off x="1011803" y="668104"/>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القيود الواردة على الحق في حرية التعبير </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2F5B5FF3-8852-2EFB-EB44-54EDECB1C4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92F4DC24-D014-B040-6118-40F653380B8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534AAE26-D24F-1144-4674-8AA628A07C0F}"/>
              </a:ext>
            </a:extLst>
          </p:cNvPr>
          <p:cNvPicPr>
            <a:picLocks noChangeAspect="1"/>
          </p:cNvPicPr>
          <p:nvPr/>
        </p:nvPicPr>
        <p:blipFill>
          <a:blip r:embed="rId5"/>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DF63DE4D-2653-3579-2864-F03634EDE945}"/>
              </a:ext>
            </a:extLst>
          </p:cNvPr>
          <p:cNvPicPr>
            <a:picLocks noChangeAspect="1"/>
          </p:cNvPicPr>
          <p:nvPr/>
        </p:nvPicPr>
        <p:blipFill>
          <a:blip r:embed="rId6"/>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7C36E765-D840-9C7A-8E73-0513C48B6472}"/>
              </a:ext>
            </a:extLst>
          </p:cNvPr>
          <p:cNvPicPr>
            <a:picLocks noChangeAspect="1"/>
          </p:cNvPicPr>
          <p:nvPr/>
        </p:nvPicPr>
        <p:blipFill>
          <a:blip r:embed="rId7"/>
          <a:stretch>
            <a:fillRect/>
          </a:stretch>
        </p:blipFill>
        <p:spPr>
          <a:xfrm>
            <a:off x="8207895" y="5805501"/>
            <a:ext cx="936105" cy="1027664"/>
          </a:xfrm>
          <a:prstGeom prst="rect">
            <a:avLst/>
          </a:prstGeom>
        </p:spPr>
      </p:pic>
      <p:sp>
        <p:nvSpPr>
          <p:cNvPr id="10" name="Rol: Horisontaal 9">
            <a:extLst>
              <a:ext uri="{FF2B5EF4-FFF2-40B4-BE49-F238E27FC236}">
                <a16:creationId xmlns:a16="http://schemas.microsoft.com/office/drawing/2014/main" id="{C4217FA2-A9E9-4E7C-4C4E-8D8C877CFE86}"/>
              </a:ext>
            </a:extLst>
          </p:cNvPr>
          <p:cNvSpPr/>
          <p:nvPr/>
        </p:nvSpPr>
        <p:spPr>
          <a:xfrm>
            <a:off x="67486" y="2623318"/>
            <a:ext cx="7235653" cy="4117347"/>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r-DZ" sz="3100" dirty="0">
                <a:latin typeface="Sakkal Majalla" panose="02000000000000000000" pitchFamily="2" charset="-78"/>
                <a:cs typeface="Sakkal Majalla" panose="02000000000000000000" pitchFamily="2" charset="-78"/>
              </a:rPr>
              <a:t>وضع المشرع الجزائري قيودا جنائية على حرية التعبير سواء في قانون العقوبات أو في القانون رقم 05/12 المتعلق بالإعلام بغرض ردع بعض الجرائم التي تمس النظام العام والتي تقع من الفرد عند ممارسته لحقه في التعبير عن رأيه وذلك من خلال فرض عقوبات قاسية على من يمس بشرف أو اعتبار بعض الأشخاص والهيئات العامة,</a:t>
            </a:r>
            <a:endParaRPr lang="fr-FR" sz="3100" dirty="0">
              <a:latin typeface="Sakkal Majalla" panose="02000000000000000000" pitchFamily="2" charset="-78"/>
              <a:cs typeface="Sakkal Majalla" panose="02000000000000000000" pitchFamily="2" charset="-78"/>
            </a:endParaRPr>
          </a:p>
        </p:txBody>
      </p:sp>
      <p:sp>
        <p:nvSpPr>
          <p:cNvPr id="7" name="Rol: Horisontaal 6">
            <a:extLst>
              <a:ext uri="{FF2B5EF4-FFF2-40B4-BE49-F238E27FC236}">
                <a16:creationId xmlns:a16="http://schemas.microsoft.com/office/drawing/2014/main" id="{744706EF-BE5A-0AC8-6410-4726338604C3}"/>
              </a:ext>
            </a:extLst>
          </p:cNvPr>
          <p:cNvSpPr/>
          <p:nvPr/>
        </p:nvSpPr>
        <p:spPr>
          <a:xfrm>
            <a:off x="7708362" y="3082555"/>
            <a:ext cx="1368152" cy="2304256"/>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800" dirty="0">
                <a:solidFill>
                  <a:schemeClr val="tx1"/>
                </a:solidFill>
                <a:latin typeface="Sakkal Majalla" panose="02000000000000000000" pitchFamily="2" charset="-78"/>
                <a:cs typeface="Sakkal Majalla" panose="02000000000000000000" pitchFamily="2" charset="-78"/>
              </a:rPr>
              <a:t>المساس بالنظام العام</a:t>
            </a:r>
            <a:endParaRPr lang="fr-FR" sz="2800" dirty="0">
              <a:solidFill>
                <a:schemeClr val="tx1"/>
              </a:solidFill>
              <a:latin typeface="Sakkal Majalla" panose="02000000000000000000" pitchFamily="2" charset="-78"/>
              <a:cs typeface="Sakkal Majalla" panose="02000000000000000000" pitchFamily="2" charset="-78"/>
            </a:endParaRPr>
          </a:p>
        </p:txBody>
      </p:sp>
      <p:sp>
        <p:nvSpPr>
          <p:cNvPr id="11" name="Lint: Boontoe gekrom en gekantel 10">
            <a:extLst>
              <a:ext uri="{FF2B5EF4-FFF2-40B4-BE49-F238E27FC236}">
                <a16:creationId xmlns:a16="http://schemas.microsoft.com/office/drawing/2014/main" id="{ABC043FA-FA70-F5AC-64C5-D8C810D9F9C8}"/>
              </a:ext>
            </a:extLst>
          </p:cNvPr>
          <p:cNvSpPr/>
          <p:nvPr/>
        </p:nvSpPr>
        <p:spPr>
          <a:xfrm>
            <a:off x="67486" y="2323213"/>
            <a:ext cx="6376723" cy="805013"/>
          </a:xfrm>
          <a:prstGeom prst="ellipseRibbon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solidFill>
                  <a:schemeClr val="tx1"/>
                </a:solidFill>
                <a:latin typeface="Sakkal Majalla" panose="02000000000000000000" pitchFamily="2" charset="-78"/>
                <a:cs typeface="Sakkal Majalla" panose="02000000000000000000" pitchFamily="2" charset="-78"/>
              </a:rPr>
              <a:t>قيود جنائية</a:t>
            </a:r>
            <a:endParaRPr lang="fr-FR" sz="3200" b="1"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404444173"/>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368DB1-96AE-D2B2-95F0-B31FC7A1F3DA}"/>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5AB609A2-6BE8-1CF2-0A9C-551A09A6F21F}"/>
              </a:ext>
            </a:extLst>
          </p:cNvPr>
          <p:cNvSpPr>
            <a:spLocks noGrp="1"/>
          </p:cNvSpPr>
          <p:nvPr>
            <p:ph type="title"/>
          </p:nvPr>
        </p:nvSpPr>
        <p:spPr>
          <a:xfrm>
            <a:off x="1011803" y="668104"/>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القيود الواردة على الحق في حرية التعبير </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B066D217-C5D5-68F2-39B8-4C70BF9A62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FAB1F31F-A7C0-49EA-070B-F972A57A675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039BA6EA-304B-17C1-1E87-E22CD9B0DA18}"/>
              </a:ext>
            </a:extLst>
          </p:cNvPr>
          <p:cNvPicPr>
            <a:picLocks noChangeAspect="1"/>
          </p:cNvPicPr>
          <p:nvPr/>
        </p:nvPicPr>
        <p:blipFill>
          <a:blip r:embed="rId5"/>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1BFC356C-7AE4-545B-EAF9-1B4B2FA280B0}"/>
              </a:ext>
            </a:extLst>
          </p:cNvPr>
          <p:cNvPicPr>
            <a:picLocks noChangeAspect="1"/>
          </p:cNvPicPr>
          <p:nvPr/>
        </p:nvPicPr>
        <p:blipFill>
          <a:blip r:embed="rId6"/>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6577BCA5-0C7D-30E7-9CC7-A5589D212267}"/>
              </a:ext>
            </a:extLst>
          </p:cNvPr>
          <p:cNvPicPr>
            <a:picLocks noChangeAspect="1"/>
          </p:cNvPicPr>
          <p:nvPr/>
        </p:nvPicPr>
        <p:blipFill>
          <a:blip r:embed="rId7"/>
          <a:stretch>
            <a:fillRect/>
          </a:stretch>
        </p:blipFill>
        <p:spPr>
          <a:xfrm>
            <a:off x="8207895" y="5805501"/>
            <a:ext cx="936105" cy="1027664"/>
          </a:xfrm>
          <a:prstGeom prst="rect">
            <a:avLst/>
          </a:prstGeom>
        </p:spPr>
      </p:pic>
      <p:sp>
        <p:nvSpPr>
          <p:cNvPr id="10" name="Rol: Horisontaal 9">
            <a:extLst>
              <a:ext uri="{FF2B5EF4-FFF2-40B4-BE49-F238E27FC236}">
                <a16:creationId xmlns:a16="http://schemas.microsoft.com/office/drawing/2014/main" id="{4905DD92-B2FF-714A-9A95-6186F3D4AD08}"/>
              </a:ext>
            </a:extLst>
          </p:cNvPr>
          <p:cNvSpPr/>
          <p:nvPr/>
        </p:nvSpPr>
        <p:spPr>
          <a:xfrm>
            <a:off x="67486" y="2623318"/>
            <a:ext cx="7235653" cy="4117347"/>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indent="-342900">
              <a:buFontTx/>
              <a:buChar char="-"/>
            </a:pPr>
            <a:r>
              <a:rPr lang="ar-DZ" sz="2700" dirty="0">
                <a:latin typeface="Sakkal Majalla" panose="02000000000000000000" pitchFamily="2" charset="-78"/>
                <a:cs typeface="Sakkal Majalla" panose="02000000000000000000" pitchFamily="2" charset="-78"/>
              </a:rPr>
              <a:t>جريمة إهانة القاضي أو الموظف العام أو أحد رجال القوة العمومية (م 144ق,ع)</a:t>
            </a:r>
          </a:p>
          <a:p>
            <a:pPr marL="342900" indent="-342900">
              <a:buFontTx/>
              <a:buChar char="-"/>
            </a:pPr>
            <a:r>
              <a:rPr lang="ar-DZ" sz="2700" dirty="0">
                <a:latin typeface="Sakkal Majalla" panose="02000000000000000000" pitchFamily="2" charset="-78"/>
                <a:cs typeface="Sakkal Majalla" panose="02000000000000000000" pitchFamily="2" charset="-78"/>
              </a:rPr>
              <a:t>جريمة الإساءة إلى رئيس الجمهورية(المادة 144 مكرر </a:t>
            </a:r>
            <a:r>
              <a:rPr lang="ar-DZ" sz="2700" dirty="0" err="1">
                <a:latin typeface="Sakkal Majalla" panose="02000000000000000000" pitchFamily="2" charset="-78"/>
                <a:cs typeface="Sakkal Majalla" panose="02000000000000000000" pitchFamily="2" charset="-78"/>
              </a:rPr>
              <a:t>ق,ع</a:t>
            </a:r>
            <a:r>
              <a:rPr lang="ar-DZ" sz="2700" dirty="0">
                <a:latin typeface="Sakkal Majalla" panose="02000000000000000000" pitchFamily="2" charset="-78"/>
                <a:cs typeface="Sakkal Majalla" panose="02000000000000000000" pitchFamily="2" charset="-78"/>
              </a:rPr>
              <a:t>),</a:t>
            </a:r>
          </a:p>
          <a:p>
            <a:pPr marL="342900" indent="-342900">
              <a:buFontTx/>
              <a:buChar char="-"/>
            </a:pPr>
            <a:r>
              <a:rPr lang="ar-DZ" sz="2700" dirty="0">
                <a:latin typeface="Sakkal Majalla" panose="02000000000000000000" pitchFamily="2" charset="-78"/>
                <a:cs typeface="Sakkal Majalla" panose="02000000000000000000" pitchFamily="2" charset="-78"/>
              </a:rPr>
              <a:t>جريمة إهانة رؤساء الدول الأجنبية وأعضاء البعثات الدبلوماسية (م 123 من القانون رقم 05/12 المتعلق بالإعلام،)</a:t>
            </a:r>
          </a:p>
          <a:p>
            <a:pPr marL="342900" indent="-342900">
              <a:buFontTx/>
              <a:buChar char="-"/>
            </a:pPr>
            <a:r>
              <a:rPr lang="ar-DZ" sz="2700" dirty="0">
                <a:latin typeface="Sakkal Majalla" panose="02000000000000000000" pitchFamily="2" charset="-78"/>
                <a:cs typeface="Sakkal Majalla" panose="02000000000000000000" pitchFamily="2" charset="-78"/>
              </a:rPr>
              <a:t>-جريمة إهانة هيئات نظامية او عمومية(م146ق,ع)</a:t>
            </a:r>
          </a:p>
          <a:p>
            <a:pPr marL="342900" indent="-342900">
              <a:buFontTx/>
              <a:buChar char="-"/>
            </a:pPr>
            <a:endParaRPr lang="fr-FR" sz="2000" dirty="0">
              <a:latin typeface="Sakkal Majalla" panose="02000000000000000000" pitchFamily="2" charset="-78"/>
              <a:cs typeface="Sakkal Majalla" panose="02000000000000000000" pitchFamily="2" charset="-78"/>
            </a:endParaRPr>
          </a:p>
        </p:txBody>
      </p:sp>
      <p:sp>
        <p:nvSpPr>
          <p:cNvPr id="7" name="Rol: Horisontaal 6">
            <a:extLst>
              <a:ext uri="{FF2B5EF4-FFF2-40B4-BE49-F238E27FC236}">
                <a16:creationId xmlns:a16="http://schemas.microsoft.com/office/drawing/2014/main" id="{D45A11CB-465D-D8A7-A89F-43598A3F4F1B}"/>
              </a:ext>
            </a:extLst>
          </p:cNvPr>
          <p:cNvSpPr/>
          <p:nvPr/>
        </p:nvSpPr>
        <p:spPr>
          <a:xfrm>
            <a:off x="7708362" y="3082555"/>
            <a:ext cx="1368152" cy="2304256"/>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800" dirty="0">
                <a:solidFill>
                  <a:schemeClr val="tx1"/>
                </a:solidFill>
                <a:latin typeface="Sakkal Majalla" panose="02000000000000000000" pitchFamily="2" charset="-78"/>
                <a:cs typeface="Sakkal Majalla" panose="02000000000000000000" pitchFamily="2" charset="-78"/>
              </a:rPr>
              <a:t>المساس بالنظام العام</a:t>
            </a:r>
            <a:endParaRPr lang="fr-FR" sz="2800" dirty="0">
              <a:solidFill>
                <a:schemeClr val="tx1"/>
              </a:solidFill>
              <a:latin typeface="Sakkal Majalla" panose="02000000000000000000" pitchFamily="2" charset="-78"/>
              <a:cs typeface="Sakkal Majalla" panose="02000000000000000000" pitchFamily="2" charset="-78"/>
            </a:endParaRPr>
          </a:p>
        </p:txBody>
      </p:sp>
      <p:sp>
        <p:nvSpPr>
          <p:cNvPr id="11" name="Lint: Boontoe gekrom en gekantel 10">
            <a:extLst>
              <a:ext uri="{FF2B5EF4-FFF2-40B4-BE49-F238E27FC236}">
                <a16:creationId xmlns:a16="http://schemas.microsoft.com/office/drawing/2014/main" id="{6A9B15D3-3214-DCA0-5B01-288FC3895490}"/>
              </a:ext>
            </a:extLst>
          </p:cNvPr>
          <p:cNvSpPr/>
          <p:nvPr/>
        </p:nvSpPr>
        <p:spPr>
          <a:xfrm>
            <a:off x="67486" y="2323213"/>
            <a:ext cx="6376723" cy="805013"/>
          </a:xfrm>
          <a:prstGeom prst="ellipseRibbon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solidFill>
                  <a:schemeClr val="tx1"/>
                </a:solidFill>
                <a:latin typeface="Sakkal Majalla" panose="02000000000000000000" pitchFamily="2" charset="-78"/>
                <a:cs typeface="Sakkal Majalla" panose="02000000000000000000" pitchFamily="2" charset="-78"/>
              </a:rPr>
              <a:t>قيود جنائية</a:t>
            </a:r>
            <a:endParaRPr lang="fr-FR" sz="3200" b="1"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412536023"/>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AB4403-9829-6CA4-BCA6-BA9B40E4077F}"/>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E364F551-86B8-4DA2-2929-96FC0D409758}"/>
              </a:ext>
            </a:extLst>
          </p:cNvPr>
          <p:cNvSpPr>
            <a:spLocks noGrp="1"/>
          </p:cNvSpPr>
          <p:nvPr>
            <p:ph type="title"/>
          </p:nvPr>
        </p:nvSpPr>
        <p:spPr>
          <a:xfrm>
            <a:off x="1011803" y="668104"/>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القيود الواردة على الحق في حرية التعبير </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7B41E2C3-0424-6529-C507-C09B5F63E8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81563E41-653A-ECBF-7080-5AD7038FC80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AE7A88E9-C5FE-8AB5-37EF-AF8261033728}"/>
              </a:ext>
            </a:extLst>
          </p:cNvPr>
          <p:cNvPicPr>
            <a:picLocks noChangeAspect="1"/>
          </p:cNvPicPr>
          <p:nvPr/>
        </p:nvPicPr>
        <p:blipFill>
          <a:blip r:embed="rId5"/>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7CA8D62E-544A-F981-6C19-FB17A805B8C3}"/>
              </a:ext>
            </a:extLst>
          </p:cNvPr>
          <p:cNvPicPr>
            <a:picLocks noChangeAspect="1"/>
          </p:cNvPicPr>
          <p:nvPr/>
        </p:nvPicPr>
        <p:blipFill>
          <a:blip r:embed="rId6"/>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2542B947-3E5F-A615-24E6-74E7B25D8656}"/>
              </a:ext>
            </a:extLst>
          </p:cNvPr>
          <p:cNvPicPr>
            <a:picLocks noChangeAspect="1"/>
          </p:cNvPicPr>
          <p:nvPr/>
        </p:nvPicPr>
        <p:blipFill>
          <a:blip r:embed="rId7"/>
          <a:stretch>
            <a:fillRect/>
          </a:stretch>
        </p:blipFill>
        <p:spPr>
          <a:xfrm>
            <a:off x="8207895" y="5805501"/>
            <a:ext cx="936105" cy="1027664"/>
          </a:xfrm>
          <a:prstGeom prst="rect">
            <a:avLst/>
          </a:prstGeom>
        </p:spPr>
      </p:pic>
      <p:sp>
        <p:nvSpPr>
          <p:cNvPr id="10" name="Rol: Horisontaal 9">
            <a:extLst>
              <a:ext uri="{FF2B5EF4-FFF2-40B4-BE49-F238E27FC236}">
                <a16:creationId xmlns:a16="http://schemas.microsoft.com/office/drawing/2014/main" id="{23B544CD-CD54-C4E6-AC05-18761E032785}"/>
              </a:ext>
            </a:extLst>
          </p:cNvPr>
          <p:cNvSpPr/>
          <p:nvPr/>
        </p:nvSpPr>
        <p:spPr>
          <a:xfrm>
            <a:off x="67486" y="2623318"/>
            <a:ext cx="7235653" cy="4117347"/>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r-DZ" sz="3600" dirty="0">
                <a:latin typeface="Sakkal Majalla" panose="02000000000000000000" pitchFamily="2" charset="-78"/>
                <a:cs typeface="Sakkal Majalla" panose="02000000000000000000" pitchFamily="2" charset="-78"/>
              </a:rPr>
              <a:t>بغية الحفاظ على النظام العام من مختلف التهديدات التي قد يتعرض لها تحت غطاء حرية التعبير، فاشترط في قانون الإعلام رقم: 05/12 نظام الترخيص لإصدار الصحف الوطنية  والأجنبية </a:t>
            </a:r>
            <a:endParaRPr lang="fr-FR" sz="2800" dirty="0">
              <a:latin typeface="Sakkal Majalla" panose="02000000000000000000" pitchFamily="2" charset="-78"/>
              <a:cs typeface="Sakkal Majalla" panose="02000000000000000000" pitchFamily="2" charset="-78"/>
            </a:endParaRPr>
          </a:p>
        </p:txBody>
      </p:sp>
      <p:sp>
        <p:nvSpPr>
          <p:cNvPr id="7" name="Rol: Horisontaal 6">
            <a:extLst>
              <a:ext uri="{FF2B5EF4-FFF2-40B4-BE49-F238E27FC236}">
                <a16:creationId xmlns:a16="http://schemas.microsoft.com/office/drawing/2014/main" id="{10B1AD84-1161-64C0-1E26-0C520644C8F8}"/>
              </a:ext>
            </a:extLst>
          </p:cNvPr>
          <p:cNvSpPr/>
          <p:nvPr/>
        </p:nvSpPr>
        <p:spPr>
          <a:xfrm>
            <a:off x="7708362" y="3082555"/>
            <a:ext cx="1368152" cy="2304256"/>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800" dirty="0">
                <a:solidFill>
                  <a:schemeClr val="tx1"/>
                </a:solidFill>
                <a:latin typeface="Sakkal Majalla" panose="02000000000000000000" pitchFamily="2" charset="-78"/>
                <a:cs typeface="Sakkal Majalla" panose="02000000000000000000" pitchFamily="2" charset="-78"/>
              </a:rPr>
              <a:t>المساس بالنظام العام</a:t>
            </a:r>
            <a:endParaRPr lang="fr-FR" sz="2800" dirty="0">
              <a:solidFill>
                <a:schemeClr val="tx1"/>
              </a:solidFill>
              <a:latin typeface="Sakkal Majalla" panose="02000000000000000000" pitchFamily="2" charset="-78"/>
              <a:cs typeface="Sakkal Majalla" panose="02000000000000000000" pitchFamily="2" charset="-78"/>
            </a:endParaRPr>
          </a:p>
        </p:txBody>
      </p:sp>
      <p:sp>
        <p:nvSpPr>
          <p:cNvPr id="11" name="Lint: Boontoe gekrom en gekantel 10">
            <a:extLst>
              <a:ext uri="{FF2B5EF4-FFF2-40B4-BE49-F238E27FC236}">
                <a16:creationId xmlns:a16="http://schemas.microsoft.com/office/drawing/2014/main" id="{71268AA2-2729-B874-3EFC-ED9C90F8C308}"/>
              </a:ext>
            </a:extLst>
          </p:cNvPr>
          <p:cNvSpPr/>
          <p:nvPr/>
        </p:nvSpPr>
        <p:spPr>
          <a:xfrm>
            <a:off x="67486" y="2323213"/>
            <a:ext cx="6376723" cy="805013"/>
          </a:xfrm>
          <a:prstGeom prst="ellipseRibbon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solidFill>
                  <a:schemeClr val="tx1"/>
                </a:solidFill>
                <a:latin typeface="Sakkal Majalla" panose="02000000000000000000" pitchFamily="2" charset="-78"/>
                <a:cs typeface="Sakkal Majalla" panose="02000000000000000000" pitchFamily="2" charset="-78"/>
              </a:rPr>
              <a:t>قيود ادارية</a:t>
            </a:r>
            <a:endParaRPr lang="fr-FR" sz="3200" b="1"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7221087"/>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8F3A64-5CE2-628C-6A5A-D30D04175C99}"/>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1C43CC36-A21E-9D49-BDB9-5160320E1632}"/>
              </a:ext>
            </a:extLst>
          </p:cNvPr>
          <p:cNvSpPr>
            <a:spLocks noGrp="1"/>
          </p:cNvSpPr>
          <p:nvPr>
            <p:ph type="title"/>
          </p:nvPr>
        </p:nvSpPr>
        <p:spPr>
          <a:xfrm>
            <a:off x="1011803" y="668104"/>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القيود الواردة على الحق في حرية التعبير </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4AF9475D-0802-6C9A-E8D3-6144B44A1C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965C487A-E94A-C295-A302-D77FF199EA7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19BB1506-9E09-F40F-1F53-B5D142A7B1A8}"/>
              </a:ext>
            </a:extLst>
          </p:cNvPr>
          <p:cNvPicPr>
            <a:picLocks noChangeAspect="1"/>
          </p:cNvPicPr>
          <p:nvPr/>
        </p:nvPicPr>
        <p:blipFill>
          <a:blip r:embed="rId5"/>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B3E308C0-2C65-A71E-FC7D-036A1FBDF28B}"/>
              </a:ext>
            </a:extLst>
          </p:cNvPr>
          <p:cNvPicPr>
            <a:picLocks noChangeAspect="1"/>
          </p:cNvPicPr>
          <p:nvPr/>
        </p:nvPicPr>
        <p:blipFill>
          <a:blip r:embed="rId6"/>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660F53C5-5F51-D911-DD99-4D61B10E5C27}"/>
              </a:ext>
            </a:extLst>
          </p:cNvPr>
          <p:cNvPicPr>
            <a:picLocks noChangeAspect="1"/>
          </p:cNvPicPr>
          <p:nvPr/>
        </p:nvPicPr>
        <p:blipFill>
          <a:blip r:embed="rId7"/>
          <a:stretch>
            <a:fillRect/>
          </a:stretch>
        </p:blipFill>
        <p:spPr>
          <a:xfrm>
            <a:off x="8207895" y="5805501"/>
            <a:ext cx="936105" cy="1027664"/>
          </a:xfrm>
          <a:prstGeom prst="rect">
            <a:avLst/>
          </a:prstGeom>
        </p:spPr>
      </p:pic>
      <p:sp>
        <p:nvSpPr>
          <p:cNvPr id="10" name="Rol: Horisontaal 9">
            <a:extLst>
              <a:ext uri="{FF2B5EF4-FFF2-40B4-BE49-F238E27FC236}">
                <a16:creationId xmlns:a16="http://schemas.microsoft.com/office/drawing/2014/main" id="{CA7DA857-23C0-E070-2427-77C341D9B057}"/>
              </a:ext>
            </a:extLst>
          </p:cNvPr>
          <p:cNvSpPr/>
          <p:nvPr/>
        </p:nvSpPr>
        <p:spPr>
          <a:xfrm>
            <a:off x="67486" y="2623318"/>
            <a:ext cx="7235653" cy="4117347"/>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r-DZ" sz="3200" dirty="0">
                <a:latin typeface="Sakkal Majalla" panose="02000000000000000000" pitchFamily="2" charset="-78"/>
                <a:cs typeface="Sakkal Majalla" panose="02000000000000000000" pitchFamily="2" charset="-78"/>
              </a:rPr>
              <a:t>كما أنه يمكن للإدارة بدعوى حماية النظام العام - أن تقوم بحجز قدر معين من الصحيفة أو تحظر تداولها بدعوى أنه يترتب عنها تهديد خطير للنظام العام، غير أن هذه الإجراءات الوقائية شديدة الفتك بحرية الصحافة لأنها قد تدفع الصحيفة للتوقف وتمنع الصحفي من التعبير عن آرائه بكل حرية.</a:t>
            </a:r>
            <a:endParaRPr lang="fr-FR" sz="2400" dirty="0">
              <a:latin typeface="Sakkal Majalla" panose="02000000000000000000" pitchFamily="2" charset="-78"/>
              <a:cs typeface="Sakkal Majalla" panose="02000000000000000000" pitchFamily="2" charset="-78"/>
            </a:endParaRPr>
          </a:p>
        </p:txBody>
      </p:sp>
      <p:sp>
        <p:nvSpPr>
          <p:cNvPr id="7" name="Rol: Horisontaal 6">
            <a:extLst>
              <a:ext uri="{FF2B5EF4-FFF2-40B4-BE49-F238E27FC236}">
                <a16:creationId xmlns:a16="http://schemas.microsoft.com/office/drawing/2014/main" id="{D3ED74EC-A96E-2B59-31E4-FEA950E9F06F}"/>
              </a:ext>
            </a:extLst>
          </p:cNvPr>
          <p:cNvSpPr/>
          <p:nvPr/>
        </p:nvSpPr>
        <p:spPr>
          <a:xfrm>
            <a:off x="7708362" y="3082555"/>
            <a:ext cx="1368152" cy="2304256"/>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800" dirty="0">
                <a:solidFill>
                  <a:schemeClr val="tx1"/>
                </a:solidFill>
                <a:latin typeface="Sakkal Majalla" panose="02000000000000000000" pitchFamily="2" charset="-78"/>
                <a:cs typeface="Sakkal Majalla" panose="02000000000000000000" pitchFamily="2" charset="-78"/>
              </a:rPr>
              <a:t>المساس بالنظام العام</a:t>
            </a:r>
            <a:endParaRPr lang="fr-FR" sz="2800" dirty="0">
              <a:solidFill>
                <a:schemeClr val="tx1"/>
              </a:solidFill>
              <a:latin typeface="Sakkal Majalla" panose="02000000000000000000" pitchFamily="2" charset="-78"/>
              <a:cs typeface="Sakkal Majalla" panose="02000000000000000000" pitchFamily="2" charset="-78"/>
            </a:endParaRPr>
          </a:p>
        </p:txBody>
      </p:sp>
      <p:sp>
        <p:nvSpPr>
          <p:cNvPr id="11" name="Lint: Boontoe gekrom en gekantel 10">
            <a:extLst>
              <a:ext uri="{FF2B5EF4-FFF2-40B4-BE49-F238E27FC236}">
                <a16:creationId xmlns:a16="http://schemas.microsoft.com/office/drawing/2014/main" id="{F23D942A-47E2-B0C2-D866-2DF7ABB0F040}"/>
              </a:ext>
            </a:extLst>
          </p:cNvPr>
          <p:cNvSpPr/>
          <p:nvPr/>
        </p:nvSpPr>
        <p:spPr>
          <a:xfrm>
            <a:off x="67486" y="2323213"/>
            <a:ext cx="6376723" cy="805013"/>
          </a:xfrm>
          <a:prstGeom prst="ellipseRibbon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solidFill>
                  <a:schemeClr val="tx1"/>
                </a:solidFill>
                <a:latin typeface="Sakkal Majalla" panose="02000000000000000000" pitchFamily="2" charset="-78"/>
                <a:cs typeface="Sakkal Majalla" panose="02000000000000000000" pitchFamily="2" charset="-78"/>
              </a:rPr>
              <a:t>قيود ادارية</a:t>
            </a:r>
            <a:endParaRPr lang="fr-FR" sz="3200" b="1"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259541438"/>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E6C4A7-A5F6-5294-75C2-A40517DE5B7B}"/>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C9A6A109-4E56-4A73-0F3A-1EF0EA748ED6}"/>
              </a:ext>
            </a:extLst>
          </p:cNvPr>
          <p:cNvSpPr>
            <a:spLocks noGrp="1"/>
          </p:cNvSpPr>
          <p:nvPr>
            <p:ph type="title"/>
          </p:nvPr>
        </p:nvSpPr>
        <p:spPr>
          <a:xfrm>
            <a:off x="1011803" y="668104"/>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القيود الواردة على الحق في حرية التعبير </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B2445F3D-2186-7BE4-FB94-9419ED94B7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68F1BD65-DE7E-EB55-A164-A11159DB7A7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AC3D5A3F-B84B-258C-A620-F6F8E15C8EC8}"/>
              </a:ext>
            </a:extLst>
          </p:cNvPr>
          <p:cNvPicPr>
            <a:picLocks noChangeAspect="1"/>
          </p:cNvPicPr>
          <p:nvPr/>
        </p:nvPicPr>
        <p:blipFill>
          <a:blip r:embed="rId5"/>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E5DE42E9-D9E4-A2B4-FB2B-F42346AE5D62}"/>
              </a:ext>
            </a:extLst>
          </p:cNvPr>
          <p:cNvPicPr>
            <a:picLocks noChangeAspect="1"/>
          </p:cNvPicPr>
          <p:nvPr/>
        </p:nvPicPr>
        <p:blipFill>
          <a:blip r:embed="rId6"/>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A160BA49-0851-D13F-5C97-D1809BE1B3F8}"/>
              </a:ext>
            </a:extLst>
          </p:cNvPr>
          <p:cNvPicPr>
            <a:picLocks noChangeAspect="1"/>
          </p:cNvPicPr>
          <p:nvPr/>
        </p:nvPicPr>
        <p:blipFill>
          <a:blip r:embed="rId7"/>
          <a:stretch>
            <a:fillRect/>
          </a:stretch>
        </p:blipFill>
        <p:spPr>
          <a:xfrm>
            <a:off x="8207895" y="5805501"/>
            <a:ext cx="936105" cy="1027664"/>
          </a:xfrm>
          <a:prstGeom prst="rect">
            <a:avLst/>
          </a:prstGeom>
        </p:spPr>
      </p:pic>
      <p:sp>
        <p:nvSpPr>
          <p:cNvPr id="10" name="Rol: Horisontaal 9">
            <a:extLst>
              <a:ext uri="{FF2B5EF4-FFF2-40B4-BE49-F238E27FC236}">
                <a16:creationId xmlns:a16="http://schemas.microsoft.com/office/drawing/2014/main" id="{0CEC6E32-1624-07C6-B3BE-BE0C4E12E69A}"/>
              </a:ext>
            </a:extLst>
          </p:cNvPr>
          <p:cNvSpPr/>
          <p:nvPr/>
        </p:nvSpPr>
        <p:spPr>
          <a:xfrm>
            <a:off x="67486" y="2623318"/>
            <a:ext cx="7235653" cy="4117347"/>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r-DZ" sz="2800" dirty="0">
                <a:latin typeface="Sakkal Majalla" panose="02000000000000000000" pitchFamily="2" charset="-78"/>
                <a:cs typeface="Sakkal Majalla" panose="02000000000000000000" pitchFamily="2" charset="-78"/>
              </a:rPr>
              <a:t>لقد وضع المشرع الجزائري قيودا على حرية التعبير حماية لأمن الدولة، ففرض عقوبات قاسية في المادة 87 مكرر 5 من قانون العقوبات التي جاء فيها ما يلي: "يعاقب بالسجن المؤقت من خمس (5) سنوات إلى عشر (10) سنوات وبغرامة مالية100000 دج إلى 500000 دج ، كل من يعيد عمدا طبع أو نشر الوثائق أو المطبوعات أو التسجيلات التي تشيد بالأفعال المذكورة في هذا القسم".</a:t>
            </a:r>
            <a:endParaRPr lang="fr-FR" sz="2000" dirty="0">
              <a:latin typeface="Sakkal Majalla" panose="02000000000000000000" pitchFamily="2" charset="-78"/>
              <a:cs typeface="Sakkal Majalla" panose="02000000000000000000" pitchFamily="2" charset="-78"/>
            </a:endParaRPr>
          </a:p>
        </p:txBody>
      </p:sp>
      <p:sp>
        <p:nvSpPr>
          <p:cNvPr id="7" name="Rol: Horisontaal 6">
            <a:extLst>
              <a:ext uri="{FF2B5EF4-FFF2-40B4-BE49-F238E27FC236}">
                <a16:creationId xmlns:a16="http://schemas.microsoft.com/office/drawing/2014/main" id="{937B615A-4DE5-956C-9408-7B97894644FA}"/>
              </a:ext>
            </a:extLst>
          </p:cNvPr>
          <p:cNvSpPr/>
          <p:nvPr/>
        </p:nvSpPr>
        <p:spPr>
          <a:xfrm>
            <a:off x="7708362" y="3082555"/>
            <a:ext cx="1368152" cy="2304256"/>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800" dirty="0">
                <a:solidFill>
                  <a:schemeClr val="tx1"/>
                </a:solidFill>
                <a:latin typeface="Sakkal Majalla" panose="02000000000000000000" pitchFamily="2" charset="-78"/>
                <a:cs typeface="Sakkal Majalla" panose="02000000000000000000" pitchFamily="2" charset="-78"/>
              </a:rPr>
              <a:t>المساس </a:t>
            </a:r>
            <a:r>
              <a:rPr lang="ar-DZ" sz="2800" dirty="0" err="1">
                <a:solidFill>
                  <a:schemeClr val="tx1"/>
                </a:solidFill>
                <a:latin typeface="Sakkal Majalla" panose="02000000000000000000" pitchFamily="2" charset="-78"/>
                <a:cs typeface="Sakkal Majalla" panose="02000000000000000000" pitchFamily="2" charset="-78"/>
              </a:rPr>
              <a:t>بالامن</a:t>
            </a:r>
            <a:r>
              <a:rPr lang="ar-DZ" sz="2800" dirty="0">
                <a:solidFill>
                  <a:schemeClr val="tx1"/>
                </a:solidFill>
                <a:latin typeface="Sakkal Majalla" panose="02000000000000000000" pitchFamily="2" charset="-78"/>
                <a:cs typeface="Sakkal Majalla" panose="02000000000000000000" pitchFamily="2" charset="-78"/>
              </a:rPr>
              <a:t> القومي</a:t>
            </a:r>
            <a:endParaRPr lang="fr-FR" sz="2800" dirty="0">
              <a:solidFill>
                <a:schemeClr val="tx1"/>
              </a:solidFill>
              <a:latin typeface="Sakkal Majalla" panose="02000000000000000000" pitchFamily="2" charset="-78"/>
              <a:cs typeface="Sakkal Majalla" panose="02000000000000000000" pitchFamily="2" charset="-78"/>
            </a:endParaRPr>
          </a:p>
        </p:txBody>
      </p:sp>
      <p:sp>
        <p:nvSpPr>
          <p:cNvPr id="11" name="Lint: Boontoe gekrom en gekantel 10">
            <a:extLst>
              <a:ext uri="{FF2B5EF4-FFF2-40B4-BE49-F238E27FC236}">
                <a16:creationId xmlns:a16="http://schemas.microsoft.com/office/drawing/2014/main" id="{0E9621AF-C927-E8FD-F395-84CB9BB05D26}"/>
              </a:ext>
            </a:extLst>
          </p:cNvPr>
          <p:cNvSpPr/>
          <p:nvPr/>
        </p:nvSpPr>
        <p:spPr>
          <a:xfrm>
            <a:off x="67486" y="2323213"/>
            <a:ext cx="6376723" cy="805013"/>
          </a:xfrm>
          <a:prstGeom prst="ellipseRibbon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solidFill>
                  <a:schemeClr val="tx1"/>
                </a:solidFill>
                <a:latin typeface="Sakkal Majalla" panose="02000000000000000000" pitchFamily="2" charset="-78"/>
                <a:cs typeface="Sakkal Majalla" panose="02000000000000000000" pitchFamily="2" charset="-78"/>
              </a:rPr>
              <a:t>قيود </a:t>
            </a:r>
            <a:endParaRPr lang="fr-FR" sz="3200" b="1"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289713394"/>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1027664"/>
            <a:ext cx="7024744" cy="1609248"/>
          </a:xfrm>
        </p:spPr>
        <p:txBody>
          <a:bodyPr>
            <a:noAutofit/>
          </a:bodyPr>
          <a:lstStyle/>
          <a:p>
            <a:pPr algn="ctr" rtl="0"/>
            <a:r>
              <a:rPr lang="ar-DZ" sz="3600" dirty="0">
                <a:latin typeface="Algerian" pitchFamily="82" charset="0"/>
                <a:cs typeface="PT Bold Mirror" pitchFamily="2" charset="-78"/>
              </a:rPr>
              <a:t>حرية التعبير والتفكير</a:t>
            </a:r>
            <a:endParaRPr lang="ar-SA" sz="3600" dirty="0">
              <a:latin typeface="Algerian" pitchFamily="82" charset="0"/>
              <a:cs typeface="PT Bold Mirror" pitchFamily="2" charset="-78"/>
            </a:endParaRPr>
          </a:p>
        </p:txBody>
      </p:sp>
      <p:pic>
        <p:nvPicPr>
          <p:cNvPr id="3" name="صورة 2"/>
          <p:cNvPicPr>
            <a:picLocks noChangeAspect="1"/>
          </p:cNvPicPr>
          <p:nvPr/>
        </p:nvPicPr>
        <p:blipFill>
          <a:blip>
            <a:extLst>
              <a:ext uri="{28A0092B-C50C-407E-A947-70E740481C1C}">
                <a14:useLocalDpi xmlns:a14="http://schemas.microsoft.com/office/drawing/2010/main" val="0"/>
              </a:ext>
            </a:extLst>
          </a:blip>
          <a:stretch>
            <a:fillRect/>
          </a:stretch>
        </p:blipFill>
        <p:spPr>
          <a:xfrm>
            <a:off x="683568" y="2924944"/>
            <a:ext cx="7776864" cy="3600400"/>
          </a:xfrm>
          <a:prstGeom prst="rect">
            <a:avLst/>
          </a:prstGeom>
        </p:spPr>
      </p:pic>
      <p:pic>
        <p:nvPicPr>
          <p:cNvPr id="4" name="Picture 2"/>
          <p:cNvPicPr>
            <a:picLocks noChangeAspect="1" noChangeArrowheads="1"/>
          </p:cNvPicPr>
          <p:nvPr/>
        </p:nvPicPr>
        <p:blipFill>
          <a:blip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ADC9ACE3-E3DF-4939-1655-9EAB89EC4D27}"/>
              </a:ext>
            </a:extLst>
          </p:cNvPr>
          <p:cNvPicPr>
            <a:picLocks noChangeAspect="1"/>
          </p:cNvPicPr>
          <p:nvPr/>
        </p:nvPicPr>
        <p:blipFill>
          <a:blip/>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319B3799-C774-24BE-4286-559AFAF68C41}"/>
              </a:ext>
            </a:extLst>
          </p:cNvPr>
          <p:cNvPicPr>
            <a:picLocks noChangeAspect="1"/>
          </p:cNvPicPr>
          <p:nvPr/>
        </p:nvPicPr>
        <p:blipFill>
          <a:blip/>
          <a:stretch>
            <a:fillRect/>
          </a:stretch>
        </p:blipFill>
        <p:spPr>
          <a:xfrm>
            <a:off x="8384" y="16644"/>
            <a:ext cx="1755800" cy="1755800"/>
          </a:xfrm>
          <a:prstGeom prst="rect">
            <a:avLst/>
          </a:prstGeom>
        </p:spPr>
      </p:pic>
      <p:pic>
        <p:nvPicPr>
          <p:cNvPr id="7" name="Prent 6">
            <a:extLst>
              <a:ext uri="{FF2B5EF4-FFF2-40B4-BE49-F238E27FC236}">
                <a16:creationId xmlns:a16="http://schemas.microsoft.com/office/drawing/2014/main" id="{987BB891-19F2-9319-25A9-276998F20659}"/>
              </a:ext>
            </a:extLst>
          </p:cNvPr>
          <p:cNvPicPr>
            <a:picLocks noChangeAspect="1"/>
          </p:cNvPicPr>
          <p:nvPr/>
        </p:nvPicPr>
        <p:blipFill>
          <a:blip/>
          <a:stretch>
            <a:fillRect/>
          </a:stretch>
        </p:blipFill>
        <p:spPr>
          <a:xfrm>
            <a:off x="160784" y="169044"/>
            <a:ext cx="1755800" cy="1755800"/>
          </a:xfrm>
          <a:prstGeom prst="rect">
            <a:avLst/>
          </a:prstGeom>
        </p:spPr>
      </p:pic>
      <p:pic>
        <p:nvPicPr>
          <p:cNvPr id="8" name="صورة 2">
            <a:extLst>
              <a:ext uri="{FF2B5EF4-FFF2-40B4-BE49-F238E27FC236}">
                <a16:creationId xmlns:a16="http://schemas.microsoft.com/office/drawing/2014/main" id="{F4FA36FF-A9C9-8399-2B96-B995A953CC58}"/>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683568" y="2998722"/>
            <a:ext cx="7776864" cy="3467793"/>
          </a:xfrm>
          <a:prstGeom prst="rect">
            <a:avLst/>
          </a:prstGeom>
        </p:spPr>
      </p:pic>
      <p:pic>
        <p:nvPicPr>
          <p:cNvPr id="9" name="Prent 8">
            <a:extLst>
              <a:ext uri="{FF2B5EF4-FFF2-40B4-BE49-F238E27FC236}">
                <a16:creationId xmlns:a16="http://schemas.microsoft.com/office/drawing/2014/main" id="{EBD18B7C-F378-44BF-ED63-2033329D8C46}"/>
              </a:ext>
            </a:extLst>
          </p:cNvPr>
          <p:cNvPicPr>
            <a:picLocks noChangeAspect="1"/>
          </p:cNvPicPr>
          <p:nvPr/>
        </p:nvPicPr>
        <p:blipFill>
          <a:blip/>
          <a:stretch>
            <a:fillRect/>
          </a:stretch>
        </p:blipFill>
        <p:spPr>
          <a:xfrm>
            <a:off x="7272527" y="31791"/>
            <a:ext cx="1800200" cy="1666875"/>
          </a:xfrm>
          <a:prstGeom prst="rect">
            <a:avLst/>
          </a:prstGeom>
        </p:spPr>
      </p:pic>
    </p:spTree>
    <p:extLst>
      <p:ext uri="{BB962C8B-B14F-4D97-AF65-F5344CB8AC3E}">
        <p14:creationId xmlns:p14="http://schemas.microsoft.com/office/powerpoint/2010/main" val="1290107372"/>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1A2E8E-2820-F38A-9202-C5DD1CA38C45}"/>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38194C62-C11A-4446-5E51-6A706211B6E9}"/>
              </a:ext>
            </a:extLst>
          </p:cNvPr>
          <p:cNvSpPr>
            <a:spLocks noGrp="1"/>
          </p:cNvSpPr>
          <p:nvPr>
            <p:ph type="title"/>
          </p:nvPr>
        </p:nvSpPr>
        <p:spPr>
          <a:xfrm>
            <a:off x="1011803" y="668104"/>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القيود الواردة على الحق في حرية التعبير </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AA7B7F03-C221-381A-CB00-C15E95E8E9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73BCB9F3-1A4A-174B-F28F-4D06ED10A07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006EA839-A337-6BFC-130A-5EC447A95BDC}"/>
              </a:ext>
            </a:extLst>
          </p:cNvPr>
          <p:cNvPicPr>
            <a:picLocks noChangeAspect="1"/>
          </p:cNvPicPr>
          <p:nvPr/>
        </p:nvPicPr>
        <p:blipFill>
          <a:blip r:embed="rId5"/>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DF707E5F-A168-B29C-A683-8A4A5FD46EEC}"/>
              </a:ext>
            </a:extLst>
          </p:cNvPr>
          <p:cNvPicPr>
            <a:picLocks noChangeAspect="1"/>
          </p:cNvPicPr>
          <p:nvPr/>
        </p:nvPicPr>
        <p:blipFill>
          <a:blip r:embed="rId6"/>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501CBC9D-8026-2560-662F-2D09AFF2CC46}"/>
              </a:ext>
            </a:extLst>
          </p:cNvPr>
          <p:cNvPicPr>
            <a:picLocks noChangeAspect="1"/>
          </p:cNvPicPr>
          <p:nvPr/>
        </p:nvPicPr>
        <p:blipFill>
          <a:blip r:embed="rId7"/>
          <a:stretch>
            <a:fillRect/>
          </a:stretch>
        </p:blipFill>
        <p:spPr>
          <a:xfrm>
            <a:off x="8207895" y="5805501"/>
            <a:ext cx="936105" cy="1027664"/>
          </a:xfrm>
          <a:prstGeom prst="rect">
            <a:avLst/>
          </a:prstGeom>
        </p:spPr>
      </p:pic>
      <p:sp>
        <p:nvSpPr>
          <p:cNvPr id="10" name="Rol: Horisontaal 9">
            <a:extLst>
              <a:ext uri="{FF2B5EF4-FFF2-40B4-BE49-F238E27FC236}">
                <a16:creationId xmlns:a16="http://schemas.microsoft.com/office/drawing/2014/main" id="{D00B1851-B42C-9D43-3A9A-578E668987F7}"/>
              </a:ext>
            </a:extLst>
          </p:cNvPr>
          <p:cNvSpPr/>
          <p:nvPr/>
        </p:nvSpPr>
        <p:spPr>
          <a:xfrm>
            <a:off x="67486" y="2623318"/>
            <a:ext cx="7235653" cy="4117347"/>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r-DZ" sz="2800" dirty="0">
                <a:latin typeface="Sakkal Majalla" panose="02000000000000000000" pitchFamily="2" charset="-78"/>
                <a:cs typeface="Sakkal Majalla" panose="02000000000000000000" pitchFamily="2" charset="-78"/>
              </a:rPr>
              <a:t>لقد وضع المشرع الجزائري قيودا على حرية التعبير حماية لأمن الدولة، ففرض عقوبات قاسية في المادة 87 مكرر 5 من قانون العقوبات التي جاء فيها ما يلي: "يعاقب بالسجن المؤقت من خمس (5) سنوات إلى عشر (10) سنوات وبغرامة مالية100000 دج إلى 500000 دج ، كل من يعيد عمدا طبع أو نشر الوثائق أو المطبوعات أو التسجيلات التي تشيد بالأفعال المذكورة في هذا القسم".</a:t>
            </a:r>
            <a:endParaRPr lang="fr-FR" sz="2000" dirty="0">
              <a:latin typeface="Sakkal Majalla" panose="02000000000000000000" pitchFamily="2" charset="-78"/>
              <a:cs typeface="Sakkal Majalla" panose="02000000000000000000" pitchFamily="2" charset="-78"/>
            </a:endParaRPr>
          </a:p>
        </p:txBody>
      </p:sp>
      <p:sp>
        <p:nvSpPr>
          <p:cNvPr id="7" name="Rol: Horisontaal 6">
            <a:extLst>
              <a:ext uri="{FF2B5EF4-FFF2-40B4-BE49-F238E27FC236}">
                <a16:creationId xmlns:a16="http://schemas.microsoft.com/office/drawing/2014/main" id="{4B837117-9168-E8F5-A706-3DD416A5CA12}"/>
              </a:ext>
            </a:extLst>
          </p:cNvPr>
          <p:cNvSpPr/>
          <p:nvPr/>
        </p:nvSpPr>
        <p:spPr>
          <a:xfrm>
            <a:off x="7708362" y="3082555"/>
            <a:ext cx="1368152" cy="2304256"/>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800" dirty="0">
                <a:solidFill>
                  <a:schemeClr val="tx1"/>
                </a:solidFill>
                <a:latin typeface="Sakkal Majalla" panose="02000000000000000000" pitchFamily="2" charset="-78"/>
                <a:cs typeface="Sakkal Majalla" panose="02000000000000000000" pitchFamily="2" charset="-78"/>
              </a:rPr>
              <a:t>المساس </a:t>
            </a:r>
            <a:r>
              <a:rPr lang="ar-DZ" sz="2800" dirty="0" err="1">
                <a:solidFill>
                  <a:schemeClr val="tx1"/>
                </a:solidFill>
                <a:latin typeface="Sakkal Majalla" panose="02000000000000000000" pitchFamily="2" charset="-78"/>
                <a:cs typeface="Sakkal Majalla" panose="02000000000000000000" pitchFamily="2" charset="-78"/>
              </a:rPr>
              <a:t>بالامن</a:t>
            </a:r>
            <a:r>
              <a:rPr lang="ar-DZ" sz="2800" dirty="0">
                <a:solidFill>
                  <a:schemeClr val="tx1"/>
                </a:solidFill>
                <a:latin typeface="Sakkal Majalla" panose="02000000000000000000" pitchFamily="2" charset="-78"/>
                <a:cs typeface="Sakkal Majalla" panose="02000000000000000000" pitchFamily="2" charset="-78"/>
              </a:rPr>
              <a:t> القومي</a:t>
            </a:r>
            <a:endParaRPr lang="fr-FR" sz="2800" dirty="0">
              <a:solidFill>
                <a:schemeClr val="tx1"/>
              </a:solidFill>
              <a:latin typeface="Sakkal Majalla" panose="02000000000000000000" pitchFamily="2" charset="-78"/>
              <a:cs typeface="Sakkal Majalla" panose="02000000000000000000" pitchFamily="2" charset="-78"/>
            </a:endParaRPr>
          </a:p>
        </p:txBody>
      </p:sp>
      <p:sp>
        <p:nvSpPr>
          <p:cNvPr id="11" name="Lint: Boontoe gekrom en gekantel 10">
            <a:extLst>
              <a:ext uri="{FF2B5EF4-FFF2-40B4-BE49-F238E27FC236}">
                <a16:creationId xmlns:a16="http://schemas.microsoft.com/office/drawing/2014/main" id="{E4EDAD33-1E24-584C-CD94-A4C3007A8137}"/>
              </a:ext>
            </a:extLst>
          </p:cNvPr>
          <p:cNvSpPr/>
          <p:nvPr/>
        </p:nvSpPr>
        <p:spPr>
          <a:xfrm>
            <a:off x="67486" y="2323213"/>
            <a:ext cx="6376723" cy="805013"/>
          </a:xfrm>
          <a:prstGeom prst="ellipseRibbon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solidFill>
                  <a:schemeClr val="tx1"/>
                </a:solidFill>
                <a:latin typeface="Sakkal Majalla" panose="02000000000000000000" pitchFamily="2" charset="-78"/>
                <a:cs typeface="Sakkal Majalla" panose="02000000000000000000" pitchFamily="2" charset="-78"/>
              </a:rPr>
              <a:t>قيود </a:t>
            </a:r>
            <a:endParaRPr lang="fr-FR" sz="3200" b="1"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20481848"/>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1AA739-F8C2-4B1F-7690-922EBBA4301E}"/>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EE3AFC8B-425F-B143-716D-3EDD7F74F8A8}"/>
              </a:ext>
            </a:extLst>
          </p:cNvPr>
          <p:cNvSpPr>
            <a:spLocks noGrp="1"/>
          </p:cNvSpPr>
          <p:nvPr>
            <p:ph type="title"/>
          </p:nvPr>
        </p:nvSpPr>
        <p:spPr>
          <a:xfrm>
            <a:off x="1011803" y="668104"/>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القيود الواردة على الحق في حرية التعبير </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0F2F6C51-AD7B-B8A7-039A-CFC517A44A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A62DF9C2-E026-50AC-2833-AEF9A4F1B15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42E25932-EAE5-DB36-6B27-C9F3D98C3B78}"/>
              </a:ext>
            </a:extLst>
          </p:cNvPr>
          <p:cNvPicPr>
            <a:picLocks noChangeAspect="1"/>
          </p:cNvPicPr>
          <p:nvPr/>
        </p:nvPicPr>
        <p:blipFill>
          <a:blip r:embed="rId5"/>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CAD6A552-DDCB-D56D-1CF0-1A18D1A91112}"/>
              </a:ext>
            </a:extLst>
          </p:cNvPr>
          <p:cNvPicPr>
            <a:picLocks noChangeAspect="1"/>
          </p:cNvPicPr>
          <p:nvPr/>
        </p:nvPicPr>
        <p:blipFill>
          <a:blip r:embed="rId6"/>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9A0FEA7F-D86F-DB53-5088-A3D53A16220C}"/>
              </a:ext>
            </a:extLst>
          </p:cNvPr>
          <p:cNvPicPr>
            <a:picLocks noChangeAspect="1"/>
          </p:cNvPicPr>
          <p:nvPr/>
        </p:nvPicPr>
        <p:blipFill>
          <a:blip r:embed="rId7"/>
          <a:stretch>
            <a:fillRect/>
          </a:stretch>
        </p:blipFill>
        <p:spPr>
          <a:xfrm>
            <a:off x="8207895" y="5805501"/>
            <a:ext cx="936105" cy="1027664"/>
          </a:xfrm>
          <a:prstGeom prst="rect">
            <a:avLst/>
          </a:prstGeom>
        </p:spPr>
      </p:pic>
      <p:sp>
        <p:nvSpPr>
          <p:cNvPr id="10" name="Rol: Horisontaal 9">
            <a:extLst>
              <a:ext uri="{FF2B5EF4-FFF2-40B4-BE49-F238E27FC236}">
                <a16:creationId xmlns:a16="http://schemas.microsoft.com/office/drawing/2014/main" id="{196B6A9E-7A71-5AFA-4003-3079EEEF42EC}"/>
              </a:ext>
            </a:extLst>
          </p:cNvPr>
          <p:cNvSpPr/>
          <p:nvPr/>
        </p:nvSpPr>
        <p:spPr>
          <a:xfrm>
            <a:off x="67486" y="2623318"/>
            <a:ext cx="7235653" cy="4117347"/>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r-DZ" sz="2800" dirty="0">
                <a:latin typeface="Sakkal Majalla" panose="02000000000000000000" pitchFamily="2" charset="-78"/>
                <a:cs typeface="Sakkal Majalla" panose="02000000000000000000" pitchFamily="2" charset="-78"/>
              </a:rPr>
              <a:t>من خلال  هذه المادة يعتبر من قام  بإعادة طبع أو نشر الوثائق أو المطبوعات التي تشيد بالأعمال الإرهابية فإنّه يعاقب بالسجن من خمس إلى عشر سنوات وبغرامة مالية من 100000 دج إلى 500000 دج.</a:t>
            </a:r>
            <a:endParaRPr lang="fr-FR" sz="2000" dirty="0">
              <a:latin typeface="Sakkal Majalla" panose="02000000000000000000" pitchFamily="2" charset="-78"/>
              <a:cs typeface="Sakkal Majalla" panose="02000000000000000000" pitchFamily="2" charset="-78"/>
            </a:endParaRPr>
          </a:p>
        </p:txBody>
      </p:sp>
      <p:sp>
        <p:nvSpPr>
          <p:cNvPr id="7" name="Rol: Horisontaal 6">
            <a:extLst>
              <a:ext uri="{FF2B5EF4-FFF2-40B4-BE49-F238E27FC236}">
                <a16:creationId xmlns:a16="http://schemas.microsoft.com/office/drawing/2014/main" id="{6A3C8619-F706-09D6-7F3D-9B25FD9F2A66}"/>
              </a:ext>
            </a:extLst>
          </p:cNvPr>
          <p:cNvSpPr/>
          <p:nvPr/>
        </p:nvSpPr>
        <p:spPr>
          <a:xfrm>
            <a:off x="7708362" y="3082555"/>
            <a:ext cx="1368152" cy="2304256"/>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800" dirty="0">
                <a:solidFill>
                  <a:schemeClr val="tx1"/>
                </a:solidFill>
                <a:latin typeface="Sakkal Majalla" panose="02000000000000000000" pitchFamily="2" charset="-78"/>
                <a:cs typeface="Sakkal Majalla" panose="02000000000000000000" pitchFamily="2" charset="-78"/>
              </a:rPr>
              <a:t>المساس </a:t>
            </a:r>
            <a:r>
              <a:rPr lang="ar-DZ" sz="2800" dirty="0" err="1">
                <a:solidFill>
                  <a:schemeClr val="tx1"/>
                </a:solidFill>
                <a:latin typeface="Sakkal Majalla" panose="02000000000000000000" pitchFamily="2" charset="-78"/>
                <a:cs typeface="Sakkal Majalla" panose="02000000000000000000" pitchFamily="2" charset="-78"/>
              </a:rPr>
              <a:t>بالامن</a:t>
            </a:r>
            <a:r>
              <a:rPr lang="ar-DZ" sz="2800" dirty="0">
                <a:solidFill>
                  <a:schemeClr val="tx1"/>
                </a:solidFill>
                <a:latin typeface="Sakkal Majalla" panose="02000000000000000000" pitchFamily="2" charset="-78"/>
                <a:cs typeface="Sakkal Majalla" panose="02000000000000000000" pitchFamily="2" charset="-78"/>
              </a:rPr>
              <a:t> القومي</a:t>
            </a:r>
            <a:endParaRPr lang="fr-FR" sz="2800" dirty="0">
              <a:solidFill>
                <a:schemeClr val="tx1"/>
              </a:solidFill>
              <a:latin typeface="Sakkal Majalla" panose="02000000000000000000" pitchFamily="2" charset="-78"/>
              <a:cs typeface="Sakkal Majalla" panose="02000000000000000000" pitchFamily="2" charset="-78"/>
            </a:endParaRPr>
          </a:p>
        </p:txBody>
      </p:sp>
      <p:sp>
        <p:nvSpPr>
          <p:cNvPr id="11" name="Lint: Boontoe gekrom en gekantel 10">
            <a:extLst>
              <a:ext uri="{FF2B5EF4-FFF2-40B4-BE49-F238E27FC236}">
                <a16:creationId xmlns:a16="http://schemas.microsoft.com/office/drawing/2014/main" id="{4B89F0A5-BD14-7E75-1011-C0D0020CD0A2}"/>
              </a:ext>
            </a:extLst>
          </p:cNvPr>
          <p:cNvSpPr/>
          <p:nvPr/>
        </p:nvSpPr>
        <p:spPr>
          <a:xfrm>
            <a:off x="67486" y="2323213"/>
            <a:ext cx="6376723" cy="805013"/>
          </a:xfrm>
          <a:prstGeom prst="ellipseRibbon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solidFill>
                  <a:schemeClr val="tx1"/>
                </a:solidFill>
                <a:latin typeface="Sakkal Majalla" panose="02000000000000000000" pitchFamily="2" charset="-78"/>
                <a:cs typeface="Sakkal Majalla" panose="02000000000000000000" pitchFamily="2" charset="-78"/>
              </a:rPr>
              <a:t>قيود </a:t>
            </a:r>
            <a:endParaRPr lang="fr-FR" sz="3200" b="1"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023648968"/>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B12768-8C63-05CA-D74A-F2F0193644F5}"/>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BF81FA1C-F2FE-C910-BC75-F4B0B31388E0}"/>
              </a:ext>
            </a:extLst>
          </p:cNvPr>
          <p:cNvSpPr>
            <a:spLocks noGrp="1"/>
          </p:cNvSpPr>
          <p:nvPr>
            <p:ph type="title"/>
          </p:nvPr>
        </p:nvSpPr>
        <p:spPr>
          <a:xfrm>
            <a:off x="1011803" y="668104"/>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القيود الواردة على الحق في حرية التعبير </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01AE287F-E600-966A-D582-CBAE0368DD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7995FA71-FFCB-8797-25EE-66959ACB5DD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A9170FAD-2572-2F02-DC1D-84F5BB220038}"/>
              </a:ext>
            </a:extLst>
          </p:cNvPr>
          <p:cNvPicPr>
            <a:picLocks noChangeAspect="1"/>
          </p:cNvPicPr>
          <p:nvPr/>
        </p:nvPicPr>
        <p:blipFill>
          <a:blip r:embed="rId5"/>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B83FEAFA-CF86-58BC-C9F2-AB1903095C64}"/>
              </a:ext>
            </a:extLst>
          </p:cNvPr>
          <p:cNvPicPr>
            <a:picLocks noChangeAspect="1"/>
          </p:cNvPicPr>
          <p:nvPr/>
        </p:nvPicPr>
        <p:blipFill>
          <a:blip r:embed="rId6"/>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0DF37A86-481C-6F6B-80DB-9DF78A767FE7}"/>
              </a:ext>
            </a:extLst>
          </p:cNvPr>
          <p:cNvPicPr>
            <a:picLocks noChangeAspect="1"/>
          </p:cNvPicPr>
          <p:nvPr/>
        </p:nvPicPr>
        <p:blipFill>
          <a:blip r:embed="rId7"/>
          <a:stretch>
            <a:fillRect/>
          </a:stretch>
        </p:blipFill>
        <p:spPr>
          <a:xfrm>
            <a:off x="8207895" y="5805501"/>
            <a:ext cx="936105" cy="1027664"/>
          </a:xfrm>
          <a:prstGeom prst="rect">
            <a:avLst/>
          </a:prstGeom>
        </p:spPr>
      </p:pic>
      <p:sp>
        <p:nvSpPr>
          <p:cNvPr id="10" name="Rol: Horisontaal 9">
            <a:extLst>
              <a:ext uri="{FF2B5EF4-FFF2-40B4-BE49-F238E27FC236}">
                <a16:creationId xmlns:a16="http://schemas.microsoft.com/office/drawing/2014/main" id="{7486174F-EF9E-B7A3-F610-F62B4E3A9E57}"/>
              </a:ext>
            </a:extLst>
          </p:cNvPr>
          <p:cNvSpPr/>
          <p:nvPr/>
        </p:nvSpPr>
        <p:spPr>
          <a:xfrm>
            <a:off x="67486" y="2623318"/>
            <a:ext cx="7235653" cy="4117347"/>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r-DZ" sz="2700" dirty="0">
                <a:latin typeface="Sakkal Majalla" panose="02000000000000000000" pitchFamily="2" charset="-78"/>
                <a:cs typeface="Sakkal Majalla" panose="02000000000000000000" pitchFamily="2" charset="-78"/>
              </a:rPr>
              <a:t>أيضا بالنسبة لجريمة إلقاء خطبة داخل مسجد دون ترخيص فقد نص عليها المشرع في المادة 87 مكرر 10 من قانون العقوبات المضافة في سنة 2001 والتي ورد فيها ما يلي: "يعاقب بالحبس من سنة (1) إلى ثلاث (3) سنوات وبغرامة من 10000 دج إلى 100000دج كل من أدّى خطبة أو حاول تأديتها داخل مسجد أو في أي مكان عمومي تقام فيه الصلاة دون أن يكون معيّنا أو معتمدا من طرف السلطة العمومية المؤهلة أو مرخصا له من طرفها للقيام بذلك".</a:t>
            </a:r>
            <a:endParaRPr lang="fr-FR" sz="2700" dirty="0">
              <a:latin typeface="Sakkal Majalla" panose="02000000000000000000" pitchFamily="2" charset="-78"/>
              <a:cs typeface="Sakkal Majalla" panose="02000000000000000000" pitchFamily="2" charset="-78"/>
            </a:endParaRPr>
          </a:p>
        </p:txBody>
      </p:sp>
      <p:sp>
        <p:nvSpPr>
          <p:cNvPr id="7" name="Rol: Horisontaal 6">
            <a:extLst>
              <a:ext uri="{FF2B5EF4-FFF2-40B4-BE49-F238E27FC236}">
                <a16:creationId xmlns:a16="http://schemas.microsoft.com/office/drawing/2014/main" id="{0107CC89-189A-0718-4271-E48438CABABB}"/>
              </a:ext>
            </a:extLst>
          </p:cNvPr>
          <p:cNvSpPr/>
          <p:nvPr/>
        </p:nvSpPr>
        <p:spPr>
          <a:xfrm>
            <a:off x="7708362" y="3082555"/>
            <a:ext cx="1368152" cy="2304256"/>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800" dirty="0">
                <a:solidFill>
                  <a:schemeClr val="tx1"/>
                </a:solidFill>
                <a:latin typeface="Sakkal Majalla" panose="02000000000000000000" pitchFamily="2" charset="-78"/>
                <a:cs typeface="Sakkal Majalla" panose="02000000000000000000" pitchFamily="2" charset="-78"/>
              </a:rPr>
              <a:t>المساس </a:t>
            </a:r>
            <a:r>
              <a:rPr lang="ar-DZ" sz="2800" dirty="0" err="1">
                <a:solidFill>
                  <a:schemeClr val="tx1"/>
                </a:solidFill>
                <a:latin typeface="Sakkal Majalla" panose="02000000000000000000" pitchFamily="2" charset="-78"/>
                <a:cs typeface="Sakkal Majalla" panose="02000000000000000000" pitchFamily="2" charset="-78"/>
              </a:rPr>
              <a:t>بالامن</a:t>
            </a:r>
            <a:r>
              <a:rPr lang="ar-DZ" sz="2800" dirty="0">
                <a:solidFill>
                  <a:schemeClr val="tx1"/>
                </a:solidFill>
                <a:latin typeface="Sakkal Majalla" panose="02000000000000000000" pitchFamily="2" charset="-78"/>
                <a:cs typeface="Sakkal Majalla" panose="02000000000000000000" pitchFamily="2" charset="-78"/>
              </a:rPr>
              <a:t> القومي</a:t>
            </a:r>
            <a:endParaRPr lang="fr-FR" sz="2800" dirty="0">
              <a:solidFill>
                <a:schemeClr val="tx1"/>
              </a:solidFill>
              <a:latin typeface="Sakkal Majalla" panose="02000000000000000000" pitchFamily="2" charset="-78"/>
              <a:cs typeface="Sakkal Majalla" panose="02000000000000000000" pitchFamily="2" charset="-78"/>
            </a:endParaRPr>
          </a:p>
        </p:txBody>
      </p:sp>
      <p:sp>
        <p:nvSpPr>
          <p:cNvPr id="11" name="Lint: Boontoe gekrom en gekantel 10">
            <a:extLst>
              <a:ext uri="{FF2B5EF4-FFF2-40B4-BE49-F238E27FC236}">
                <a16:creationId xmlns:a16="http://schemas.microsoft.com/office/drawing/2014/main" id="{7D94905F-8D98-C399-604B-1927309CE065}"/>
              </a:ext>
            </a:extLst>
          </p:cNvPr>
          <p:cNvSpPr/>
          <p:nvPr/>
        </p:nvSpPr>
        <p:spPr>
          <a:xfrm>
            <a:off x="67486" y="2323213"/>
            <a:ext cx="6376723" cy="805013"/>
          </a:xfrm>
          <a:prstGeom prst="ellipseRibbon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solidFill>
                  <a:schemeClr val="tx1"/>
                </a:solidFill>
                <a:latin typeface="Sakkal Majalla" panose="02000000000000000000" pitchFamily="2" charset="-78"/>
                <a:cs typeface="Sakkal Majalla" panose="02000000000000000000" pitchFamily="2" charset="-78"/>
              </a:rPr>
              <a:t>قيود </a:t>
            </a:r>
            <a:endParaRPr lang="fr-FR" sz="3200" b="1"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214485959"/>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97D778-63B7-54C7-C14B-2ABE534F305C}"/>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9A89C81A-8A28-5A0E-D4CB-F7F222A4D4A6}"/>
              </a:ext>
            </a:extLst>
          </p:cNvPr>
          <p:cNvSpPr>
            <a:spLocks noGrp="1"/>
          </p:cNvSpPr>
          <p:nvPr>
            <p:ph type="title"/>
          </p:nvPr>
        </p:nvSpPr>
        <p:spPr>
          <a:xfrm>
            <a:off x="1011803" y="668104"/>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القيود الواردة على الحق في حرية التعبير </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704C8FAB-00D5-CCE8-F65B-36DCD2D38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92BC7A43-3CC3-70B3-5EC8-06DE0E6CDB7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EA25B89A-3248-EA78-CC2B-949B6DB0C720}"/>
              </a:ext>
            </a:extLst>
          </p:cNvPr>
          <p:cNvPicPr>
            <a:picLocks noChangeAspect="1"/>
          </p:cNvPicPr>
          <p:nvPr/>
        </p:nvPicPr>
        <p:blipFill>
          <a:blip r:embed="rId5"/>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F4B53103-9308-9060-4B69-6B477D6872A3}"/>
              </a:ext>
            </a:extLst>
          </p:cNvPr>
          <p:cNvPicPr>
            <a:picLocks noChangeAspect="1"/>
          </p:cNvPicPr>
          <p:nvPr/>
        </p:nvPicPr>
        <p:blipFill>
          <a:blip r:embed="rId6"/>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038D096D-FE0B-C1AE-7285-5B80F03F07BC}"/>
              </a:ext>
            </a:extLst>
          </p:cNvPr>
          <p:cNvPicPr>
            <a:picLocks noChangeAspect="1"/>
          </p:cNvPicPr>
          <p:nvPr/>
        </p:nvPicPr>
        <p:blipFill>
          <a:blip r:embed="rId7"/>
          <a:stretch>
            <a:fillRect/>
          </a:stretch>
        </p:blipFill>
        <p:spPr>
          <a:xfrm>
            <a:off x="8207895" y="5805501"/>
            <a:ext cx="936105" cy="1027664"/>
          </a:xfrm>
          <a:prstGeom prst="rect">
            <a:avLst/>
          </a:prstGeom>
        </p:spPr>
      </p:pic>
      <p:sp>
        <p:nvSpPr>
          <p:cNvPr id="10" name="Rol: Horisontaal 9">
            <a:extLst>
              <a:ext uri="{FF2B5EF4-FFF2-40B4-BE49-F238E27FC236}">
                <a16:creationId xmlns:a16="http://schemas.microsoft.com/office/drawing/2014/main" id="{7CC04B79-80FC-9E0E-D6B1-C57C50C708B7}"/>
              </a:ext>
            </a:extLst>
          </p:cNvPr>
          <p:cNvSpPr/>
          <p:nvPr/>
        </p:nvSpPr>
        <p:spPr>
          <a:xfrm>
            <a:off x="67486" y="2623318"/>
            <a:ext cx="7235653" cy="4117347"/>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r-DZ" sz="2700" dirty="0">
                <a:latin typeface="Sakkal Majalla" panose="02000000000000000000" pitchFamily="2" charset="-78"/>
                <a:cs typeface="Sakkal Majalla" panose="02000000000000000000" pitchFamily="2" charset="-78"/>
              </a:rPr>
              <a:t>عدم نشر المعلومات السرية حماية للأمن القومي,</a:t>
            </a:r>
          </a:p>
          <a:p>
            <a:r>
              <a:rPr lang="ar-DZ" sz="2700" dirty="0">
                <a:latin typeface="Sakkal Majalla" panose="02000000000000000000" pitchFamily="2" charset="-78"/>
                <a:cs typeface="Sakkal Majalla" panose="02000000000000000000" pitchFamily="2" charset="-78"/>
              </a:rPr>
              <a:t>كتجريم المشرع الجزائري لجريمة إذاعة السر العسكري في المادة 69 من قانون العقوبات، بحيث يعاقب بالحبس من سنة إلى 5 سنوات كل من يقوم بإنشاء أو إذاعة خبر أو أي معلومة عسكرية يكون من شأن إفشائها الإضرار بالدفاع الوطني على الرغم من أن السلطة المعنية لم تجعلها علنية، سواء وقع الإفشاء بطريقة الصحافة المكتوبة أو الإذاعة أو التلفزيون أو عن طريق الإنترنت </a:t>
            </a:r>
            <a:endParaRPr lang="fr-FR" sz="2700" dirty="0">
              <a:latin typeface="Sakkal Majalla" panose="02000000000000000000" pitchFamily="2" charset="-78"/>
              <a:cs typeface="Sakkal Majalla" panose="02000000000000000000" pitchFamily="2" charset="-78"/>
            </a:endParaRPr>
          </a:p>
        </p:txBody>
      </p:sp>
      <p:sp>
        <p:nvSpPr>
          <p:cNvPr id="7" name="Rol: Horisontaal 6">
            <a:extLst>
              <a:ext uri="{FF2B5EF4-FFF2-40B4-BE49-F238E27FC236}">
                <a16:creationId xmlns:a16="http://schemas.microsoft.com/office/drawing/2014/main" id="{28D9FAA1-16C4-B614-2A58-40080A9CBD31}"/>
              </a:ext>
            </a:extLst>
          </p:cNvPr>
          <p:cNvSpPr/>
          <p:nvPr/>
        </p:nvSpPr>
        <p:spPr>
          <a:xfrm>
            <a:off x="7708362" y="3082555"/>
            <a:ext cx="1368152" cy="2304256"/>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800" dirty="0">
                <a:solidFill>
                  <a:schemeClr val="tx1"/>
                </a:solidFill>
                <a:latin typeface="Sakkal Majalla" panose="02000000000000000000" pitchFamily="2" charset="-78"/>
                <a:cs typeface="Sakkal Majalla" panose="02000000000000000000" pitchFamily="2" charset="-78"/>
              </a:rPr>
              <a:t>المساس </a:t>
            </a:r>
            <a:r>
              <a:rPr lang="ar-DZ" sz="2800" dirty="0" err="1">
                <a:solidFill>
                  <a:schemeClr val="tx1"/>
                </a:solidFill>
                <a:latin typeface="Sakkal Majalla" panose="02000000000000000000" pitchFamily="2" charset="-78"/>
                <a:cs typeface="Sakkal Majalla" panose="02000000000000000000" pitchFamily="2" charset="-78"/>
              </a:rPr>
              <a:t>بالامن</a:t>
            </a:r>
            <a:r>
              <a:rPr lang="ar-DZ" sz="2800" dirty="0">
                <a:solidFill>
                  <a:schemeClr val="tx1"/>
                </a:solidFill>
                <a:latin typeface="Sakkal Majalla" panose="02000000000000000000" pitchFamily="2" charset="-78"/>
                <a:cs typeface="Sakkal Majalla" panose="02000000000000000000" pitchFamily="2" charset="-78"/>
              </a:rPr>
              <a:t> القومي</a:t>
            </a:r>
            <a:endParaRPr lang="fr-FR" sz="2800" dirty="0">
              <a:solidFill>
                <a:schemeClr val="tx1"/>
              </a:solidFill>
              <a:latin typeface="Sakkal Majalla" panose="02000000000000000000" pitchFamily="2" charset="-78"/>
              <a:cs typeface="Sakkal Majalla" panose="02000000000000000000" pitchFamily="2" charset="-78"/>
            </a:endParaRPr>
          </a:p>
        </p:txBody>
      </p:sp>
      <p:sp>
        <p:nvSpPr>
          <p:cNvPr id="11" name="Lint: Boontoe gekrom en gekantel 10">
            <a:extLst>
              <a:ext uri="{FF2B5EF4-FFF2-40B4-BE49-F238E27FC236}">
                <a16:creationId xmlns:a16="http://schemas.microsoft.com/office/drawing/2014/main" id="{8068A9CF-F331-C7E2-48E1-855DD59E8D34}"/>
              </a:ext>
            </a:extLst>
          </p:cNvPr>
          <p:cNvSpPr/>
          <p:nvPr/>
        </p:nvSpPr>
        <p:spPr>
          <a:xfrm>
            <a:off x="67486" y="2323213"/>
            <a:ext cx="6376723" cy="805013"/>
          </a:xfrm>
          <a:prstGeom prst="ellipseRibbon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solidFill>
                  <a:schemeClr val="tx1"/>
                </a:solidFill>
                <a:latin typeface="Sakkal Majalla" panose="02000000000000000000" pitchFamily="2" charset="-78"/>
                <a:cs typeface="Sakkal Majalla" panose="02000000000000000000" pitchFamily="2" charset="-78"/>
              </a:rPr>
              <a:t>قيود </a:t>
            </a:r>
            <a:endParaRPr lang="fr-FR" sz="3200" b="1"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455152246"/>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1B362D-2325-6ACE-FE03-0283E0D6CFAE}"/>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413DF57B-6452-A4B2-4450-C0B0A78FF9B5}"/>
              </a:ext>
            </a:extLst>
          </p:cNvPr>
          <p:cNvSpPr>
            <a:spLocks noGrp="1"/>
          </p:cNvSpPr>
          <p:nvPr>
            <p:ph type="title"/>
          </p:nvPr>
        </p:nvSpPr>
        <p:spPr>
          <a:xfrm>
            <a:off x="1011803" y="668104"/>
            <a:ext cx="7024744" cy="1609248"/>
          </a:xfrm>
        </p:spPr>
        <p:txBody>
          <a:bodyPr>
            <a:noAutofit/>
          </a:bodyPr>
          <a:lstStyle/>
          <a:p>
            <a:pPr algn="ctr"/>
            <a:r>
              <a:rPr lang="en-US" sz="3600" dirty="0">
                <a:solidFill>
                  <a:schemeClr val="tx2">
                    <a:lumMod val="75000"/>
                  </a:schemeClr>
                </a:solidFill>
                <a:latin typeface="Algerian" pitchFamily="82" charset="0"/>
                <a:cs typeface="PT Bold Mirror" pitchFamily="2" charset="-78"/>
              </a:rPr>
              <a:t>25</a:t>
            </a:r>
            <a:r>
              <a:rPr lang="ar-DZ" sz="3600" dirty="0">
                <a:solidFill>
                  <a:schemeClr val="tx2">
                    <a:lumMod val="75000"/>
                  </a:schemeClr>
                </a:solidFill>
                <a:latin typeface="Algerian" pitchFamily="82" charset="0"/>
                <a:cs typeface="PT Bold Mirror" pitchFamily="2" charset="-78"/>
              </a:rPr>
              <a:t>مليون في مواقع التواصل الاجتماعي</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062502E0-3B78-90A1-A7CB-62DC566EFF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3ED9C496-A753-7E2A-C612-451EC37FBC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512167C0-2B98-C331-CC1F-A61D92E0AF7B}"/>
              </a:ext>
            </a:extLst>
          </p:cNvPr>
          <p:cNvPicPr>
            <a:picLocks noChangeAspect="1"/>
          </p:cNvPicPr>
          <p:nvPr/>
        </p:nvPicPr>
        <p:blipFill>
          <a:blip r:embed="rId3"/>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7DCC8819-AC9C-E52C-200A-522157871BD3}"/>
              </a:ext>
            </a:extLst>
          </p:cNvPr>
          <p:cNvPicPr>
            <a:picLocks noChangeAspect="1"/>
          </p:cNvPicPr>
          <p:nvPr/>
        </p:nvPicPr>
        <p:blipFill>
          <a:blip r:embed="rId3"/>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1A2698F6-ABAE-B3E0-596F-4B29F587FEB0}"/>
              </a:ext>
            </a:extLst>
          </p:cNvPr>
          <p:cNvPicPr>
            <a:picLocks noChangeAspect="1"/>
          </p:cNvPicPr>
          <p:nvPr/>
        </p:nvPicPr>
        <p:blipFill>
          <a:blip r:embed="rId3"/>
          <a:stretch>
            <a:fillRect/>
          </a:stretch>
        </p:blipFill>
        <p:spPr>
          <a:xfrm>
            <a:off x="8207895" y="5805501"/>
            <a:ext cx="936105" cy="1027664"/>
          </a:xfrm>
          <a:prstGeom prst="rect">
            <a:avLst/>
          </a:prstGeom>
        </p:spPr>
      </p:pic>
      <p:sp>
        <p:nvSpPr>
          <p:cNvPr id="10" name="Rol: Horisontaal 9">
            <a:extLst>
              <a:ext uri="{FF2B5EF4-FFF2-40B4-BE49-F238E27FC236}">
                <a16:creationId xmlns:a16="http://schemas.microsoft.com/office/drawing/2014/main" id="{F808209A-5721-26C3-361E-BC22ADC6B34B}"/>
              </a:ext>
            </a:extLst>
          </p:cNvPr>
          <p:cNvSpPr/>
          <p:nvPr/>
        </p:nvSpPr>
        <p:spPr>
          <a:xfrm>
            <a:off x="67486" y="2623318"/>
            <a:ext cx="7235653" cy="4117347"/>
          </a:xfrm>
          <a:prstGeom prst="horizontalScroll">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r-DZ" sz="2700" dirty="0">
                <a:latin typeface="Sakkal Majalla" panose="02000000000000000000" pitchFamily="2" charset="-78"/>
                <a:cs typeface="Sakkal Majalla" panose="02000000000000000000" pitchFamily="2" charset="-78"/>
              </a:rPr>
              <a:t>عدم نشر المعلومات السرية حماية للأمن القومي,</a:t>
            </a:r>
          </a:p>
          <a:p>
            <a:r>
              <a:rPr lang="ar-DZ" sz="2700" dirty="0">
                <a:latin typeface="Sakkal Majalla" panose="02000000000000000000" pitchFamily="2" charset="-78"/>
                <a:cs typeface="Sakkal Majalla" panose="02000000000000000000" pitchFamily="2" charset="-78"/>
              </a:rPr>
              <a:t>كتجريم المشرع الجزائري لجريمة إذاعة السر العسكري في المادة 69 من قانون العقوبات، بحيث يعاقب بالحبس من سنة إلى 5 سنوات كل من يقوم بإنشاء أو إذاعة خبر أو أي معلومة عسكرية يكون من شأن إفشائها الإضرار بالدفاع الوطني على الرغم من أن السلطة المعنية لم تجعلها علنية، سواء وقع الإفشاء بطريقة الصحافة المكتوبة أو الإذاعة أو التلفزيون أو عن طريق الإنترنت </a:t>
            </a:r>
            <a:endParaRPr lang="fr-FR" sz="2700" dirty="0">
              <a:latin typeface="Sakkal Majalla" panose="02000000000000000000" pitchFamily="2" charset="-78"/>
              <a:cs typeface="Sakkal Majalla" panose="02000000000000000000" pitchFamily="2" charset="-78"/>
            </a:endParaRPr>
          </a:p>
        </p:txBody>
      </p:sp>
      <p:pic>
        <p:nvPicPr>
          <p:cNvPr id="13" name="Prent 12">
            <a:extLst>
              <a:ext uri="{FF2B5EF4-FFF2-40B4-BE49-F238E27FC236}">
                <a16:creationId xmlns:a16="http://schemas.microsoft.com/office/drawing/2014/main" id="{E9836099-484F-5430-A458-D6ABD70C868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486" y="2949699"/>
            <a:ext cx="9009028" cy="3573016"/>
          </a:xfrm>
          <a:prstGeom prst="rect">
            <a:avLst/>
          </a:prstGeom>
        </p:spPr>
      </p:pic>
    </p:spTree>
    <p:extLst>
      <p:ext uri="{BB962C8B-B14F-4D97-AF65-F5344CB8AC3E}">
        <p14:creationId xmlns:p14="http://schemas.microsoft.com/office/powerpoint/2010/main" val="1479671904"/>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380DF7-7681-D3DC-D680-AD575A10D392}"/>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25EDE531-30E6-D3B8-2D81-50A06D5327CD}"/>
              </a:ext>
            </a:extLst>
          </p:cNvPr>
          <p:cNvSpPr>
            <a:spLocks noGrp="1"/>
          </p:cNvSpPr>
          <p:nvPr>
            <p:ph type="title"/>
          </p:nvPr>
        </p:nvSpPr>
        <p:spPr>
          <a:xfrm>
            <a:off x="1011803" y="668104"/>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الخاتمة</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4AB6D819-B14E-D053-2051-324B34054C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5428" y="17899"/>
            <a:ext cx="2872696" cy="1503083"/>
          </a:xfrm>
          <a:prstGeom prst="rect">
            <a:avLst/>
          </a:prstGeom>
        </p:spPr>
      </p:pic>
      <p:pic>
        <p:nvPicPr>
          <p:cNvPr id="4" name="Picture 2">
            <a:extLst>
              <a:ext uri="{FF2B5EF4-FFF2-40B4-BE49-F238E27FC236}">
                <a16:creationId xmlns:a16="http://schemas.microsoft.com/office/drawing/2014/main" id="{429814BF-BBDC-6AFE-A8BE-8E595A982AB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2396A6F6-BB8B-A6A3-F38C-211CE5A0CFA2}"/>
              </a:ext>
            </a:extLst>
          </p:cNvPr>
          <p:cNvPicPr>
            <a:picLocks noChangeAspect="1"/>
          </p:cNvPicPr>
          <p:nvPr/>
        </p:nvPicPr>
        <p:blipFill>
          <a:blip r:embed="rId5"/>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A85F1BA6-B6B3-534F-37D0-67D58E44627F}"/>
              </a:ext>
            </a:extLst>
          </p:cNvPr>
          <p:cNvPicPr>
            <a:picLocks noChangeAspect="1"/>
          </p:cNvPicPr>
          <p:nvPr/>
        </p:nvPicPr>
        <p:blipFill>
          <a:blip r:embed="rId6"/>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4F316E2C-3AA4-9992-F088-2C45927D6EEB}"/>
              </a:ext>
            </a:extLst>
          </p:cNvPr>
          <p:cNvPicPr>
            <a:picLocks noChangeAspect="1"/>
          </p:cNvPicPr>
          <p:nvPr/>
        </p:nvPicPr>
        <p:blipFill>
          <a:blip r:embed="rId7"/>
          <a:stretch>
            <a:fillRect/>
          </a:stretch>
        </p:blipFill>
        <p:spPr>
          <a:xfrm>
            <a:off x="8207895" y="5805501"/>
            <a:ext cx="936105" cy="1027664"/>
          </a:xfrm>
          <a:prstGeom prst="rect">
            <a:avLst/>
          </a:prstGeom>
        </p:spPr>
      </p:pic>
      <p:sp>
        <p:nvSpPr>
          <p:cNvPr id="10" name="Rol: Horisontaal 9">
            <a:extLst>
              <a:ext uri="{FF2B5EF4-FFF2-40B4-BE49-F238E27FC236}">
                <a16:creationId xmlns:a16="http://schemas.microsoft.com/office/drawing/2014/main" id="{3180E101-C804-16B3-1E1E-1ADE4517A288}"/>
              </a:ext>
            </a:extLst>
          </p:cNvPr>
          <p:cNvSpPr/>
          <p:nvPr/>
        </p:nvSpPr>
        <p:spPr>
          <a:xfrm>
            <a:off x="0" y="1440204"/>
            <a:ext cx="8132197" cy="5399897"/>
          </a:xfrm>
          <a:prstGeom prst="horizontalScroll">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r-DZ" sz="3000" dirty="0">
                <a:solidFill>
                  <a:schemeClr val="tx1"/>
                </a:solidFill>
                <a:latin typeface="Sakkal Majalla" panose="02000000000000000000" pitchFamily="2" charset="-78"/>
                <a:cs typeface="Sakkal Majalla" panose="02000000000000000000" pitchFamily="2" charset="-78"/>
              </a:rPr>
              <a:t> يتضح لنا جليا أن حرية التعبير مكرسة دستوريا وقانونيا في الجزائر حيث أقرت في دساتيرها المتعاقبة حرية الرأي والتعبير عنه ، غير أن هذه الحرية ليست مطلقة فهي كغيرها من الحقوق والحريات لها نطاق محدود،</a:t>
            </a:r>
          </a:p>
          <a:p>
            <a:r>
              <a:rPr lang="ar-DZ" sz="3000" dirty="0">
                <a:solidFill>
                  <a:schemeClr val="tx1"/>
                </a:solidFill>
                <a:latin typeface="Sakkal Majalla" panose="02000000000000000000" pitchFamily="2" charset="-78"/>
                <a:cs typeface="Sakkal Majalla" panose="02000000000000000000" pitchFamily="2" charset="-78"/>
              </a:rPr>
              <a:t> لذا عزز المشرع الجزائري ذلك في النصوص القانونية التي وضعت قيودا إدارية لتنظيم وضبط ممارسة حرية التعبير، وأخرى جزائية لردع التجاوزات التي تقع عند ممارسة الشخص لحقه في التعبير عن رأيه سواء في قانون العقوبات أو في قانون الإعلام وذلك بهدف حفظ حقوق الأفراد وحرياتهم وكذا النظام العام والأمن القومي.</a:t>
            </a:r>
          </a:p>
        </p:txBody>
      </p:sp>
    </p:spTree>
    <p:extLst>
      <p:ext uri="{BB962C8B-B14F-4D97-AF65-F5344CB8AC3E}">
        <p14:creationId xmlns:p14="http://schemas.microsoft.com/office/powerpoint/2010/main" val="715759753"/>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4B2AF4-9A9C-20C4-071B-B23EE733E31C}"/>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63C0577C-D1D9-2A96-6357-8AA4C9BD01D1}"/>
              </a:ext>
            </a:extLst>
          </p:cNvPr>
          <p:cNvSpPr>
            <a:spLocks noGrp="1"/>
          </p:cNvSpPr>
          <p:nvPr>
            <p:ph type="title"/>
          </p:nvPr>
        </p:nvSpPr>
        <p:spPr>
          <a:xfrm>
            <a:off x="1043490" y="1027664"/>
            <a:ext cx="7024744" cy="1609248"/>
          </a:xfrm>
        </p:spPr>
        <p:txBody>
          <a:bodyPr>
            <a:noAutofit/>
          </a:bodyPr>
          <a:lstStyle/>
          <a:p>
            <a:pPr algn="ctr" rtl="0"/>
            <a:r>
              <a:rPr lang="ar-DZ" sz="3600" dirty="0">
                <a:solidFill>
                  <a:schemeClr val="tx2">
                    <a:lumMod val="75000"/>
                  </a:schemeClr>
                </a:solidFill>
                <a:latin typeface="Algerian" pitchFamily="82" charset="0"/>
                <a:cs typeface="PT Bold Mirror" pitchFamily="2" charset="-78"/>
              </a:rPr>
              <a:t>حرية التعبير والتفكير</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9C8542CD-9A0A-6BDD-434D-CA2176AEF299}"/>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2344641" y="18694"/>
            <a:ext cx="2232248" cy="1033448"/>
          </a:xfrm>
          <a:prstGeom prst="rect">
            <a:avLst/>
          </a:prstGeom>
        </p:spPr>
      </p:pic>
      <p:pic>
        <p:nvPicPr>
          <p:cNvPr id="4" name="Picture 2">
            <a:extLst>
              <a:ext uri="{FF2B5EF4-FFF2-40B4-BE49-F238E27FC236}">
                <a16:creationId xmlns:a16="http://schemas.microsoft.com/office/drawing/2014/main" id="{B61EEB31-8C6D-9F3C-266C-A23A60F2F72E}"/>
              </a:ext>
            </a:extLst>
          </p:cNvPr>
          <p:cNvPicPr>
            <a:picLocks noChangeAspect="1" noChangeArrowheads="1"/>
          </p:cNvPicPr>
          <p:nvPr/>
        </p:nvPicPr>
        <p:blipFill>
          <a:blip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E5A36931-E58D-5244-D4BA-C1FA723ED1C4}"/>
              </a:ext>
            </a:extLst>
          </p:cNvPr>
          <p:cNvPicPr>
            <a:picLocks noChangeAspect="1"/>
          </p:cNvPicPr>
          <p:nvPr/>
        </p:nvPicPr>
        <p:blipFill>
          <a:blip/>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5BDE9355-9929-333E-1FC3-9FF283FB037F}"/>
              </a:ext>
            </a:extLst>
          </p:cNvPr>
          <p:cNvPicPr>
            <a:picLocks noChangeAspect="1"/>
          </p:cNvPicPr>
          <p:nvPr/>
        </p:nvPicPr>
        <p:blipFill>
          <a:blip/>
          <a:stretch>
            <a:fillRect/>
          </a:stretch>
        </p:blipFill>
        <p:spPr>
          <a:xfrm>
            <a:off x="8384" y="16644"/>
            <a:ext cx="1755800" cy="1755800"/>
          </a:xfrm>
          <a:prstGeom prst="rect">
            <a:avLst/>
          </a:prstGeom>
        </p:spPr>
      </p:pic>
      <p:sp>
        <p:nvSpPr>
          <p:cNvPr id="7" name="Reghoek: Gevoude hoek 6">
            <a:extLst>
              <a:ext uri="{FF2B5EF4-FFF2-40B4-BE49-F238E27FC236}">
                <a16:creationId xmlns:a16="http://schemas.microsoft.com/office/drawing/2014/main" id="{6FE1D81F-D803-FBCD-3B4C-54F220F68D05}"/>
              </a:ext>
            </a:extLst>
          </p:cNvPr>
          <p:cNvSpPr/>
          <p:nvPr/>
        </p:nvSpPr>
        <p:spPr>
          <a:xfrm>
            <a:off x="467544" y="3068960"/>
            <a:ext cx="8136904" cy="3240360"/>
          </a:xfrm>
          <a:prstGeom prst="foldedCorner">
            <a:avLst/>
          </a:prstGeom>
        </p:spPr>
        <p:style>
          <a:lnRef idx="0">
            <a:schemeClr val="accent3"/>
          </a:lnRef>
          <a:fillRef idx="3">
            <a:schemeClr val="accent3"/>
          </a:fillRef>
          <a:effectRef idx="3">
            <a:schemeClr val="accent3"/>
          </a:effectRef>
          <a:fontRef idx="minor">
            <a:schemeClr val="lt1"/>
          </a:fontRef>
        </p:style>
        <p:txBody>
          <a:bodyPr rtlCol="0" anchor="ctr"/>
          <a:lstStyle/>
          <a:p>
            <a:endParaRPr lang="ar-DZ" sz="2800" b="0" i="0" dirty="0">
              <a:solidFill>
                <a:srgbClr val="000000"/>
              </a:solidFill>
              <a:effectLst/>
              <a:latin typeface="Sakkal Majalla" panose="02000000000000000000" pitchFamily="2" charset="-78"/>
              <a:cs typeface="Sakkal Majalla" panose="02000000000000000000" pitchFamily="2" charset="-78"/>
            </a:endParaRPr>
          </a:p>
          <a:p>
            <a:endParaRPr lang="ar-DZ" sz="2800" dirty="0">
              <a:solidFill>
                <a:srgbClr val="000000"/>
              </a:solidFill>
              <a:latin typeface="Sakkal Majalla" panose="02000000000000000000" pitchFamily="2" charset="-78"/>
              <a:cs typeface="Sakkal Majalla" panose="02000000000000000000" pitchFamily="2" charset="-78"/>
            </a:endParaRPr>
          </a:p>
          <a:p>
            <a:endParaRPr lang="ar-DZ" sz="2800" b="0" i="0" dirty="0">
              <a:solidFill>
                <a:srgbClr val="000000"/>
              </a:solidFill>
              <a:effectLst/>
              <a:latin typeface="Sakkal Majalla" panose="02000000000000000000" pitchFamily="2" charset="-78"/>
              <a:cs typeface="Sakkal Majalla" panose="02000000000000000000" pitchFamily="2" charset="-78"/>
            </a:endParaRPr>
          </a:p>
          <a:p>
            <a:r>
              <a:rPr lang="ar-DZ" sz="3200" b="0" i="0" dirty="0">
                <a:solidFill>
                  <a:srgbClr val="000000"/>
                </a:solidFill>
                <a:effectLst/>
                <a:latin typeface="Sakkal Majalla" panose="02000000000000000000" pitchFamily="2" charset="-78"/>
                <a:cs typeface="Sakkal Majalla" panose="02000000000000000000" pitchFamily="2" charset="-78"/>
              </a:rPr>
              <a:t>حرية التعبير حقّ أساسي من حقوق الإنسان نصّ</a:t>
            </a:r>
            <a:r>
              <a:rPr lang="ar-DZ" sz="3200" dirty="0">
                <a:solidFill>
                  <a:srgbClr val="000000"/>
                </a:solidFill>
                <a:latin typeface="Sakkal Majalla" panose="02000000000000000000" pitchFamily="2" charset="-78"/>
                <a:cs typeface="Sakkal Majalla" panose="02000000000000000000" pitchFamily="2" charset="-78"/>
              </a:rPr>
              <a:t>ت </a:t>
            </a:r>
            <a:r>
              <a:rPr lang="ar-DZ" sz="3200" b="0" i="0" dirty="0">
                <a:solidFill>
                  <a:srgbClr val="000000"/>
                </a:solidFill>
                <a:effectLst/>
                <a:latin typeface="Sakkal Majalla" panose="02000000000000000000" pitchFamily="2" charset="-78"/>
                <a:cs typeface="Sakkal Majalla" panose="02000000000000000000" pitchFamily="2" charset="-78"/>
              </a:rPr>
              <a:t>عليه المادة 19 من الإعلان العالمي لحقوق الإنسان. ومع ذلك، يهدّد هذا الحقّ عددٌ من الحكومات والأفراد الذين يحتلّون مواقع القوة حول العالم. ويندرج عدد من الحريات ضمن فئة حرية التعبير. تتعرض حرية الإعلام للاعتداءات في العديد من الأماكن بسبب دورها الأساسي في ضمان الشفافية على مستوى السلطات العامة والحكومية ومساءلتها. </a:t>
            </a:r>
          </a:p>
          <a:p>
            <a:br>
              <a:rPr lang="ar-DZ" b="0" i="0" dirty="0">
                <a:solidFill>
                  <a:srgbClr val="000000"/>
                </a:solidFill>
                <a:effectLst/>
                <a:latin typeface="NotoKufiArabicRegular"/>
              </a:rPr>
            </a:br>
            <a:endParaRPr lang="fr-FR" dirty="0"/>
          </a:p>
        </p:txBody>
      </p:sp>
      <p:pic>
        <p:nvPicPr>
          <p:cNvPr id="8" name="Prent 7">
            <a:extLst>
              <a:ext uri="{FF2B5EF4-FFF2-40B4-BE49-F238E27FC236}">
                <a16:creationId xmlns:a16="http://schemas.microsoft.com/office/drawing/2014/main" id="{6FAF87E4-F4DC-12CE-3E61-F0CA1F85218C}"/>
              </a:ext>
            </a:extLst>
          </p:cNvPr>
          <p:cNvPicPr>
            <a:picLocks noChangeAspect="1"/>
          </p:cNvPicPr>
          <p:nvPr/>
        </p:nvPicPr>
        <p:blipFill>
          <a:blip/>
          <a:stretch>
            <a:fillRect/>
          </a:stretch>
        </p:blipFill>
        <p:spPr>
          <a:xfrm>
            <a:off x="160784" y="169044"/>
            <a:ext cx="1755800" cy="1755800"/>
          </a:xfrm>
          <a:prstGeom prst="rect">
            <a:avLst/>
          </a:prstGeom>
        </p:spPr>
      </p:pic>
      <p:pic>
        <p:nvPicPr>
          <p:cNvPr id="9" name="صورة 2">
            <a:extLst>
              <a:ext uri="{FF2B5EF4-FFF2-40B4-BE49-F238E27FC236}">
                <a16:creationId xmlns:a16="http://schemas.microsoft.com/office/drawing/2014/main" id="{32CAC8CB-13E4-9714-C260-3CECC7A7D79C}"/>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2377614" y="-5784"/>
            <a:ext cx="2232248" cy="1033448"/>
          </a:xfrm>
          <a:prstGeom prst="rect">
            <a:avLst/>
          </a:prstGeom>
        </p:spPr>
      </p:pic>
      <p:pic>
        <p:nvPicPr>
          <p:cNvPr id="10" name="Prent 9">
            <a:extLst>
              <a:ext uri="{FF2B5EF4-FFF2-40B4-BE49-F238E27FC236}">
                <a16:creationId xmlns:a16="http://schemas.microsoft.com/office/drawing/2014/main" id="{0A3EFB1A-A3EC-6D53-D4AA-E0472BBEC371}"/>
              </a:ext>
            </a:extLst>
          </p:cNvPr>
          <p:cNvPicPr>
            <a:picLocks noChangeAspect="1"/>
          </p:cNvPicPr>
          <p:nvPr/>
        </p:nvPicPr>
        <p:blipFill>
          <a:blip/>
          <a:stretch>
            <a:fillRect/>
          </a:stretch>
        </p:blipFill>
        <p:spPr>
          <a:xfrm>
            <a:off x="7300777" y="9363"/>
            <a:ext cx="1800200" cy="1666875"/>
          </a:xfrm>
          <a:prstGeom prst="rect">
            <a:avLst/>
          </a:prstGeom>
        </p:spPr>
      </p:pic>
    </p:spTree>
    <p:extLst>
      <p:ext uri="{BB962C8B-B14F-4D97-AF65-F5344CB8AC3E}">
        <p14:creationId xmlns:p14="http://schemas.microsoft.com/office/powerpoint/2010/main" val="3892297954"/>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AD72E4-FF7B-E1F1-7E92-EE0D5C193BCE}"/>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4D637F57-14E0-EA38-69F9-59DFDECC5DEA}"/>
              </a:ext>
            </a:extLst>
          </p:cNvPr>
          <p:cNvSpPr>
            <a:spLocks noGrp="1"/>
          </p:cNvSpPr>
          <p:nvPr>
            <p:ph type="title"/>
          </p:nvPr>
        </p:nvSpPr>
        <p:spPr>
          <a:xfrm>
            <a:off x="1043490" y="1027664"/>
            <a:ext cx="7024744" cy="1609248"/>
          </a:xfrm>
        </p:spPr>
        <p:txBody>
          <a:bodyPr>
            <a:noAutofit/>
          </a:bodyPr>
          <a:lstStyle/>
          <a:p>
            <a:pPr algn="ctr" rtl="0"/>
            <a:r>
              <a:rPr lang="ar-DZ" sz="3600" dirty="0">
                <a:solidFill>
                  <a:schemeClr val="tx2">
                    <a:lumMod val="75000"/>
                  </a:schemeClr>
                </a:solidFill>
                <a:latin typeface="Algerian" pitchFamily="82" charset="0"/>
                <a:cs typeface="PT Bold Mirror" pitchFamily="2" charset="-78"/>
              </a:rPr>
              <a:t>حرية التعبير والتفكير</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A314D43B-7F0C-747F-3D16-AEE76F61B14B}"/>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3455876" y="17900"/>
            <a:ext cx="2232248" cy="1033448"/>
          </a:xfrm>
          <a:prstGeom prst="rect">
            <a:avLst/>
          </a:prstGeom>
        </p:spPr>
      </p:pic>
      <p:pic>
        <p:nvPicPr>
          <p:cNvPr id="4" name="Picture 2">
            <a:extLst>
              <a:ext uri="{FF2B5EF4-FFF2-40B4-BE49-F238E27FC236}">
                <a16:creationId xmlns:a16="http://schemas.microsoft.com/office/drawing/2014/main" id="{4670DE3D-7F19-796C-F866-CEB008AC902A}"/>
              </a:ext>
            </a:extLst>
          </p:cNvPr>
          <p:cNvPicPr>
            <a:picLocks noChangeAspect="1" noChangeArrowheads="1"/>
          </p:cNvPicPr>
          <p:nvPr/>
        </p:nvPicPr>
        <p:blipFill>
          <a:blip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7C2ED001-F7CC-6296-72CE-FE7734F14A77}"/>
              </a:ext>
            </a:extLst>
          </p:cNvPr>
          <p:cNvPicPr>
            <a:picLocks noChangeAspect="1"/>
          </p:cNvPicPr>
          <p:nvPr/>
        </p:nvPicPr>
        <p:blipFill>
          <a:blip/>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72BC9889-2F47-BD9B-B552-A0BF24EC8EED}"/>
              </a:ext>
            </a:extLst>
          </p:cNvPr>
          <p:cNvPicPr>
            <a:picLocks noChangeAspect="1"/>
          </p:cNvPicPr>
          <p:nvPr/>
        </p:nvPicPr>
        <p:blipFill>
          <a:blip/>
          <a:stretch>
            <a:fillRect/>
          </a:stretch>
        </p:blipFill>
        <p:spPr>
          <a:xfrm>
            <a:off x="8384" y="16644"/>
            <a:ext cx="1755800" cy="1755800"/>
          </a:xfrm>
          <a:prstGeom prst="rect">
            <a:avLst/>
          </a:prstGeom>
        </p:spPr>
      </p:pic>
      <p:sp>
        <p:nvSpPr>
          <p:cNvPr id="7" name="Reghoek: Gevoude hoek 6">
            <a:extLst>
              <a:ext uri="{FF2B5EF4-FFF2-40B4-BE49-F238E27FC236}">
                <a16:creationId xmlns:a16="http://schemas.microsoft.com/office/drawing/2014/main" id="{A424FC82-5568-1CC0-C8A0-CDB151D47B88}"/>
              </a:ext>
            </a:extLst>
          </p:cNvPr>
          <p:cNvSpPr/>
          <p:nvPr/>
        </p:nvSpPr>
        <p:spPr>
          <a:xfrm>
            <a:off x="467544" y="2906942"/>
            <a:ext cx="8136904" cy="3564396"/>
          </a:xfrm>
          <a:prstGeom prst="foldedCorner">
            <a:avLst/>
          </a:prstGeom>
        </p:spPr>
        <p:style>
          <a:lnRef idx="0">
            <a:schemeClr val="accent3"/>
          </a:lnRef>
          <a:fillRef idx="3">
            <a:schemeClr val="accent3"/>
          </a:fillRef>
          <a:effectRef idx="3">
            <a:schemeClr val="accent3"/>
          </a:effectRef>
          <a:fontRef idx="minor">
            <a:schemeClr val="lt1"/>
          </a:fontRef>
        </p:style>
        <p:txBody>
          <a:bodyPr rtlCol="0" anchor="ctr"/>
          <a:lstStyle/>
          <a:p>
            <a:endParaRPr lang="ar-DZ" sz="2800" b="0" i="0" dirty="0">
              <a:solidFill>
                <a:srgbClr val="000000"/>
              </a:solidFill>
              <a:effectLst/>
              <a:latin typeface="Sakkal Majalla" panose="02000000000000000000" pitchFamily="2" charset="-78"/>
              <a:cs typeface="Sakkal Majalla" panose="02000000000000000000" pitchFamily="2" charset="-78"/>
            </a:endParaRPr>
          </a:p>
          <a:p>
            <a:endParaRPr lang="ar-DZ" sz="2800" dirty="0">
              <a:solidFill>
                <a:srgbClr val="000000"/>
              </a:solidFill>
              <a:latin typeface="Sakkal Majalla" panose="02000000000000000000" pitchFamily="2" charset="-78"/>
              <a:cs typeface="Sakkal Majalla" panose="02000000000000000000" pitchFamily="2" charset="-78"/>
            </a:endParaRPr>
          </a:p>
          <a:p>
            <a:pPr algn="r">
              <a:spcAft>
                <a:spcPts val="1125"/>
              </a:spcAft>
            </a:pPr>
            <a:r>
              <a:rPr lang="ar-DZ" sz="3600" b="0" i="0" dirty="0">
                <a:solidFill>
                  <a:srgbClr val="000000"/>
                </a:solidFill>
                <a:effectLst/>
                <a:latin typeface="Sakkal Majalla" panose="02000000000000000000" pitchFamily="2" charset="-78"/>
                <a:cs typeface="Sakkal Majalla" panose="02000000000000000000" pitchFamily="2" charset="-78"/>
              </a:rPr>
              <a:t>كل إنسان على وجه الأرض يملك حرية التفكير، وليست هناك قوة تستطيع أن تمنعه من أن يفكر، فعملية التفكير ممارسة تأملية داخل عقل الانسان او مخيلته، وغير مدركة نتيجتها من قبل الآخرين إلا عندما تتحول الى عملية تعبير. لأن الحرية التي ناضل من أجلها كل المهتمين بحرية الانسان هي حرية التعبير وليست حرية التفكير.</a:t>
            </a:r>
            <a:br>
              <a:rPr lang="ar-DZ" sz="3600" dirty="0">
                <a:latin typeface="Sakkal Majalla" panose="02000000000000000000" pitchFamily="2" charset="-78"/>
                <a:cs typeface="Sakkal Majalla" panose="02000000000000000000" pitchFamily="2" charset="-78"/>
              </a:rPr>
            </a:br>
            <a:br>
              <a:rPr lang="ar-DZ" b="0" i="0" dirty="0">
                <a:solidFill>
                  <a:srgbClr val="000000"/>
                </a:solidFill>
                <a:effectLst/>
                <a:latin typeface="NotoKufiArabicRegular"/>
              </a:rPr>
            </a:br>
            <a:endParaRPr lang="fr-FR" dirty="0"/>
          </a:p>
        </p:txBody>
      </p:sp>
      <p:pic>
        <p:nvPicPr>
          <p:cNvPr id="8" name="Prent 7">
            <a:extLst>
              <a:ext uri="{FF2B5EF4-FFF2-40B4-BE49-F238E27FC236}">
                <a16:creationId xmlns:a16="http://schemas.microsoft.com/office/drawing/2014/main" id="{C05D7518-40B8-4226-6AF9-3B9C2F0AF952}"/>
              </a:ext>
            </a:extLst>
          </p:cNvPr>
          <p:cNvPicPr>
            <a:picLocks noChangeAspect="1"/>
          </p:cNvPicPr>
          <p:nvPr/>
        </p:nvPicPr>
        <p:blipFill>
          <a:blip/>
          <a:stretch>
            <a:fillRect/>
          </a:stretch>
        </p:blipFill>
        <p:spPr>
          <a:xfrm>
            <a:off x="40660" y="6108"/>
            <a:ext cx="1755800" cy="1755800"/>
          </a:xfrm>
          <a:prstGeom prst="rect">
            <a:avLst/>
          </a:prstGeom>
        </p:spPr>
      </p:pic>
      <p:pic>
        <p:nvPicPr>
          <p:cNvPr id="9" name="صورة 2">
            <a:extLst>
              <a:ext uri="{FF2B5EF4-FFF2-40B4-BE49-F238E27FC236}">
                <a16:creationId xmlns:a16="http://schemas.microsoft.com/office/drawing/2014/main" id="{818D9119-255E-4A3C-C40E-A72FB4EC14D6}"/>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3455876" y="-16799"/>
            <a:ext cx="2232248" cy="1033448"/>
          </a:xfrm>
          <a:prstGeom prst="rect">
            <a:avLst/>
          </a:prstGeom>
        </p:spPr>
      </p:pic>
      <p:pic>
        <p:nvPicPr>
          <p:cNvPr id="10" name="Prent 9">
            <a:extLst>
              <a:ext uri="{FF2B5EF4-FFF2-40B4-BE49-F238E27FC236}">
                <a16:creationId xmlns:a16="http://schemas.microsoft.com/office/drawing/2014/main" id="{DD46C549-9E25-D6E4-1BB8-985F891FDC5B}"/>
              </a:ext>
            </a:extLst>
          </p:cNvPr>
          <p:cNvPicPr>
            <a:picLocks noChangeAspect="1"/>
          </p:cNvPicPr>
          <p:nvPr/>
        </p:nvPicPr>
        <p:blipFill>
          <a:blip/>
          <a:stretch>
            <a:fillRect/>
          </a:stretch>
        </p:blipFill>
        <p:spPr>
          <a:xfrm>
            <a:off x="7308590" y="0"/>
            <a:ext cx="1800200" cy="1666875"/>
          </a:xfrm>
          <a:prstGeom prst="rect">
            <a:avLst/>
          </a:prstGeom>
        </p:spPr>
      </p:pic>
    </p:spTree>
    <p:extLst>
      <p:ext uri="{BB962C8B-B14F-4D97-AF65-F5344CB8AC3E}">
        <p14:creationId xmlns:p14="http://schemas.microsoft.com/office/powerpoint/2010/main" val="160806920"/>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CD686-3C3A-CEA9-3BD5-23A23EDE9B17}"/>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E703F57E-9E05-75BB-F0FC-AD542403B815}"/>
              </a:ext>
            </a:extLst>
          </p:cNvPr>
          <p:cNvSpPr>
            <a:spLocks noGrp="1"/>
          </p:cNvSpPr>
          <p:nvPr>
            <p:ph type="title"/>
          </p:nvPr>
        </p:nvSpPr>
        <p:spPr>
          <a:xfrm>
            <a:off x="1059628" y="1014070"/>
            <a:ext cx="7024744" cy="1609248"/>
          </a:xfrm>
        </p:spPr>
        <p:txBody>
          <a:bodyPr>
            <a:noAutofit/>
          </a:bodyPr>
          <a:lstStyle/>
          <a:p>
            <a:pPr algn="ctr" rtl="0"/>
            <a:r>
              <a:rPr lang="ar-DZ" sz="3600" dirty="0">
                <a:solidFill>
                  <a:schemeClr val="tx2">
                    <a:lumMod val="75000"/>
                  </a:schemeClr>
                </a:solidFill>
                <a:latin typeface="Algerian" pitchFamily="82" charset="0"/>
                <a:cs typeface="PT Bold Mirror" pitchFamily="2" charset="-78"/>
              </a:rPr>
              <a:t>حرية التعبير والتفكير</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C3A6E4B0-F4C0-BE39-EE59-8D34D21FBD7B}"/>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3455876" y="17900"/>
            <a:ext cx="2232248" cy="1033448"/>
          </a:xfrm>
          <a:prstGeom prst="rect">
            <a:avLst/>
          </a:prstGeom>
        </p:spPr>
      </p:pic>
      <p:pic>
        <p:nvPicPr>
          <p:cNvPr id="4" name="Picture 2">
            <a:extLst>
              <a:ext uri="{FF2B5EF4-FFF2-40B4-BE49-F238E27FC236}">
                <a16:creationId xmlns:a16="http://schemas.microsoft.com/office/drawing/2014/main" id="{D8EEF387-D79A-9B31-0397-40272F32EB88}"/>
              </a:ext>
            </a:extLst>
          </p:cNvPr>
          <p:cNvPicPr>
            <a:picLocks noChangeAspect="1" noChangeArrowheads="1"/>
          </p:cNvPicPr>
          <p:nvPr/>
        </p:nvPicPr>
        <p:blipFill>
          <a:blip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C811C53A-991B-BF8F-BCC3-8546D42CE5EE}"/>
              </a:ext>
            </a:extLst>
          </p:cNvPr>
          <p:cNvPicPr>
            <a:picLocks noChangeAspect="1"/>
          </p:cNvPicPr>
          <p:nvPr/>
        </p:nvPicPr>
        <p:blipFill>
          <a:blip/>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43C7A73A-7A7D-2D32-1496-09DB4DB00B15}"/>
              </a:ext>
            </a:extLst>
          </p:cNvPr>
          <p:cNvPicPr>
            <a:picLocks noChangeAspect="1"/>
          </p:cNvPicPr>
          <p:nvPr/>
        </p:nvPicPr>
        <p:blipFill>
          <a:blip/>
          <a:stretch>
            <a:fillRect/>
          </a:stretch>
        </p:blipFill>
        <p:spPr>
          <a:xfrm>
            <a:off x="8384" y="16644"/>
            <a:ext cx="1755800" cy="1755800"/>
          </a:xfrm>
          <a:prstGeom prst="rect">
            <a:avLst/>
          </a:prstGeom>
        </p:spPr>
      </p:pic>
      <p:sp>
        <p:nvSpPr>
          <p:cNvPr id="8" name="Vloeidiagram: veel-dokument 7">
            <a:extLst>
              <a:ext uri="{FF2B5EF4-FFF2-40B4-BE49-F238E27FC236}">
                <a16:creationId xmlns:a16="http://schemas.microsoft.com/office/drawing/2014/main" id="{0E4BA87E-0D8A-4513-E549-19C571A7C408}"/>
              </a:ext>
            </a:extLst>
          </p:cNvPr>
          <p:cNvSpPr/>
          <p:nvPr/>
        </p:nvSpPr>
        <p:spPr>
          <a:xfrm>
            <a:off x="251520" y="2682773"/>
            <a:ext cx="8851820" cy="4057892"/>
          </a:xfrm>
          <a:prstGeom prst="flowChartMultidocument">
            <a:avLst/>
          </a:prstGeom>
          <a:solidFill>
            <a:srgbClr val="7030A0"/>
          </a:solidFill>
          <a:ln>
            <a:solidFill>
              <a:schemeClr val="tx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spcAft>
                <a:spcPts val="750"/>
              </a:spcAft>
            </a:pPr>
            <a:r>
              <a:rPr lang="ar-DZ" sz="2500" b="1" i="0" dirty="0">
                <a:solidFill>
                  <a:schemeClr val="bg1"/>
                </a:solidFill>
                <a:effectLst/>
                <a:latin typeface="Sakkal Majalla" panose="02000000000000000000" pitchFamily="2" charset="-78"/>
                <a:cs typeface="Sakkal Majalla" panose="02000000000000000000" pitchFamily="2" charset="-78"/>
              </a:rPr>
              <a:t>إن إقرار حرية الرأي والتعبير في الدساتير أمر لابد منه، حيث أصبحت ديمقراطية الدول اليوم تقاس بمدى تمتع أفرادها بحرية الكلام ومدى إتاحة الإمكانيات حول التعبير عنه، وأن الاعتراف بهذه الحرية بمختلف وسائل التعبير عنها لا تتعارض مع نظام الحكم التي تقوم عليه الدولة. وهذا ما ذهب إليه "</a:t>
            </a:r>
            <a:r>
              <a:rPr lang="ar-DZ" sz="2500" b="1" i="0" dirty="0" err="1">
                <a:solidFill>
                  <a:schemeClr val="bg1"/>
                </a:solidFill>
                <a:effectLst/>
                <a:latin typeface="Sakkal Majalla" panose="02000000000000000000" pitchFamily="2" charset="-78"/>
                <a:cs typeface="Sakkal Majalla" panose="02000000000000000000" pitchFamily="2" charset="-78"/>
              </a:rPr>
              <a:t>اسبينوزا</a:t>
            </a:r>
            <a:r>
              <a:rPr lang="ar-DZ" sz="2500" b="1" i="0" dirty="0">
                <a:solidFill>
                  <a:schemeClr val="bg1"/>
                </a:solidFill>
                <a:effectLst/>
                <a:latin typeface="Sakkal Majalla" panose="02000000000000000000" pitchFamily="2" charset="-78"/>
                <a:cs typeface="Sakkal Majalla" panose="02000000000000000000" pitchFamily="2" charset="-78"/>
              </a:rPr>
              <a:t>"، حيث يرى بأن "حرية التفلسف والتفكير في الأمور السياسية لا تتعارض مع المصالح الحقيقية للدولة، ولا مع قوى الحقيقة، وإن القضاء على حرية الفكر يستتبع حتماً القضاء على سلام الدولة</a:t>
            </a:r>
            <a:r>
              <a:rPr lang="en-US" sz="2500" b="1" dirty="0">
                <a:solidFill>
                  <a:schemeClr val="bg1"/>
                </a:solidFill>
                <a:latin typeface="Sakkal Majalla" panose="02000000000000000000" pitchFamily="2" charset="-78"/>
                <a:cs typeface="Sakkal Majalla" panose="02000000000000000000" pitchFamily="2" charset="-78"/>
              </a:rPr>
              <a:t>,</a:t>
            </a:r>
            <a:r>
              <a:rPr lang="ar-DZ" sz="2500" b="1" i="0" dirty="0">
                <a:solidFill>
                  <a:schemeClr val="bg1"/>
                </a:solidFill>
                <a:effectLst/>
                <a:latin typeface="Sakkal Majalla" panose="02000000000000000000" pitchFamily="2" charset="-78"/>
                <a:cs typeface="Sakkal Majalla" panose="02000000000000000000" pitchFamily="2" charset="-78"/>
              </a:rPr>
              <a:t> </a:t>
            </a:r>
          </a:p>
          <a:p>
            <a:br>
              <a:rPr lang="ar-DZ" dirty="0"/>
            </a:br>
            <a:endParaRPr lang="fr-FR" dirty="0"/>
          </a:p>
        </p:txBody>
      </p:sp>
      <p:pic>
        <p:nvPicPr>
          <p:cNvPr id="9" name="Prent 8">
            <a:extLst>
              <a:ext uri="{FF2B5EF4-FFF2-40B4-BE49-F238E27FC236}">
                <a16:creationId xmlns:a16="http://schemas.microsoft.com/office/drawing/2014/main" id="{4024C50B-C7DA-0C55-FB16-92B6A389D134}"/>
              </a:ext>
            </a:extLst>
          </p:cNvPr>
          <p:cNvPicPr>
            <a:picLocks noChangeAspect="1"/>
          </p:cNvPicPr>
          <p:nvPr/>
        </p:nvPicPr>
        <p:blipFill>
          <a:blip/>
          <a:stretch>
            <a:fillRect/>
          </a:stretch>
        </p:blipFill>
        <p:spPr>
          <a:xfrm>
            <a:off x="8207895" y="5805501"/>
            <a:ext cx="936105" cy="1027664"/>
          </a:xfrm>
          <a:prstGeom prst="rect">
            <a:avLst/>
          </a:prstGeom>
        </p:spPr>
      </p:pic>
      <p:pic>
        <p:nvPicPr>
          <p:cNvPr id="7" name="Prent 6">
            <a:extLst>
              <a:ext uri="{FF2B5EF4-FFF2-40B4-BE49-F238E27FC236}">
                <a16:creationId xmlns:a16="http://schemas.microsoft.com/office/drawing/2014/main" id="{2D80E4ED-BBCB-37C3-F57B-957318FECB70}"/>
              </a:ext>
            </a:extLst>
          </p:cNvPr>
          <p:cNvPicPr>
            <a:picLocks noChangeAspect="1"/>
          </p:cNvPicPr>
          <p:nvPr/>
        </p:nvPicPr>
        <p:blipFill>
          <a:blip/>
          <a:stretch>
            <a:fillRect/>
          </a:stretch>
        </p:blipFill>
        <p:spPr>
          <a:xfrm>
            <a:off x="40660" y="-27819"/>
            <a:ext cx="1755800" cy="1755800"/>
          </a:xfrm>
          <a:prstGeom prst="rect">
            <a:avLst/>
          </a:prstGeom>
        </p:spPr>
      </p:pic>
      <p:pic>
        <p:nvPicPr>
          <p:cNvPr id="10" name="صورة 2">
            <a:extLst>
              <a:ext uri="{FF2B5EF4-FFF2-40B4-BE49-F238E27FC236}">
                <a16:creationId xmlns:a16="http://schemas.microsoft.com/office/drawing/2014/main" id="{8A62C149-BAB5-7F8F-2687-8CE878CA8ED8}"/>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3455876" y="17900"/>
            <a:ext cx="2232248" cy="1033448"/>
          </a:xfrm>
          <a:prstGeom prst="rect">
            <a:avLst/>
          </a:prstGeom>
        </p:spPr>
      </p:pic>
      <p:pic>
        <p:nvPicPr>
          <p:cNvPr id="11" name="Prent 10">
            <a:extLst>
              <a:ext uri="{FF2B5EF4-FFF2-40B4-BE49-F238E27FC236}">
                <a16:creationId xmlns:a16="http://schemas.microsoft.com/office/drawing/2014/main" id="{F6F328B6-2C10-4343-EF7C-6A4CFDB17388}"/>
              </a:ext>
            </a:extLst>
          </p:cNvPr>
          <p:cNvPicPr>
            <a:picLocks noChangeAspect="1"/>
          </p:cNvPicPr>
          <p:nvPr/>
        </p:nvPicPr>
        <p:blipFill>
          <a:blip/>
          <a:stretch>
            <a:fillRect/>
          </a:stretch>
        </p:blipFill>
        <p:spPr>
          <a:xfrm>
            <a:off x="7270864" y="-27819"/>
            <a:ext cx="1800200" cy="1666875"/>
          </a:xfrm>
          <a:prstGeom prst="rect">
            <a:avLst/>
          </a:prstGeom>
        </p:spPr>
      </p:pic>
    </p:spTree>
    <p:extLst>
      <p:ext uri="{BB962C8B-B14F-4D97-AF65-F5344CB8AC3E}">
        <p14:creationId xmlns:p14="http://schemas.microsoft.com/office/powerpoint/2010/main" val="3141718249"/>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035F1F-2FBD-F76D-4CE7-0EAF293D74EE}"/>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B80D9818-3F20-9983-6CD8-4F473FA0CB4F}"/>
              </a:ext>
            </a:extLst>
          </p:cNvPr>
          <p:cNvSpPr>
            <a:spLocks noGrp="1"/>
          </p:cNvSpPr>
          <p:nvPr>
            <p:ph type="title"/>
          </p:nvPr>
        </p:nvSpPr>
        <p:spPr>
          <a:xfrm>
            <a:off x="1059628" y="1014070"/>
            <a:ext cx="7024744" cy="1609248"/>
          </a:xfrm>
        </p:spPr>
        <p:txBody>
          <a:bodyPr>
            <a:noAutofit/>
          </a:bodyPr>
          <a:lstStyle/>
          <a:p>
            <a:pPr algn="ctr" rtl="0"/>
            <a:r>
              <a:rPr lang="ar-DZ" sz="3600" dirty="0">
                <a:solidFill>
                  <a:schemeClr val="tx2">
                    <a:lumMod val="75000"/>
                  </a:schemeClr>
                </a:solidFill>
                <a:latin typeface="Algerian" pitchFamily="82" charset="0"/>
                <a:cs typeface="PT Bold Mirror" pitchFamily="2" charset="-78"/>
              </a:rPr>
              <a:t>حرية التعبير والتفكير</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2FB55A0E-F28C-C8A7-28E5-573E9A7B233A}"/>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3455876" y="17900"/>
            <a:ext cx="2232248" cy="1033448"/>
          </a:xfrm>
          <a:prstGeom prst="rect">
            <a:avLst/>
          </a:prstGeom>
        </p:spPr>
      </p:pic>
      <p:pic>
        <p:nvPicPr>
          <p:cNvPr id="4" name="Picture 2">
            <a:extLst>
              <a:ext uri="{FF2B5EF4-FFF2-40B4-BE49-F238E27FC236}">
                <a16:creationId xmlns:a16="http://schemas.microsoft.com/office/drawing/2014/main" id="{08A4495E-2D93-285D-61EC-F01D17FA3CDD}"/>
              </a:ext>
            </a:extLst>
          </p:cNvPr>
          <p:cNvPicPr>
            <a:picLocks noChangeAspect="1" noChangeArrowheads="1"/>
          </p:cNvPicPr>
          <p:nvPr/>
        </p:nvPicPr>
        <p:blipFill>
          <a:blip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A4D57B44-7302-4E24-0BBD-23BA2FDF0E35}"/>
              </a:ext>
            </a:extLst>
          </p:cNvPr>
          <p:cNvPicPr>
            <a:picLocks noChangeAspect="1"/>
          </p:cNvPicPr>
          <p:nvPr/>
        </p:nvPicPr>
        <p:blipFill>
          <a:blip/>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02EE52D0-80E4-174B-DD79-64D54CD500CF}"/>
              </a:ext>
            </a:extLst>
          </p:cNvPr>
          <p:cNvPicPr>
            <a:picLocks noChangeAspect="1"/>
          </p:cNvPicPr>
          <p:nvPr/>
        </p:nvPicPr>
        <p:blipFill>
          <a:blip/>
          <a:stretch>
            <a:fillRect/>
          </a:stretch>
        </p:blipFill>
        <p:spPr>
          <a:xfrm>
            <a:off x="8384" y="16644"/>
            <a:ext cx="1755800" cy="1755800"/>
          </a:xfrm>
          <a:prstGeom prst="rect">
            <a:avLst/>
          </a:prstGeom>
        </p:spPr>
      </p:pic>
      <p:sp>
        <p:nvSpPr>
          <p:cNvPr id="8" name="Vloeidiagram: veel-dokument 7">
            <a:extLst>
              <a:ext uri="{FF2B5EF4-FFF2-40B4-BE49-F238E27FC236}">
                <a16:creationId xmlns:a16="http://schemas.microsoft.com/office/drawing/2014/main" id="{D861BC83-691E-A9C9-0823-F4353939085C}"/>
              </a:ext>
            </a:extLst>
          </p:cNvPr>
          <p:cNvSpPr/>
          <p:nvPr/>
        </p:nvSpPr>
        <p:spPr>
          <a:xfrm>
            <a:off x="251520" y="2682773"/>
            <a:ext cx="8851820" cy="4057892"/>
          </a:xfrm>
          <a:prstGeom prst="flowChartMultidocument">
            <a:avLst/>
          </a:prstGeom>
          <a:solidFill>
            <a:srgbClr val="7030A0"/>
          </a:solidFill>
          <a:ln>
            <a:solidFill>
              <a:schemeClr val="tx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spcAft>
                <a:spcPts val="750"/>
              </a:spcAft>
            </a:pPr>
            <a:r>
              <a:rPr lang="ar-DZ" sz="2800" b="1" i="0" dirty="0">
                <a:solidFill>
                  <a:schemeClr val="bg1"/>
                </a:solidFill>
                <a:effectLst/>
                <a:latin typeface="Sakkal Majalla" panose="02000000000000000000" pitchFamily="2" charset="-78"/>
                <a:cs typeface="Sakkal Majalla" panose="02000000000000000000" pitchFamily="2" charset="-78"/>
              </a:rPr>
              <a:t>أن حرية الرأي والتعبير هي حجر الزاوية في الممارسة الديمقراطية وتضع القوانين والتشريعات التي تحمي هذه الحرية، ترى نظماً أخرى تعمل على تقييد حرية الرأي والتعبير بدعوى حماية النظام العام والأمن القومي وصالح المجتمع، ويتم ذلك من خلال فرض القوانين التي تحد من حرية الإعلام،</a:t>
            </a:r>
          </a:p>
          <a:p>
            <a:br>
              <a:rPr lang="ar-DZ" dirty="0"/>
            </a:br>
            <a:endParaRPr lang="fr-FR" dirty="0"/>
          </a:p>
        </p:txBody>
      </p:sp>
      <p:pic>
        <p:nvPicPr>
          <p:cNvPr id="9" name="Prent 8">
            <a:extLst>
              <a:ext uri="{FF2B5EF4-FFF2-40B4-BE49-F238E27FC236}">
                <a16:creationId xmlns:a16="http://schemas.microsoft.com/office/drawing/2014/main" id="{5DB7CF59-197E-F360-53BC-0DA1C81BA397}"/>
              </a:ext>
            </a:extLst>
          </p:cNvPr>
          <p:cNvPicPr>
            <a:picLocks noChangeAspect="1"/>
          </p:cNvPicPr>
          <p:nvPr/>
        </p:nvPicPr>
        <p:blipFill>
          <a:blip/>
          <a:stretch>
            <a:fillRect/>
          </a:stretch>
        </p:blipFill>
        <p:spPr>
          <a:xfrm>
            <a:off x="8207895" y="5805501"/>
            <a:ext cx="936105" cy="1027664"/>
          </a:xfrm>
          <a:prstGeom prst="rect">
            <a:avLst/>
          </a:prstGeom>
        </p:spPr>
      </p:pic>
    </p:spTree>
    <p:extLst>
      <p:ext uri="{BB962C8B-B14F-4D97-AF65-F5344CB8AC3E}">
        <p14:creationId xmlns:p14="http://schemas.microsoft.com/office/powerpoint/2010/main" val="3792910288"/>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656543-7C8B-E0F6-1A49-E470EF3AE6CA}"/>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6142F933-2365-8D44-616A-2CC738983E60}"/>
              </a:ext>
            </a:extLst>
          </p:cNvPr>
          <p:cNvSpPr>
            <a:spLocks noGrp="1"/>
          </p:cNvSpPr>
          <p:nvPr>
            <p:ph type="title"/>
          </p:nvPr>
        </p:nvSpPr>
        <p:spPr>
          <a:xfrm>
            <a:off x="1059628" y="1014070"/>
            <a:ext cx="7024744" cy="1609248"/>
          </a:xfrm>
        </p:spPr>
        <p:txBody>
          <a:bodyPr>
            <a:noAutofit/>
          </a:bodyPr>
          <a:lstStyle/>
          <a:p>
            <a:pPr algn="ctr" rtl="0"/>
            <a:r>
              <a:rPr lang="ar-DZ" sz="3600" dirty="0">
                <a:solidFill>
                  <a:schemeClr val="tx2">
                    <a:lumMod val="75000"/>
                  </a:schemeClr>
                </a:solidFill>
                <a:latin typeface="Algerian" pitchFamily="82" charset="0"/>
                <a:cs typeface="PT Bold Mirror" pitchFamily="2" charset="-78"/>
              </a:rPr>
              <a:t>حرية التعبير والتفكير</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DE6292C3-88E9-7B19-DE25-2FC9CA62BE51}"/>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3455876" y="17900"/>
            <a:ext cx="2232248" cy="1033448"/>
          </a:xfrm>
          <a:prstGeom prst="rect">
            <a:avLst/>
          </a:prstGeom>
        </p:spPr>
      </p:pic>
      <p:pic>
        <p:nvPicPr>
          <p:cNvPr id="4" name="Picture 2">
            <a:extLst>
              <a:ext uri="{FF2B5EF4-FFF2-40B4-BE49-F238E27FC236}">
                <a16:creationId xmlns:a16="http://schemas.microsoft.com/office/drawing/2014/main" id="{B8F55EEA-1626-3E92-EEF4-573E16925339}"/>
              </a:ext>
            </a:extLst>
          </p:cNvPr>
          <p:cNvPicPr>
            <a:picLocks noChangeAspect="1" noChangeArrowheads="1"/>
          </p:cNvPicPr>
          <p:nvPr/>
        </p:nvPicPr>
        <p:blipFill>
          <a:blip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9C877A9E-9733-F4D9-AE0F-698D1FDFCD12}"/>
              </a:ext>
            </a:extLst>
          </p:cNvPr>
          <p:cNvPicPr>
            <a:picLocks noChangeAspect="1"/>
          </p:cNvPicPr>
          <p:nvPr/>
        </p:nvPicPr>
        <p:blipFill>
          <a:blip/>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19BEA48D-9871-7661-564A-5E42E3DB1C06}"/>
              </a:ext>
            </a:extLst>
          </p:cNvPr>
          <p:cNvPicPr>
            <a:picLocks noChangeAspect="1"/>
          </p:cNvPicPr>
          <p:nvPr/>
        </p:nvPicPr>
        <p:blipFill>
          <a:blip/>
          <a:stretch>
            <a:fillRect/>
          </a:stretch>
        </p:blipFill>
        <p:spPr>
          <a:xfrm>
            <a:off x="8384" y="16644"/>
            <a:ext cx="1755800" cy="1755800"/>
          </a:xfrm>
          <a:prstGeom prst="rect">
            <a:avLst/>
          </a:prstGeom>
        </p:spPr>
      </p:pic>
      <p:sp>
        <p:nvSpPr>
          <p:cNvPr id="8" name="Vloeidiagram: veel-dokument 7">
            <a:extLst>
              <a:ext uri="{FF2B5EF4-FFF2-40B4-BE49-F238E27FC236}">
                <a16:creationId xmlns:a16="http://schemas.microsoft.com/office/drawing/2014/main" id="{1E35CFD0-0680-2384-EE0E-659736EEC29D}"/>
              </a:ext>
            </a:extLst>
          </p:cNvPr>
          <p:cNvSpPr/>
          <p:nvPr/>
        </p:nvSpPr>
        <p:spPr>
          <a:xfrm>
            <a:off x="251520" y="2682773"/>
            <a:ext cx="8851820" cy="4057892"/>
          </a:xfrm>
          <a:prstGeom prst="flowChartMultidocument">
            <a:avLst/>
          </a:prstGeom>
          <a:solidFill>
            <a:srgbClr val="7030A0"/>
          </a:solidFill>
          <a:ln>
            <a:solidFill>
              <a:schemeClr val="tx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Aft>
                <a:spcPts val="750"/>
              </a:spcAft>
            </a:pPr>
            <a:r>
              <a:rPr lang="ar-DZ" sz="3200" b="1" dirty="0">
                <a:latin typeface="Sakkal Majalla" panose="02000000000000000000" pitchFamily="2" charset="-78"/>
                <a:cs typeface="Sakkal Majalla" panose="02000000000000000000" pitchFamily="2" charset="-78"/>
              </a:rPr>
              <a:t>تعد حرية التعبير</a:t>
            </a:r>
            <a:r>
              <a:rPr lang="en-US" sz="3200" b="1" dirty="0">
                <a:latin typeface="Sakkal Majalla" panose="02000000000000000000" pitchFamily="2" charset="-78"/>
                <a:cs typeface="Sakkal Majalla" panose="02000000000000000000" pitchFamily="2" charset="-78"/>
              </a:rPr>
              <a:t> </a:t>
            </a:r>
            <a:r>
              <a:rPr lang="ar-DZ" sz="3200" b="1" dirty="0">
                <a:latin typeface="Sakkal Majalla" panose="02000000000000000000" pitchFamily="2" charset="-78"/>
                <a:cs typeface="Sakkal Majalla" panose="02000000000000000000" pitchFamily="2" charset="-78"/>
              </a:rPr>
              <a:t>من الحقوق الاساسية </a:t>
            </a:r>
            <a:r>
              <a:rPr lang="ar-DZ" sz="3200" b="1" dirty="0" err="1">
                <a:latin typeface="Sakkal Majalla" panose="02000000000000000000" pitchFamily="2" charset="-78"/>
                <a:cs typeface="Sakkal Majalla" panose="02000000000000000000" pitchFamily="2" charset="-78"/>
              </a:rPr>
              <a:t>للإلنسان</a:t>
            </a:r>
            <a:r>
              <a:rPr lang="ar-DZ" sz="3200" b="1" dirty="0">
                <a:latin typeface="Sakkal Majalla" panose="02000000000000000000" pitchFamily="2" charset="-78"/>
                <a:cs typeface="Sakkal Majalla" panose="02000000000000000000" pitchFamily="2" charset="-78"/>
              </a:rPr>
              <a:t>، وركيزة من الركائز </a:t>
            </a:r>
            <a:r>
              <a:rPr lang="ar-DZ" sz="3200" b="1" dirty="0" err="1">
                <a:latin typeface="Sakkal Majalla" panose="02000000000000000000" pitchFamily="2" charset="-78"/>
                <a:cs typeface="Sakkal Majalla" panose="02000000000000000000" pitchFamily="2" charset="-78"/>
              </a:rPr>
              <a:t>الۘتي</a:t>
            </a:r>
            <a:r>
              <a:rPr lang="syr-SY" sz="3200" b="1" dirty="0">
                <a:latin typeface="Sakkal Majalla" panose="02000000000000000000" pitchFamily="2" charset="-78"/>
              </a:rPr>
              <a:t> </a:t>
            </a:r>
            <a:r>
              <a:rPr lang="ar-DZ" sz="3200" b="1" dirty="0">
                <a:latin typeface="Sakkal Majalla" panose="02000000000000000000" pitchFamily="2" charset="-78"/>
                <a:cs typeface="Sakkal Majalla" panose="02000000000000000000" pitchFamily="2" charset="-78"/>
              </a:rPr>
              <a:t>تقوم </a:t>
            </a:r>
            <a:r>
              <a:rPr lang="ar-DZ" sz="3200" b="1" dirty="0" err="1">
                <a:latin typeface="Sakkal Majalla" panose="02000000000000000000" pitchFamily="2" charset="-78"/>
                <a:cs typeface="Sakkal Majalla" panose="02000000000000000000" pitchFamily="2" charset="-78"/>
              </a:rPr>
              <a:t>علٕيها</a:t>
            </a:r>
            <a:r>
              <a:rPr lang="ar-DZ" sz="3200" b="1" dirty="0">
                <a:latin typeface="Sakkal Majalla" panose="02000000000000000000" pitchFamily="2" charset="-78"/>
                <a:cs typeface="Sakkal Majalla" panose="02000000000000000000" pitchFamily="2" charset="-78"/>
              </a:rPr>
              <a:t> النظم الديمقراطية الحرة، لذا أتاح المشرع الجزائري للفرد الحق في ابداء رأيه والتعبير عنه بأي وسيلة كانت، لكن هذه الحرية ليست مطلقة، فالإنسان يملك الحق في </a:t>
            </a:r>
            <a:r>
              <a:rPr lang="ar-DZ" sz="3200" b="1" dirty="0" err="1">
                <a:latin typeface="Sakkal Majalla" panose="02000000000000000000" pitchFamily="2" charset="-78"/>
                <a:cs typeface="Sakkal Majalla" panose="02000000000000000000" pitchFamily="2" charset="-78"/>
              </a:rPr>
              <a:t>التعبيرعن</a:t>
            </a:r>
            <a:r>
              <a:rPr lang="ar-DZ" sz="3200" b="1" dirty="0">
                <a:latin typeface="Sakkal Majalla" panose="02000000000000000000" pitchFamily="2" charset="-78"/>
                <a:cs typeface="Sakkal Majalla" panose="02000000000000000000" pitchFamily="2" charset="-78"/>
              </a:rPr>
              <a:t> رأيه ضمن حدود حماية حقوق </a:t>
            </a:r>
            <a:r>
              <a:rPr lang="ar-DZ" sz="3200" b="1" dirty="0" err="1">
                <a:latin typeface="Sakkal Majalla" panose="02000000000000000000" pitchFamily="2" charset="-78"/>
                <a:cs typeface="Sakkal Majalla" panose="02000000000000000000" pitchFamily="2" charset="-78"/>
              </a:rPr>
              <a:t>ٔالافراد</a:t>
            </a:r>
            <a:r>
              <a:rPr lang="ar-DZ" sz="3200" b="1" dirty="0">
                <a:latin typeface="Sakkal Majalla" panose="02000000000000000000" pitchFamily="2" charset="-78"/>
                <a:cs typeface="Sakkal Majalla" panose="02000000000000000000" pitchFamily="2" charset="-78"/>
              </a:rPr>
              <a:t> والنظام العام </a:t>
            </a:r>
            <a:r>
              <a:rPr lang="ar-DZ" sz="3200" b="1" dirty="0" err="1">
                <a:latin typeface="Sakkal Majalla" panose="02000000000000000000" pitchFamily="2" charset="-78"/>
                <a:cs typeface="Sakkal Majalla" panose="02000000000000000000" pitchFamily="2" charset="-78"/>
              </a:rPr>
              <a:t>ؤالامن</a:t>
            </a:r>
            <a:r>
              <a:rPr lang="ar-DZ" sz="3200" b="1" dirty="0">
                <a:latin typeface="Sakkal Majalla" panose="02000000000000000000" pitchFamily="2" charset="-78"/>
                <a:cs typeface="Sakkal Majalla" panose="02000000000000000000" pitchFamily="2" charset="-78"/>
              </a:rPr>
              <a:t> القومي. </a:t>
            </a:r>
          </a:p>
          <a:p>
            <a:pPr>
              <a:spcAft>
                <a:spcPts val="750"/>
              </a:spcAft>
            </a:pPr>
            <a:endParaRPr lang="ar-DZ" sz="2800" dirty="0">
              <a:latin typeface="Sakkal Majalla" panose="02000000000000000000" pitchFamily="2" charset="-78"/>
              <a:cs typeface="Sakkal Majalla" panose="02000000000000000000" pitchFamily="2" charset="-78"/>
            </a:endParaRPr>
          </a:p>
          <a:p>
            <a:pPr>
              <a:spcAft>
                <a:spcPts val="750"/>
              </a:spcAft>
            </a:pPr>
            <a:br>
              <a:rPr lang="ar-DZ" sz="2800" b="1" dirty="0">
                <a:latin typeface="Sakkal Majalla" panose="02000000000000000000" pitchFamily="2" charset="-78"/>
                <a:cs typeface="Sakkal Majalla" panose="02000000000000000000" pitchFamily="2" charset="-78"/>
              </a:rPr>
            </a:br>
            <a:endParaRPr lang="fr-FR" sz="2800" b="1" dirty="0">
              <a:latin typeface="Sakkal Majalla" panose="02000000000000000000" pitchFamily="2" charset="-78"/>
              <a:cs typeface="Sakkal Majalla" panose="02000000000000000000" pitchFamily="2" charset="-78"/>
            </a:endParaRPr>
          </a:p>
        </p:txBody>
      </p:sp>
      <p:pic>
        <p:nvPicPr>
          <p:cNvPr id="9" name="Prent 8">
            <a:extLst>
              <a:ext uri="{FF2B5EF4-FFF2-40B4-BE49-F238E27FC236}">
                <a16:creationId xmlns:a16="http://schemas.microsoft.com/office/drawing/2014/main" id="{2A561EE9-FDA9-5E6C-C0CD-4D390C9E3841}"/>
              </a:ext>
            </a:extLst>
          </p:cNvPr>
          <p:cNvPicPr>
            <a:picLocks noChangeAspect="1"/>
          </p:cNvPicPr>
          <p:nvPr/>
        </p:nvPicPr>
        <p:blipFill>
          <a:blip/>
          <a:stretch>
            <a:fillRect/>
          </a:stretch>
        </p:blipFill>
        <p:spPr>
          <a:xfrm>
            <a:off x="8207895" y="5805501"/>
            <a:ext cx="936105" cy="1027664"/>
          </a:xfrm>
          <a:prstGeom prst="rect">
            <a:avLst/>
          </a:prstGeom>
        </p:spPr>
      </p:pic>
    </p:spTree>
    <p:extLst>
      <p:ext uri="{BB962C8B-B14F-4D97-AF65-F5344CB8AC3E}">
        <p14:creationId xmlns:p14="http://schemas.microsoft.com/office/powerpoint/2010/main" val="744561768"/>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E395BE-7BA1-6B27-018E-DEDE77508FC3}"/>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ABA5800A-4376-D517-6548-FC38FAA5865F}"/>
              </a:ext>
            </a:extLst>
          </p:cNvPr>
          <p:cNvSpPr>
            <a:spLocks noGrp="1"/>
          </p:cNvSpPr>
          <p:nvPr>
            <p:ph type="title"/>
          </p:nvPr>
        </p:nvSpPr>
        <p:spPr>
          <a:xfrm>
            <a:off x="1059628" y="1014070"/>
            <a:ext cx="7024744" cy="1609248"/>
          </a:xfrm>
        </p:spPr>
        <p:txBody>
          <a:bodyPr>
            <a:noAutofit/>
          </a:bodyPr>
          <a:lstStyle/>
          <a:p>
            <a:pPr algn="ctr"/>
            <a:r>
              <a:rPr lang="ar-DZ" sz="3600" dirty="0">
                <a:solidFill>
                  <a:schemeClr val="tx2">
                    <a:lumMod val="75000"/>
                  </a:schemeClr>
                </a:solidFill>
                <a:latin typeface="Algerian" pitchFamily="82" charset="0"/>
                <a:cs typeface="PT Bold Mirror" pitchFamily="2" charset="-78"/>
              </a:rPr>
              <a:t>تعريف الحق في حرية التعبير </a:t>
            </a:r>
            <a:endParaRPr lang="ar-SA" sz="3600" dirty="0">
              <a:solidFill>
                <a:schemeClr val="tx2">
                  <a:lumMod val="75000"/>
                </a:schemeClr>
              </a:solidFill>
              <a:latin typeface="Algerian" pitchFamily="82" charset="0"/>
              <a:cs typeface="PT Bold Mirror" pitchFamily="2" charset="-78"/>
            </a:endParaRPr>
          </a:p>
        </p:txBody>
      </p:sp>
      <p:pic>
        <p:nvPicPr>
          <p:cNvPr id="3" name="صورة 2">
            <a:extLst>
              <a:ext uri="{FF2B5EF4-FFF2-40B4-BE49-F238E27FC236}">
                <a16:creationId xmlns:a16="http://schemas.microsoft.com/office/drawing/2014/main" id="{AC1684A9-CECD-11F4-F46A-F3FC3CE8FBE7}"/>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3455876" y="17900"/>
            <a:ext cx="2232248" cy="1033448"/>
          </a:xfrm>
          <a:prstGeom prst="rect">
            <a:avLst/>
          </a:prstGeom>
        </p:spPr>
      </p:pic>
      <p:pic>
        <p:nvPicPr>
          <p:cNvPr id="4" name="Picture 2">
            <a:extLst>
              <a:ext uri="{FF2B5EF4-FFF2-40B4-BE49-F238E27FC236}">
                <a16:creationId xmlns:a16="http://schemas.microsoft.com/office/drawing/2014/main" id="{655DF53C-9F93-D06A-3BE3-B22D3D76877A}"/>
              </a:ext>
            </a:extLst>
          </p:cNvPr>
          <p:cNvPicPr>
            <a:picLocks noChangeAspect="1" noChangeArrowheads="1"/>
          </p:cNvPicPr>
          <p:nvPr/>
        </p:nvPicPr>
        <p:blipFill>
          <a:blip cstate="print">
            <a:extLst>
              <a:ext uri="{28A0092B-C50C-407E-A947-70E740481C1C}">
                <a14:useLocalDpi xmlns:a14="http://schemas.microsoft.com/office/drawing/2010/main" val="0"/>
              </a:ext>
            </a:extLst>
          </a:blip>
          <a:stretch>
            <a:fillRect/>
          </a:stretch>
        </p:blipFill>
        <p:spPr bwMode="auto">
          <a:xfrm>
            <a:off x="0" y="117335"/>
            <a:ext cx="1403648" cy="1403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rent 4">
            <a:extLst>
              <a:ext uri="{FF2B5EF4-FFF2-40B4-BE49-F238E27FC236}">
                <a16:creationId xmlns:a16="http://schemas.microsoft.com/office/drawing/2014/main" id="{48DA2B91-B252-501E-1CD4-486E6CAE5270}"/>
              </a:ext>
            </a:extLst>
          </p:cNvPr>
          <p:cNvPicPr>
            <a:picLocks noChangeAspect="1"/>
          </p:cNvPicPr>
          <p:nvPr/>
        </p:nvPicPr>
        <p:blipFill>
          <a:blip/>
          <a:stretch>
            <a:fillRect/>
          </a:stretch>
        </p:blipFill>
        <p:spPr>
          <a:xfrm>
            <a:off x="7303140" y="16644"/>
            <a:ext cx="1800200" cy="1666875"/>
          </a:xfrm>
          <a:prstGeom prst="rect">
            <a:avLst/>
          </a:prstGeom>
        </p:spPr>
      </p:pic>
      <p:pic>
        <p:nvPicPr>
          <p:cNvPr id="6" name="Prent 5">
            <a:extLst>
              <a:ext uri="{FF2B5EF4-FFF2-40B4-BE49-F238E27FC236}">
                <a16:creationId xmlns:a16="http://schemas.microsoft.com/office/drawing/2014/main" id="{410DD9E3-5ADD-23EC-6F3D-728B4066E365}"/>
              </a:ext>
            </a:extLst>
          </p:cNvPr>
          <p:cNvPicPr>
            <a:picLocks noChangeAspect="1"/>
          </p:cNvPicPr>
          <p:nvPr/>
        </p:nvPicPr>
        <p:blipFill>
          <a:blip/>
          <a:stretch>
            <a:fillRect/>
          </a:stretch>
        </p:blipFill>
        <p:spPr>
          <a:xfrm>
            <a:off x="8384" y="16644"/>
            <a:ext cx="1755800" cy="1755800"/>
          </a:xfrm>
          <a:prstGeom prst="rect">
            <a:avLst/>
          </a:prstGeom>
        </p:spPr>
      </p:pic>
      <p:pic>
        <p:nvPicPr>
          <p:cNvPr id="9" name="Prent 8">
            <a:extLst>
              <a:ext uri="{FF2B5EF4-FFF2-40B4-BE49-F238E27FC236}">
                <a16:creationId xmlns:a16="http://schemas.microsoft.com/office/drawing/2014/main" id="{7A6CDF82-AC2A-DE27-0D06-B34940D87929}"/>
              </a:ext>
            </a:extLst>
          </p:cNvPr>
          <p:cNvPicPr>
            <a:picLocks noChangeAspect="1"/>
          </p:cNvPicPr>
          <p:nvPr/>
        </p:nvPicPr>
        <p:blipFill>
          <a:blip/>
          <a:stretch>
            <a:fillRect/>
          </a:stretch>
        </p:blipFill>
        <p:spPr>
          <a:xfrm>
            <a:off x="8207895" y="5805501"/>
            <a:ext cx="936105" cy="1027664"/>
          </a:xfrm>
          <a:prstGeom prst="rect">
            <a:avLst/>
          </a:prstGeom>
        </p:spPr>
      </p:pic>
      <p:sp>
        <p:nvSpPr>
          <p:cNvPr id="7" name="Rol: Vertikaal 6">
            <a:extLst>
              <a:ext uri="{FF2B5EF4-FFF2-40B4-BE49-F238E27FC236}">
                <a16:creationId xmlns:a16="http://schemas.microsoft.com/office/drawing/2014/main" id="{159E06D6-DD32-E7D5-9210-723C56AA4F06}"/>
              </a:ext>
            </a:extLst>
          </p:cNvPr>
          <p:cNvSpPr/>
          <p:nvPr/>
        </p:nvSpPr>
        <p:spPr>
          <a:xfrm>
            <a:off x="467544" y="2580254"/>
            <a:ext cx="7992888" cy="3729066"/>
          </a:xfrm>
          <a:prstGeom prst="verticalScroll">
            <a:avLst/>
          </a:prstGeom>
          <a:solidFill>
            <a:srgbClr val="FFFF00"/>
          </a:solidFill>
        </p:spPr>
        <p:style>
          <a:lnRef idx="2">
            <a:schemeClr val="accent5"/>
          </a:lnRef>
          <a:fillRef idx="1">
            <a:schemeClr val="lt1"/>
          </a:fillRef>
          <a:effectRef idx="0">
            <a:schemeClr val="accent5"/>
          </a:effectRef>
          <a:fontRef idx="minor">
            <a:schemeClr val="dk1"/>
          </a:fontRef>
        </p:style>
        <p:txBody>
          <a:bodyPr rtlCol="0" anchor="ctr"/>
          <a:lstStyle/>
          <a:p>
            <a:endParaRPr lang="ar-DZ" sz="3600" dirty="0">
              <a:latin typeface="Sakkal Majalla" panose="02000000000000000000" pitchFamily="2" charset="-78"/>
              <a:cs typeface="Sakkal Majalla" panose="02000000000000000000" pitchFamily="2" charset="-78"/>
            </a:endParaRPr>
          </a:p>
          <a:p>
            <a:r>
              <a:rPr lang="ar-DZ" sz="3600" dirty="0">
                <a:latin typeface="Sakkal Majalla" panose="02000000000000000000" pitchFamily="2" charset="-78"/>
                <a:cs typeface="Sakkal Majalla" panose="02000000000000000000" pitchFamily="2" charset="-78"/>
              </a:rPr>
              <a:t>"منح </a:t>
            </a:r>
            <a:r>
              <a:rPr lang="ar-DZ" sz="3600" dirty="0" err="1">
                <a:latin typeface="Sakkal Majalla" panose="02000000000000000000" pitchFamily="2" charset="-78"/>
                <a:cs typeface="Sakkal Majalla" panose="02000000000000000000" pitchFamily="2" charset="-78"/>
              </a:rPr>
              <a:t>ٕالانسان</a:t>
            </a:r>
            <a:r>
              <a:rPr lang="ar-DZ" sz="3600" dirty="0">
                <a:latin typeface="Sakkal Majalla" panose="02000000000000000000" pitchFamily="2" charset="-78"/>
                <a:cs typeface="Sakkal Majalla" panose="02000000000000000000" pitchFamily="2" charset="-78"/>
              </a:rPr>
              <a:t> الحرية في التعبير عن وجهة نظره، </a:t>
            </a:r>
            <a:r>
              <a:rPr lang="ar-DZ" sz="3600" dirty="0" err="1">
                <a:latin typeface="Sakkal Majalla" panose="02000000000000000000" pitchFamily="2" charset="-78"/>
                <a:cs typeface="Sakkal Majalla" panose="02000000000000000000" pitchFamily="2" charset="-78"/>
              </a:rPr>
              <a:t>وإطالق</a:t>
            </a:r>
            <a:r>
              <a:rPr lang="ar-DZ" sz="3600" dirty="0">
                <a:latin typeface="Sakkal Majalla" panose="02000000000000000000" pitchFamily="2" charset="-78"/>
                <a:cs typeface="Sakkal Majalla" panose="02000000000000000000" pitchFamily="2" charset="-78"/>
              </a:rPr>
              <a:t> كل ما يجول بخاطره من أفكار بمختلف الوسائل الشفهية أو الكتابية، حيث أنه بإمكانه ٕ الافصاح عن أفكاره في قضية معينة سواء كانت خاصة أو عامة بهدف تحقيق كل ما فيه خير لمصلحة الافراد والجماعات"   </a:t>
            </a:r>
            <a:r>
              <a:rPr lang="ar-DZ" sz="1200" dirty="0">
                <a:latin typeface="Sakkal Majalla" panose="02000000000000000000" pitchFamily="2" charset="-78"/>
                <a:cs typeface="Sakkal Majalla" panose="02000000000000000000" pitchFamily="2" charset="-78"/>
              </a:rPr>
              <a:t>أحمد بن محمد هليل، المواثيق والمعاهدات الدولية المختصة بحرية التعبير، مؤتمر الاتجاهات الفكرية بين حرية التعبير ومحكمات الشريعة، 21-19 مارس ،2017 السعودية،ص.7,</a:t>
            </a:r>
            <a:r>
              <a:rPr lang="ar-DZ" sz="2800" dirty="0"/>
              <a:t>                                                             </a:t>
            </a: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928133508"/>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4439</TotalTime>
  <Words>2275</Words>
  <Application>Microsoft Office PowerPoint</Application>
  <PresentationFormat>Vertoning op skerm (4:3)</PresentationFormat>
  <Paragraphs>332</Paragraphs>
  <Slides>35</Slides>
  <Notes>0</Notes>
  <HiddenSlides>0</HiddenSlides>
  <MMClips>0</MMClips>
  <ScaleCrop>false</ScaleCrop>
  <HeadingPairs>
    <vt:vector size="6" baseType="variant">
      <vt:variant>
        <vt:lpstr>Fonts gebruik</vt:lpstr>
      </vt:variant>
      <vt:variant>
        <vt:i4>8</vt:i4>
      </vt:variant>
      <vt:variant>
        <vt:lpstr>Tema</vt:lpstr>
      </vt:variant>
      <vt:variant>
        <vt:i4>1</vt:i4>
      </vt:variant>
      <vt:variant>
        <vt:lpstr>Skyfietitels</vt:lpstr>
      </vt:variant>
      <vt:variant>
        <vt:i4>35</vt:i4>
      </vt:variant>
    </vt:vector>
  </HeadingPairs>
  <TitlesOfParts>
    <vt:vector size="44" baseType="lpstr">
      <vt:lpstr>Algerian</vt:lpstr>
      <vt:lpstr>Arial Rounded MT Bold</vt:lpstr>
      <vt:lpstr>Century Gothic</vt:lpstr>
      <vt:lpstr>NotoKufiArabicRegular</vt:lpstr>
      <vt:lpstr>Roboto</vt:lpstr>
      <vt:lpstr>Sakkal Majalla</vt:lpstr>
      <vt:lpstr>Simplified Arabic</vt:lpstr>
      <vt:lpstr>Wingdings 2</vt:lpstr>
      <vt:lpstr>أوستن</vt:lpstr>
      <vt:lpstr>                                                                                                      الجمهورية الجزائرية الديمقراطية الشعبية وزارة التعليم العالي والبحث العلمي    كلية العلوم الاجتماعية والانسانية    قسم العلوم الاجتماعية علم الاجتماع</vt:lpstr>
      <vt:lpstr>د. فؤاد العربي قدوري Dr.FOUAD LARBI GUEDDOURI.</vt:lpstr>
      <vt:lpstr>حرية التعبير والتفكير</vt:lpstr>
      <vt:lpstr>حرية التعبير والتفكير</vt:lpstr>
      <vt:lpstr>حرية التعبير والتفكير</vt:lpstr>
      <vt:lpstr>حرية التعبير والتفكير</vt:lpstr>
      <vt:lpstr>حرية التعبير والتفكير</vt:lpstr>
      <vt:lpstr>حرية التعبير والتفكير</vt:lpstr>
      <vt:lpstr>تعريف الحق في حرية التعبير </vt:lpstr>
      <vt:lpstr>تعريف الحق في حرية التعبير </vt:lpstr>
      <vt:lpstr>عناصر الحق في حرية التعبير </vt:lpstr>
      <vt:lpstr>عناصر الحق في حرية التعبير </vt:lpstr>
      <vt:lpstr>عناصر الحق في حرية التعبير </vt:lpstr>
      <vt:lpstr>عناصر الحق في حرية التعبير </vt:lpstr>
      <vt:lpstr>عناصر الحق في حرية التعبير </vt:lpstr>
      <vt:lpstr>عناصر الحق في حرية التعبير </vt:lpstr>
      <vt:lpstr> حرية التعبير عبر وسائل التواصل الحديثة</vt:lpstr>
      <vt:lpstr> حرية التعبير عبر وسائل التواصل الحديثة</vt:lpstr>
      <vt:lpstr>القيود الواردة على الحق في حرية التعبير </vt:lpstr>
      <vt:lpstr>القيود الواردة على الحق في حرية التعبير </vt:lpstr>
      <vt:lpstr>القيود الواردة على الحق في حرية التعبير </vt:lpstr>
      <vt:lpstr>القيود الواردة على الحق في حرية التعبير </vt:lpstr>
      <vt:lpstr>القيود الواردة على الحق في حرية التعبير </vt:lpstr>
      <vt:lpstr>القيود الواردة على الحق في حرية التعبير </vt:lpstr>
      <vt:lpstr>القيود الواردة على الحق في حرية التعبير </vt:lpstr>
      <vt:lpstr>القيود الواردة على الحق في حرية التعبير </vt:lpstr>
      <vt:lpstr>القيود الواردة على الحق في حرية التعبير </vt:lpstr>
      <vt:lpstr>القيود الواردة على الحق في حرية التعبير </vt:lpstr>
      <vt:lpstr>القيود الواردة على الحق في حرية التعبير </vt:lpstr>
      <vt:lpstr>القيود الواردة على الحق في حرية التعبير </vt:lpstr>
      <vt:lpstr>القيود الواردة على الحق في حرية التعبير </vt:lpstr>
      <vt:lpstr>القيود الواردة على الحق في حرية التعبير </vt:lpstr>
      <vt:lpstr>القيود الواردة على الحق في حرية التعبير </vt:lpstr>
      <vt:lpstr>25مليون في مواقع التواصل الاجتماعي</vt:lpstr>
      <vt:lpstr>الخاتمة</vt:lpstr>
    </vt:vector>
  </TitlesOfParts>
  <Company>Ahmed-Under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 soft</dc:creator>
  <cp:lastModifiedBy>DELL</cp:lastModifiedBy>
  <cp:revision>115</cp:revision>
  <dcterms:created xsi:type="dcterms:W3CDTF">2020-12-17T17:56:51Z</dcterms:created>
  <dcterms:modified xsi:type="dcterms:W3CDTF">2024-11-13T12:44:30Z</dcterms:modified>
</cp:coreProperties>
</file>