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80" r:id="rId3"/>
    <p:sldId id="287"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بدون عنوان" id="{FDBD4A78-3368-4C4A-912F-D5B57072074E}">
          <p14:sldIdLst>
            <p14:sldId id="256"/>
            <p14:sldId id="280"/>
            <p14:sldId id="287"/>
            <p14:sldId id="288"/>
            <p14:sldId id="289"/>
            <p14:sldId id="290"/>
            <p14:sldId id="291"/>
            <p14:sldId id="292"/>
            <p14:sldId id="293"/>
            <p14:sldId id="294"/>
            <p14:sldId id="295"/>
            <p14:sldId id="296"/>
            <p14:sldId id="297"/>
            <p14:sldId id="298"/>
            <p14:sldId id="299"/>
            <p14:sldId id="300"/>
            <p14:sldId id="301"/>
            <p14:sldId id="302"/>
            <p14:sldId id="303"/>
            <p14:sldId id="304"/>
            <p14:sldId id="305"/>
            <p14:sldId id="306"/>
            <p14:sldId id="307"/>
            <p14:sldId id="30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84412" autoAdjust="0"/>
    <p:restoredTop sz="94671" autoAdjust="0"/>
  </p:normalViewPr>
  <p:slideViewPr>
    <p:cSldViewPr>
      <p:cViewPr>
        <p:scale>
          <a:sx n="75" d="100"/>
          <a:sy n="75" d="100"/>
        </p:scale>
        <p:origin x="-264" y="15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D1CCD41-14B9-48B1-9060-594DCA51BBAA}" type="datetimeFigureOut">
              <a:rPr lang="ar-SA" smtClean="0"/>
              <a:t>15/04/1446</a:t>
            </a:fld>
            <a:endParaRPr lang="ar-SA"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31DFFBE-8360-4E6B-AEC7-8D18C20D0145}" type="slidenum">
              <a:rPr lang="ar-SA" smtClean="0"/>
              <a:t>‹#›</a:t>
            </a:fld>
            <a:endParaRPr lang="ar-SA"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D1CCD41-14B9-48B1-9060-594DCA51BBAA}" type="datetimeFigureOut">
              <a:rPr lang="ar-SA" smtClean="0"/>
              <a:t>15/04/1446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D1CCD41-14B9-48B1-9060-594DCA51BBAA}" type="datetimeFigureOut">
              <a:rPr lang="ar-SA" smtClean="0"/>
              <a:t>15/04/1446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2D1CCD41-14B9-48B1-9060-594DCA51BBAA}" type="datetimeFigureOut">
              <a:rPr lang="ar-SA" smtClean="0"/>
              <a:t>15/04/1446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2D1CCD41-14B9-48B1-9060-594DCA51BBAA}" type="datetimeFigureOut">
              <a:rPr lang="ar-SA" smtClean="0"/>
              <a:t>15/04/1446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2D1CCD41-14B9-48B1-9060-594DCA51BBAA}" type="datetimeFigureOut">
              <a:rPr lang="ar-SA" smtClean="0"/>
              <a:t>15/04/1446</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931DFFBE-8360-4E6B-AEC7-8D18C20D0145}" type="slidenum">
              <a:rPr lang="ar-SA" smtClean="0"/>
              <a:t>‹#›</a:t>
            </a:fld>
            <a:endParaRPr lang="ar-SA" dirty="0"/>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2D1CCD41-14B9-48B1-9060-594DCA51BBAA}" type="datetimeFigureOut">
              <a:rPr lang="ar-SA" smtClean="0"/>
              <a:t>15/04/1446</a:t>
            </a:fld>
            <a:endParaRPr lang="ar-SA" dirty="0"/>
          </a:p>
        </p:txBody>
      </p:sp>
      <p:sp>
        <p:nvSpPr>
          <p:cNvPr id="8" name="Footer Placeholder 7"/>
          <p:cNvSpPr>
            <a:spLocks noGrp="1"/>
          </p:cNvSpPr>
          <p:nvPr>
            <p:ph type="ftr" sz="quarter" idx="11"/>
          </p:nvPr>
        </p:nvSpPr>
        <p:spPr/>
        <p:txBody>
          <a:bodyPr/>
          <a:lstStyle/>
          <a:p>
            <a:endParaRPr lang="ar-SA" dirty="0"/>
          </a:p>
        </p:txBody>
      </p:sp>
      <p:sp>
        <p:nvSpPr>
          <p:cNvPr id="9" name="Slide Number Placeholder 8"/>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2D1CCD41-14B9-48B1-9060-594DCA51BBAA}" type="datetimeFigureOut">
              <a:rPr lang="ar-SA" smtClean="0"/>
              <a:t>15/04/1446</a:t>
            </a:fld>
            <a:endParaRPr lang="ar-SA" dirty="0"/>
          </a:p>
        </p:txBody>
      </p:sp>
      <p:sp>
        <p:nvSpPr>
          <p:cNvPr id="4" name="Footer Placeholder 3"/>
          <p:cNvSpPr>
            <a:spLocks noGrp="1"/>
          </p:cNvSpPr>
          <p:nvPr>
            <p:ph type="ftr" sz="quarter" idx="11"/>
          </p:nvPr>
        </p:nvSpPr>
        <p:spPr/>
        <p:txBody>
          <a:bodyPr/>
          <a:lstStyle/>
          <a:p>
            <a:endParaRPr lang="ar-SA" dirty="0"/>
          </a:p>
        </p:txBody>
      </p:sp>
      <p:sp>
        <p:nvSpPr>
          <p:cNvPr id="5" name="Slide Number Placeholder 4"/>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1CCD41-14B9-48B1-9060-594DCA51BBAA}" type="datetimeFigureOut">
              <a:rPr lang="ar-SA" smtClean="0"/>
              <a:t>15/04/1446</a:t>
            </a:fld>
            <a:endParaRPr lang="ar-SA" dirty="0"/>
          </a:p>
        </p:txBody>
      </p:sp>
      <p:sp>
        <p:nvSpPr>
          <p:cNvPr id="3" name="Footer Placeholder 2"/>
          <p:cNvSpPr>
            <a:spLocks noGrp="1"/>
          </p:cNvSpPr>
          <p:nvPr>
            <p:ph type="ftr" sz="quarter" idx="11"/>
          </p:nvPr>
        </p:nvSpPr>
        <p:spPr/>
        <p:txBody>
          <a:bodyPr/>
          <a:lstStyle/>
          <a:p>
            <a:endParaRPr lang="ar-SA" dirty="0"/>
          </a:p>
        </p:txBody>
      </p:sp>
      <p:sp>
        <p:nvSpPr>
          <p:cNvPr id="4" name="Slide Number Placeholder 3"/>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D1CCD41-14B9-48B1-9060-594DCA51BBAA}" type="datetimeFigureOut">
              <a:rPr lang="ar-SA" smtClean="0"/>
              <a:t>15/04/1446</a:t>
            </a:fld>
            <a:endParaRPr lang="ar-SA" dirty="0"/>
          </a:p>
        </p:txBody>
      </p:sp>
      <p:sp>
        <p:nvSpPr>
          <p:cNvPr id="7" name="Slide Number Placeholder 6"/>
          <p:cNvSpPr>
            <a:spLocks noGrp="1"/>
          </p:cNvSpPr>
          <p:nvPr>
            <p:ph type="sldNum" sz="quarter" idx="12"/>
          </p:nvPr>
        </p:nvSpPr>
        <p:spPr/>
        <p:txBody>
          <a:bodyPr/>
          <a:lstStyle/>
          <a:p>
            <a:fld id="{931DFFBE-8360-4E6B-AEC7-8D18C20D0145}" type="slidenum">
              <a:rPr lang="ar-SA" smtClean="0"/>
              <a:t>‹#›</a:t>
            </a:fld>
            <a:endParaRPr lang="ar-SA"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2D1CCD41-14B9-48B1-9060-594DCA51BBAA}" type="datetimeFigureOut">
              <a:rPr lang="ar-SA" smtClean="0"/>
              <a:t>15/04/1446</a:t>
            </a:fld>
            <a:endParaRPr lang="ar-SA"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dirty="0"/>
          </a:p>
        </p:txBody>
      </p:sp>
      <p:sp>
        <p:nvSpPr>
          <p:cNvPr id="7" name="Slide Number Placeholder 6"/>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mc:AlternateContent xmlns:mc="http://schemas.openxmlformats.org/markup-compatibility/2006" xmlns:p14="http://schemas.microsoft.com/office/powerpoint/2010/main">
    <mc:Choice Requires="p14">
      <p:transition spd="slow" p14:dur="2000">
        <p:sndAc>
          <p:stSnd>
            <p:snd r:embed="rId1" name="arrow.wav"/>
          </p:stSnd>
        </p:sndAc>
      </p:transition>
    </mc:Choice>
    <mc:Fallback xmlns="">
      <p:transition spd="slow">
        <p:sndAc>
          <p:stSnd>
            <p:snd r:embed="rId3" name="arrow.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D1CCD41-14B9-48B1-9060-594DCA51BBAA}" type="datetimeFigureOut">
              <a:rPr lang="ar-SA" smtClean="0"/>
              <a:t>15/04/1446</a:t>
            </a:fld>
            <a:endParaRPr lang="ar-SA"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931DFFBE-8360-4E6B-AEC7-8D18C20D0145}" type="slidenum">
              <a:rPr lang="ar-SA" smtClean="0"/>
              <a:t>‹#›</a:t>
            </a:fld>
            <a:endParaRPr lang="ar-SA"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sndAc>
          <p:stSnd>
            <p:snd r:embed="rId13" name="arrow.wav"/>
          </p:stSnd>
        </p:sndAc>
      </p:transition>
    </mc:Choice>
    <mc:Fallback xmlns="">
      <p:transition spd="slow">
        <p:sndAc>
          <p:stSnd>
            <p:snd r:embed="rId14" name="arrow.wav"/>
          </p:stSnd>
        </p:sndAc>
      </p:transition>
    </mc:Fallback>
  </mc:AlternateConten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audio" Target="../media/audio2.wav"/><Relationship Id="rId1" Type="http://schemas.openxmlformats.org/officeDocument/2006/relationships/slideLayout" Target="../slideLayouts/slideLayout8.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3.wav"/><Relationship Id="rId1" Type="http://schemas.openxmlformats.org/officeDocument/2006/relationships/slideLayout" Target="../slideLayouts/slideLayout5.xml"/><Relationship Id="rId5" Type="http://schemas.openxmlformats.org/officeDocument/2006/relationships/image" Target="../media/image13.jpe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3.wav"/><Relationship Id="rId1" Type="http://schemas.openxmlformats.org/officeDocument/2006/relationships/slideLayout" Target="../slideLayouts/slideLayout5.xml"/><Relationship Id="rId5" Type="http://schemas.openxmlformats.org/officeDocument/2006/relationships/image" Target="../media/image13.jpe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3.wav"/><Relationship Id="rId1" Type="http://schemas.openxmlformats.org/officeDocument/2006/relationships/slideLayout" Target="../slideLayouts/slideLayout5.xml"/><Relationship Id="rId5" Type="http://schemas.openxmlformats.org/officeDocument/2006/relationships/image" Target="../media/image13.jpe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3.wav"/><Relationship Id="rId1" Type="http://schemas.openxmlformats.org/officeDocument/2006/relationships/slideLayout" Target="../slideLayouts/slideLayout5.xml"/><Relationship Id="rId5" Type="http://schemas.openxmlformats.org/officeDocument/2006/relationships/image" Target="../media/image13.jpe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3.wav"/><Relationship Id="rId1" Type="http://schemas.openxmlformats.org/officeDocument/2006/relationships/slideLayout" Target="../slideLayouts/slideLayout5.xml"/><Relationship Id="rId5" Type="http://schemas.openxmlformats.org/officeDocument/2006/relationships/image" Target="../media/image13.jpeg"/><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3.wav"/><Relationship Id="rId1" Type="http://schemas.openxmlformats.org/officeDocument/2006/relationships/slideLayout" Target="../slideLayouts/slideLayout5.xml"/><Relationship Id="rId5" Type="http://schemas.openxmlformats.org/officeDocument/2006/relationships/image" Target="../media/image13.jpeg"/><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3.wav"/><Relationship Id="rId1" Type="http://schemas.openxmlformats.org/officeDocument/2006/relationships/slideLayout" Target="../slideLayouts/slideLayout5.xml"/><Relationship Id="rId5" Type="http://schemas.openxmlformats.org/officeDocument/2006/relationships/image" Target="../media/image13.jpeg"/><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3.wav"/><Relationship Id="rId1" Type="http://schemas.openxmlformats.org/officeDocument/2006/relationships/slideLayout" Target="../slideLayouts/slideLayout5.xml"/><Relationship Id="rId5" Type="http://schemas.openxmlformats.org/officeDocument/2006/relationships/image" Target="../media/image13.jpeg"/><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3.wav"/><Relationship Id="rId1" Type="http://schemas.openxmlformats.org/officeDocument/2006/relationships/slideLayout" Target="../slideLayouts/slideLayout5.xml"/><Relationship Id="rId5" Type="http://schemas.openxmlformats.org/officeDocument/2006/relationships/image" Target="../media/image13.jpeg"/><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3.wav"/><Relationship Id="rId1" Type="http://schemas.openxmlformats.org/officeDocument/2006/relationships/slideLayout" Target="../slideLayouts/slideLayout5.xml"/><Relationship Id="rId5" Type="http://schemas.openxmlformats.org/officeDocument/2006/relationships/image" Target="../media/image13.jpe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3.jpeg"/><Relationship Id="rId3" Type="http://schemas.openxmlformats.org/officeDocument/2006/relationships/hyperlink" Target="mailto:gueddouri.fouad@yahoo.com" TargetMode="External"/><Relationship Id="rId7" Type="http://schemas.openxmlformats.org/officeDocument/2006/relationships/image" Target="../media/image7.jpeg"/><Relationship Id="rId12" Type="http://schemas.openxmlformats.org/officeDocument/2006/relationships/image" Target="../media/image12.png"/><Relationship Id="rId2" Type="http://schemas.openxmlformats.org/officeDocument/2006/relationships/audio" Target="../media/audio3.wav"/><Relationship Id="rId1" Type="http://schemas.openxmlformats.org/officeDocument/2006/relationships/slideLayout" Target="../slideLayouts/slideLayout5.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0" Type="http://schemas.openxmlformats.org/officeDocument/2006/relationships/image" Target="../media/image10.png"/><Relationship Id="rId4" Type="http://schemas.openxmlformats.org/officeDocument/2006/relationships/hyperlink" Target="tel:213780368408" TargetMode="External"/><Relationship Id="rId9" Type="http://schemas.openxmlformats.org/officeDocument/2006/relationships/image" Target="../media/image9.jpg"/></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3.wav"/><Relationship Id="rId1" Type="http://schemas.openxmlformats.org/officeDocument/2006/relationships/slideLayout" Target="../slideLayouts/slideLayout5.xml"/><Relationship Id="rId5" Type="http://schemas.openxmlformats.org/officeDocument/2006/relationships/image" Target="../media/image13.jpeg"/><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3.wav"/><Relationship Id="rId1" Type="http://schemas.openxmlformats.org/officeDocument/2006/relationships/slideLayout" Target="../slideLayouts/slideLayout5.xml"/><Relationship Id="rId5" Type="http://schemas.openxmlformats.org/officeDocument/2006/relationships/image" Target="../media/image13.jpeg"/><Relationship Id="rId4" Type="http://schemas.openxmlformats.org/officeDocument/2006/relationships/image" Target="../media/image12.png"/></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3.wav"/><Relationship Id="rId1" Type="http://schemas.openxmlformats.org/officeDocument/2006/relationships/slideLayout" Target="../slideLayouts/slideLayout5.xml"/><Relationship Id="rId5" Type="http://schemas.openxmlformats.org/officeDocument/2006/relationships/image" Target="../media/image13.jpeg"/><Relationship Id="rId4" Type="http://schemas.openxmlformats.org/officeDocument/2006/relationships/image" Target="../media/image12.png"/></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3.wav"/><Relationship Id="rId1" Type="http://schemas.openxmlformats.org/officeDocument/2006/relationships/slideLayout" Target="../slideLayouts/slideLayout5.xml"/><Relationship Id="rId5" Type="http://schemas.openxmlformats.org/officeDocument/2006/relationships/image" Target="../media/image13.jpeg"/><Relationship Id="rId4" Type="http://schemas.openxmlformats.org/officeDocument/2006/relationships/image" Target="../media/image12.png"/></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3.wav"/><Relationship Id="rId1" Type="http://schemas.openxmlformats.org/officeDocument/2006/relationships/slideLayout" Target="../slideLayouts/slideLayout5.xml"/><Relationship Id="rId5" Type="http://schemas.openxmlformats.org/officeDocument/2006/relationships/image" Target="../media/image13.jpeg"/><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3.wav"/><Relationship Id="rId1" Type="http://schemas.openxmlformats.org/officeDocument/2006/relationships/slideLayout" Target="../slideLayouts/slideLayout5.xml"/><Relationship Id="rId5" Type="http://schemas.openxmlformats.org/officeDocument/2006/relationships/image" Target="../media/image13.jpe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3.wav"/><Relationship Id="rId1" Type="http://schemas.openxmlformats.org/officeDocument/2006/relationships/slideLayout" Target="../slideLayouts/slideLayout5.xml"/><Relationship Id="rId5" Type="http://schemas.openxmlformats.org/officeDocument/2006/relationships/image" Target="../media/image13.jpeg"/><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3.wav"/><Relationship Id="rId1" Type="http://schemas.openxmlformats.org/officeDocument/2006/relationships/slideLayout" Target="../slideLayouts/slideLayout5.xml"/><Relationship Id="rId5" Type="http://schemas.openxmlformats.org/officeDocument/2006/relationships/image" Target="../media/image13.jpe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3.wav"/><Relationship Id="rId1" Type="http://schemas.openxmlformats.org/officeDocument/2006/relationships/slideLayout" Target="../slideLayouts/slideLayout5.xml"/><Relationship Id="rId5" Type="http://schemas.openxmlformats.org/officeDocument/2006/relationships/image" Target="../media/image13.jpe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3.wav"/><Relationship Id="rId1" Type="http://schemas.openxmlformats.org/officeDocument/2006/relationships/slideLayout" Target="../slideLayouts/slideLayout5.xml"/><Relationship Id="rId5" Type="http://schemas.openxmlformats.org/officeDocument/2006/relationships/image" Target="../media/image13.jpe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3.wav"/><Relationship Id="rId1" Type="http://schemas.openxmlformats.org/officeDocument/2006/relationships/slideLayout" Target="../slideLayouts/slideLayout5.xml"/><Relationship Id="rId5" Type="http://schemas.openxmlformats.org/officeDocument/2006/relationships/image" Target="../media/image13.jpe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3.wav"/><Relationship Id="rId1" Type="http://schemas.openxmlformats.org/officeDocument/2006/relationships/slideLayout" Target="../slideLayouts/slideLayout5.xml"/><Relationship Id="rId5" Type="http://schemas.openxmlformats.org/officeDocument/2006/relationships/image" Target="../media/image13.jpe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3347864" y="2420888"/>
            <a:ext cx="5796136" cy="2376264"/>
          </a:xfrm>
        </p:spPr>
        <p:txBody>
          <a:bodyPr>
            <a:normAutofit fontScale="25000" lnSpcReduction="20000"/>
          </a:bodyPr>
          <a:lstStyle/>
          <a:p>
            <a:pPr marL="68580" indent="0">
              <a:buNone/>
            </a:pPr>
            <a:endParaRPr lang="ar-SA" sz="1700" b="1" dirty="0"/>
          </a:p>
          <a:p>
            <a:pPr algn="ctr"/>
            <a:r>
              <a:rPr lang="ar-SA" sz="12800" b="1" dirty="0" smtClean="0">
                <a:latin typeface="Sakkal Majalla" pitchFamily="2" charset="-78"/>
                <a:cs typeface="Sakkal Majalla" pitchFamily="2" charset="-78"/>
              </a:rPr>
              <a:t>م</a:t>
            </a:r>
            <a:r>
              <a:rPr lang="ar-DZ" sz="12800" b="1" dirty="0" smtClean="0">
                <a:latin typeface="Sakkal Majalla" pitchFamily="2" charset="-78"/>
                <a:cs typeface="Sakkal Majalla" pitchFamily="2" charset="-78"/>
              </a:rPr>
              <a:t>قياس:</a:t>
            </a:r>
            <a:endParaRPr lang="ar-SA" sz="12800" b="1" dirty="0" smtClean="0">
              <a:latin typeface="Sakkal Majalla" pitchFamily="2" charset="-78"/>
              <a:cs typeface="Sakkal Majalla" pitchFamily="2" charset="-78"/>
            </a:endParaRPr>
          </a:p>
          <a:p>
            <a:pPr marL="68580" indent="0" algn="ctr">
              <a:buNone/>
            </a:pPr>
            <a:r>
              <a:rPr lang="ar-DZ" sz="26400" b="1" dirty="0" smtClean="0">
                <a:latin typeface="Sakkal Majalla" pitchFamily="2" charset="-78"/>
                <a:cs typeface="Sakkal Majalla" pitchFamily="2" charset="-78"/>
              </a:rPr>
              <a:t>المنهجية القانونية</a:t>
            </a:r>
            <a:endParaRPr lang="fr-FR" sz="26400" b="1" dirty="0" smtClean="0">
              <a:latin typeface="Sakkal Majalla" pitchFamily="2" charset="-78"/>
              <a:cs typeface="Sakkal Majalla" pitchFamily="2" charset="-78"/>
            </a:endParaRPr>
          </a:p>
          <a:p>
            <a:pPr marL="68580" indent="0" algn="ctr" rtl="0">
              <a:buNone/>
            </a:pPr>
            <a:r>
              <a:rPr lang="fr-FR" sz="14400" b="1" dirty="0">
                <a:latin typeface="Sakkal Majalla" pitchFamily="2" charset="-78"/>
                <a:cs typeface="Sakkal Majalla" pitchFamily="2" charset="-78"/>
              </a:rPr>
              <a:t>Méthodologie </a:t>
            </a:r>
            <a:r>
              <a:rPr lang="fr-FR" sz="14400" b="1" dirty="0" smtClean="0">
                <a:latin typeface="Sakkal Majalla" pitchFamily="2" charset="-78"/>
                <a:cs typeface="Sakkal Majalla" pitchFamily="2" charset="-78"/>
              </a:rPr>
              <a:t>juridique</a:t>
            </a:r>
          </a:p>
          <a:p>
            <a:pPr marL="68580" indent="0" algn="ctr" rtl="0">
              <a:buNone/>
            </a:pPr>
            <a:r>
              <a:rPr lang="ar-SA" sz="8000" b="1" dirty="0" smtClean="0">
                <a:latin typeface="Sakkal Majalla" pitchFamily="2" charset="-78"/>
                <a:cs typeface="Sakkal Majalla" pitchFamily="2" charset="-78"/>
              </a:rPr>
              <a:t>  (محاضرة )</a:t>
            </a:r>
            <a:endParaRPr lang="ar-SA" sz="8000" b="1" dirty="0">
              <a:latin typeface="Sakkal Majalla" pitchFamily="2" charset="-78"/>
              <a:cs typeface="Sakkal Majalla" pitchFamily="2" charset="-78"/>
            </a:endParaRPr>
          </a:p>
        </p:txBody>
      </p:sp>
      <p:sp>
        <p:nvSpPr>
          <p:cNvPr id="4" name="عنوان 3"/>
          <p:cNvSpPr>
            <a:spLocks noGrp="1"/>
          </p:cNvSpPr>
          <p:nvPr>
            <p:ph type="title"/>
          </p:nvPr>
        </p:nvSpPr>
        <p:spPr>
          <a:xfrm>
            <a:off x="1835696" y="21307"/>
            <a:ext cx="5040560" cy="1744836"/>
          </a:xfrm>
        </p:spPr>
        <p:txBody>
          <a:bodyPr>
            <a:noAutofit/>
          </a:bodyPr>
          <a:lstStyle/>
          <a:p>
            <a:pPr algn="ctr"/>
            <a:r>
              <a:rPr lang="fr-FR" sz="2400" b="1" dirty="0" smtClean="0">
                <a:solidFill>
                  <a:schemeClr val="tx1"/>
                </a:solidFill>
                <a:latin typeface="Sakkal Majalla" pitchFamily="2" charset="-78"/>
                <a:cs typeface="Sakkal Majalla" pitchFamily="2" charset="-78"/>
              </a:rPr>
              <a:t/>
            </a:r>
            <a:br>
              <a:rPr lang="fr-FR" sz="2400" b="1" dirty="0" smtClean="0">
                <a:solidFill>
                  <a:schemeClr val="tx1"/>
                </a:solidFill>
                <a:latin typeface="Sakkal Majalla" pitchFamily="2" charset="-78"/>
                <a:cs typeface="Sakkal Majalla" pitchFamily="2" charset="-78"/>
              </a:rPr>
            </a:br>
            <a:r>
              <a:rPr lang="fr-FR" sz="2400" b="1" dirty="0">
                <a:solidFill>
                  <a:schemeClr val="tx1"/>
                </a:solidFill>
                <a:latin typeface="Sakkal Majalla" pitchFamily="2" charset="-78"/>
                <a:cs typeface="Sakkal Majalla" pitchFamily="2" charset="-78"/>
              </a:rPr>
              <a:t/>
            </a:r>
            <a:br>
              <a:rPr lang="fr-FR" sz="2400" b="1" dirty="0">
                <a:solidFill>
                  <a:schemeClr val="tx1"/>
                </a:solidFill>
                <a:latin typeface="Sakkal Majalla" pitchFamily="2" charset="-78"/>
                <a:cs typeface="Sakkal Majalla" pitchFamily="2" charset="-78"/>
              </a:rPr>
            </a:br>
            <a:r>
              <a:rPr lang="fr-FR" sz="2400" b="1" dirty="0" smtClean="0">
                <a:solidFill>
                  <a:schemeClr val="tx1"/>
                </a:solidFill>
                <a:latin typeface="Sakkal Majalla" pitchFamily="2" charset="-78"/>
                <a:cs typeface="Sakkal Majalla" pitchFamily="2" charset="-78"/>
              </a:rPr>
              <a:t/>
            </a:r>
            <a:br>
              <a:rPr lang="fr-FR" sz="2400" b="1" dirty="0" smtClean="0">
                <a:solidFill>
                  <a:schemeClr val="tx1"/>
                </a:solidFill>
                <a:latin typeface="Sakkal Majalla" pitchFamily="2" charset="-78"/>
                <a:cs typeface="Sakkal Majalla" pitchFamily="2" charset="-78"/>
              </a:rPr>
            </a:br>
            <a:r>
              <a:rPr lang="fr-FR" sz="2400" b="1" dirty="0" smtClean="0">
                <a:solidFill>
                  <a:schemeClr val="tx1"/>
                </a:solidFill>
                <a:latin typeface="Sakkal Majalla" pitchFamily="2" charset="-78"/>
                <a:cs typeface="Sakkal Majalla" pitchFamily="2" charset="-78"/>
              </a:rPr>
              <a:t>                                                                                                  </a:t>
            </a:r>
            <a:r>
              <a:rPr lang="ar-DZ" sz="2400" b="1" dirty="0" smtClean="0">
                <a:solidFill>
                  <a:schemeClr val="tx1"/>
                </a:solidFill>
                <a:latin typeface="Sakkal Majalla" pitchFamily="2" charset="-78"/>
                <a:cs typeface="Sakkal Majalla" pitchFamily="2" charset="-78"/>
              </a:rPr>
              <a:t/>
            </a:r>
            <a:br>
              <a:rPr lang="ar-DZ" sz="2400" b="1" dirty="0" smtClean="0">
                <a:solidFill>
                  <a:schemeClr val="tx1"/>
                </a:solidFill>
                <a:latin typeface="Sakkal Majalla" pitchFamily="2" charset="-78"/>
                <a:cs typeface="Sakkal Majalla" pitchFamily="2" charset="-78"/>
              </a:rPr>
            </a:br>
            <a:r>
              <a:rPr lang="ar-SA" sz="2400" b="1" i="1" dirty="0" smtClean="0">
                <a:solidFill>
                  <a:schemeClr val="tx1"/>
                </a:solidFill>
                <a:latin typeface="Sakkal Majalla" pitchFamily="2" charset="-78"/>
                <a:cs typeface="Sakkal Majalla" pitchFamily="2" charset="-78"/>
              </a:rPr>
              <a:t>الجمهورية الجزائرية الديمقراطية الشعبية</a:t>
            </a:r>
            <a:br>
              <a:rPr lang="ar-SA" sz="2400" b="1" i="1" dirty="0" smtClean="0">
                <a:solidFill>
                  <a:schemeClr val="tx1"/>
                </a:solidFill>
                <a:latin typeface="Sakkal Majalla" pitchFamily="2" charset="-78"/>
                <a:cs typeface="Sakkal Majalla" pitchFamily="2" charset="-78"/>
              </a:rPr>
            </a:br>
            <a:r>
              <a:rPr lang="ar-SA" sz="2400" b="1" i="1" dirty="0" smtClean="0">
                <a:solidFill>
                  <a:schemeClr val="tx1"/>
                </a:solidFill>
                <a:latin typeface="Sakkal Majalla" pitchFamily="2" charset="-78"/>
                <a:cs typeface="Sakkal Majalla" pitchFamily="2" charset="-78"/>
              </a:rPr>
              <a:t>وزارة التعليم العالي والبحث العلمي   </a:t>
            </a:r>
            <a:r>
              <a:rPr lang="fr-FR" sz="2400" b="1" i="1" dirty="0">
                <a:solidFill>
                  <a:schemeClr val="tx1"/>
                </a:solidFill>
                <a:latin typeface="Sakkal Majalla" pitchFamily="2" charset="-78"/>
                <a:cs typeface="Sakkal Majalla" pitchFamily="2" charset="-78"/>
              </a:rPr>
              <a:t/>
            </a:r>
            <a:br>
              <a:rPr lang="fr-FR" sz="2400" b="1" i="1" dirty="0">
                <a:solidFill>
                  <a:schemeClr val="tx1"/>
                </a:solidFill>
                <a:latin typeface="Sakkal Majalla" pitchFamily="2" charset="-78"/>
                <a:cs typeface="Sakkal Majalla" pitchFamily="2" charset="-78"/>
              </a:rPr>
            </a:br>
            <a:r>
              <a:rPr lang="ar-DZ" sz="2400" b="1" i="1" dirty="0" smtClean="0">
                <a:solidFill>
                  <a:schemeClr val="tx1"/>
                </a:solidFill>
                <a:latin typeface="Sakkal Majalla" pitchFamily="2" charset="-78"/>
                <a:cs typeface="Sakkal Majalla" pitchFamily="2" charset="-78"/>
              </a:rPr>
              <a:t>جامعة التكوين المتواصل</a:t>
            </a:r>
            <a:br>
              <a:rPr lang="ar-DZ" sz="2400" b="1" i="1" dirty="0" smtClean="0">
                <a:solidFill>
                  <a:schemeClr val="tx1"/>
                </a:solidFill>
                <a:latin typeface="Sakkal Majalla" pitchFamily="2" charset="-78"/>
                <a:cs typeface="Sakkal Majalla" pitchFamily="2" charset="-78"/>
              </a:rPr>
            </a:br>
            <a:r>
              <a:rPr lang="ar-DZ" sz="2400" b="1" i="1" dirty="0" smtClean="0">
                <a:solidFill>
                  <a:schemeClr val="tx1"/>
                </a:solidFill>
                <a:latin typeface="Sakkal Majalla" pitchFamily="2" charset="-78"/>
                <a:cs typeface="Sakkal Majalla" pitchFamily="2" charset="-78"/>
              </a:rPr>
              <a:t>فرع الوادي</a:t>
            </a:r>
            <a:endParaRPr lang="fr-FR" sz="3600" b="1" i="1" dirty="0">
              <a:solidFill>
                <a:schemeClr val="tx1"/>
              </a:solidFill>
              <a:latin typeface="Sakkal Majalla" pitchFamily="2" charset="-78"/>
              <a:cs typeface="Sakkal Majalla" pitchFamily="2" charset="-78"/>
            </a:endParaRPr>
          </a:p>
        </p:txBody>
      </p:sp>
      <p:sp>
        <p:nvSpPr>
          <p:cNvPr id="6" name="عنصر نائب للنص 5"/>
          <p:cNvSpPr>
            <a:spLocks noGrp="1"/>
          </p:cNvSpPr>
          <p:nvPr>
            <p:ph type="body" sz="half" idx="2"/>
          </p:nvPr>
        </p:nvSpPr>
        <p:spPr>
          <a:xfrm>
            <a:off x="1043608" y="5157192"/>
            <a:ext cx="7632848" cy="576064"/>
          </a:xfrm>
        </p:spPr>
        <p:txBody>
          <a:bodyPr>
            <a:noAutofit/>
          </a:bodyPr>
          <a:lstStyle/>
          <a:p>
            <a:r>
              <a:rPr lang="ar-SA" sz="1800" b="1" i="1" dirty="0" smtClean="0">
                <a:latin typeface="Simplified Arabic" pitchFamily="18" charset="-78"/>
                <a:cs typeface="Simplified Arabic" pitchFamily="18" charset="-78"/>
              </a:rPr>
              <a:t>يوم </a:t>
            </a:r>
            <a:r>
              <a:rPr lang="ar-SA" sz="1800" b="1" i="1" dirty="0" smtClean="0">
                <a:latin typeface="Simplified Arabic" pitchFamily="18" charset="-78"/>
                <a:cs typeface="Simplified Arabic" pitchFamily="18" charset="-78"/>
              </a:rPr>
              <a:t>ا</a:t>
            </a:r>
            <a:r>
              <a:rPr lang="ar-DZ" sz="1800" b="1" i="1" dirty="0" smtClean="0">
                <a:latin typeface="Simplified Arabic" pitchFamily="18" charset="-78"/>
                <a:cs typeface="Simplified Arabic" pitchFamily="18" charset="-78"/>
              </a:rPr>
              <a:t>لسبت</a:t>
            </a:r>
            <a:r>
              <a:rPr lang="ar-SA" sz="1800" b="1" i="1" dirty="0" smtClean="0">
                <a:latin typeface="Simplified Arabic" pitchFamily="18" charset="-78"/>
                <a:cs typeface="Simplified Arabic" pitchFamily="18" charset="-78"/>
              </a:rPr>
              <a:t>: </a:t>
            </a:r>
            <a:r>
              <a:rPr lang="ar-SA" sz="1800" b="1" i="1" dirty="0">
                <a:latin typeface="Simplified Arabic" pitchFamily="18" charset="-78"/>
                <a:cs typeface="Simplified Arabic" pitchFamily="18" charset="-78"/>
              </a:rPr>
              <a:t>من </a:t>
            </a:r>
            <a:r>
              <a:rPr lang="ar-SA" sz="1800" b="1" i="1" dirty="0" smtClean="0">
                <a:latin typeface="Simplified Arabic" pitchFamily="18" charset="-78"/>
                <a:cs typeface="Simplified Arabic" pitchFamily="18" charset="-78"/>
              </a:rPr>
              <a:t>الساعة</a:t>
            </a:r>
            <a:r>
              <a:rPr lang="ar-DZ" sz="1800" b="1" i="1" dirty="0">
                <a:latin typeface="Simplified Arabic" pitchFamily="18" charset="-78"/>
                <a:cs typeface="Simplified Arabic" pitchFamily="18" charset="-78"/>
              </a:rPr>
              <a:t>:</a:t>
            </a:r>
            <a:r>
              <a:rPr lang="ar-SA" sz="1800" b="1" i="1" dirty="0" smtClean="0">
                <a:latin typeface="Simplified Arabic" pitchFamily="18" charset="-78"/>
                <a:cs typeface="Simplified Arabic" pitchFamily="18" charset="-78"/>
              </a:rPr>
              <a:t> </a:t>
            </a:r>
            <a:r>
              <a:rPr lang="ar-DZ" sz="1800" b="1" i="1" dirty="0" smtClean="0">
                <a:latin typeface="Simplified Arabic" pitchFamily="18" charset="-78"/>
                <a:cs typeface="Simplified Arabic" pitchFamily="18" charset="-78"/>
              </a:rPr>
              <a:t>12:30-14:00  </a:t>
            </a:r>
            <a:r>
              <a:rPr lang="ar-SA" sz="1800" b="1" i="1" dirty="0" smtClean="0">
                <a:latin typeface="Simplified Arabic" pitchFamily="18" charset="-78"/>
                <a:cs typeface="Simplified Arabic" pitchFamily="18" charset="-78"/>
              </a:rPr>
              <a:t>ليسانس</a:t>
            </a:r>
            <a:r>
              <a:rPr lang="ar-SA" sz="1800" b="1" i="1" dirty="0">
                <a:latin typeface="Simplified Arabic" pitchFamily="18" charset="-78"/>
                <a:cs typeface="Simplified Arabic" pitchFamily="18" charset="-78"/>
              </a:rPr>
              <a:t>: </a:t>
            </a:r>
            <a:r>
              <a:rPr lang="ar-DZ" sz="1800" b="1" i="1" dirty="0" smtClean="0">
                <a:latin typeface="Simplified Arabic" pitchFamily="18" charset="-78"/>
                <a:cs typeface="Simplified Arabic" pitchFamily="18" charset="-78"/>
              </a:rPr>
              <a:t>حقوق </a:t>
            </a:r>
            <a:r>
              <a:rPr lang="ar-SA" sz="1800" b="1" i="1" dirty="0" smtClean="0">
                <a:latin typeface="Simplified Arabic" pitchFamily="18" charset="-78"/>
                <a:cs typeface="Simplified Arabic" pitchFamily="18" charset="-78"/>
              </a:rPr>
              <a:t>السنة الجامعي</a:t>
            </a:r>
            <a:r>
              <a:rPr lang="ar-DZ" sz="1800" b="1" i="1" dirty="0" smtClean="0">
                <a:latin typeface="Simplified Arabic" pitchFamily="18" charset="-78"/>
                <a:cs typeface="Simplified Arabic" pitchFamily="18" charset="-78"/>
              </a:rPr>
              <a:t>ة: 2024-2025</a:t>
            </a:r>
            <a:endParaRPr lang="ar-SA" sz="1800" b="1" i="1" dirty="0">
              <a:latin typeface="Simplified Arabic" pitchFamily="18" charset="-78"/>
              <a:cs typeface="Simplified Arabic" pitchFamily="18" charset="-78"/>
            </a:endParaRPr>
          </a:p>
          <a:p>
            <a:pPr algn="ctr"/>
            <a:endParaRPr lang="ar-SA" sz="2400" b="1" dirty="0"/>
          </a:p>
        </p:txBody>
      </p:sp>
      <p:pic>
        <p:nvPicPr>
          <p:cNvPr id="2" name="صورة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16216" y="0"/>
            <a:ext cx="2627784" cy="1968302"/>
          </a:xfrm>
          <a:prstGeom prst="rect">
            <a:avLst/>
          </a:prstGeom>
        </p:spPr>
      </p:pic>
      <p:pic>
        <p:nvPicPr>
          <p:cNvPr id="3075" name="Picture 3"/>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561" y="21307"/>
            <a:ext cx="1751509" cy="1751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descr="C:\Users\h soft\Desktop\مقياس المنهجية لطبة سنة1حقوق\definition-common-law-4-point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505" y="2348881"/>
            <a:ext cx="3024336"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5887907"/>
      </p:ext>
    </p:extLst>
  </p:cSld>
  <p:clrMapOvr>
    <a:masterClrMapping/>
  </p:clrMapOvr>
  <p:transition spd="slow">
    <p:cover/>
    <p:sndAc>
      <p:stSnd>
        <p:snd r:embed="rId2" name="applaus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13024" y="1520983"/>
            <a:ext cx="5688633" cy="901904"/>
          </a:xfrm>
        </p:spPr>
        <p:txBody>
          <a:bodyPr>
            <a:noAutofit/>
          </a:bodyPr>
          <a:lstStyle/>
          <a:p>
            <a:pPr algn="ct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  المقطع </a:t>
            </a:r>
            <a:r>
              <a:rPr lang="ar-DZ" sz="3000" b="1" dirty="0" smtClean="0">
                <a:solidFill>
                  <a:schemeClr val="tx1"/>
                </a:solidFill>
                <a:latin typeface="Sakkal Majalla" pitchFamily="2" charset="-78"/>
                <a:cs typeface="Sakkal Majalla" pitchFamily="2" charset="-78"/>
              </a:rPr>
              <a:t>الثالث </a:t>
            </a: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الاتجاهات الحديثة للسياسة التشريعية</a:t>
            </a:r>
            <a:r>
              <a:rPr lang="ar-DZ" sz="3000" b="1" dirty="0">
                <a:solidFill>
                  <a:schemeClr val="tx1"/>
                </a:solidFill>
                <a:latin typeface="Sakkal Majalla" pitchFamily="2" charset="-78"/>
                <a:cs typeface="Sakkal Majalla" pitchFamily="2" charset="-78"/>
              </a:rPr>
              <a:t/>
            </a:r>
            <a:br>
              <a:rPr lang="ar-DZ" sz="3000" b="1" dirty="0">
                <a:solidFill>
                  <a:schemeClr val="tx1"/>
                </a:solidFill>
                <a:latin typeface="Sakkal Majalla" pitchFamily="2" charset="-78"/>
                <a:cs typeface="Sakkal Majalla" pitchFamily="2" charset="-78"/>
              </a:rPr>
            </a:b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a:t>
            </a:r>
            <a:br>
              <a:rPr lang="ar-DZ" sz="3000" b="1" dirty="0" smtClean="0">
                <a:solidFill>
                  <a:schemeClr val="tx1"/>
                </a:solidFill>
                <a:latin typeface="Sakkal Majalla" pitchFamily="2" charset="-78"/>
                <a:cs typeface="Sakkal Majalla" pitchFamily="2" charset="-78"/>
              </a:rPr>
            </a:br>
            <a:endParaRPr lang="ar-DZ" sz="3000" b="1" dirty="0">
              <a:solidFill>
                <a:schemeClr val="tx1"/>
              </a:solidFill>
              <a:latin typeface="Sakkal Majalla" pitchFamily="2" charset="-78"/>
              <a:cs typeface="Sakkal Majalla" pitchFamily="2" charset="-78"/>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0" y="51615"/>
            <a:ext cx="1403648" cy="1469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1615"/>
            <a:ext cx="1991859" cy="149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descr="C:\Users\h soft\Desktop\مقياس المنهجية لطبة سنة1حقوق\definition-common-law-4-point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29920"/>
            <a:ext cx="1166871" cy="728220"/>
          </a:xfrm>
          <a:prstGeom prst="rect">
            <a:avLst/>
          </a:prstGeom>
          <a:noFill/>
          <a:extLst>
            <a:ext uri="{909E8E84-426E-40DD-AFC4-6F175D3DCCD1}">
              <a14:hiddenFill xmlns:a14="http://schemas.microsoft.com/office/drawing/2010/main">
                <a:solidFill>
                  <a:srgbClr val="FFFFFF"/>
                </a:solidFill>
              </a14:hiddenFill>
            </a:ext>
          </a:extLst>
        </p:spPr>
      </p:pic>
      <p:sp>
        <p:nvSpPr>
          <p:cNvPr id="4" name="مخطط انسيابي: محطة طرفية 3"/>
          <p:cNvSpPr/>
          <p:nvPr/>
        </p:nvSpPr>
        <p:spPr>
          <a:xfrm>
            <a:off x="1619672" y="1412776"/>
            <a:ext cx="5184576" cy="57606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latin typeface="Sakkal Majalla" pitchFamily="2" charset="-78"/>
                <a:cs typeface="Sakkal Majalla" pitchFamily="2" charset="-78"/>
              </a:rPr>
              <a:t>أولا: عناصر القاعدة القانونية:</a:t>
            </a:r>
            <a:endParaRPr lang="ar-SA" sz="2800" dirty="0">
              <a:latin typeface="Sakkal Majalla" pitchFamily="2" charset="-78"/>
              <a:cs typeface="Sakkal Majalla" pitchFamily="2" charset="-78"/>
            </a:endParaRPr>
          </a:p>
        </p:txBody>
      </p:sp>
      <p:sp>
        <p:nvSpPr>
          <p:cNvPr id="6" name="مخطط انسيابي: قرار 5"/>
          <p:cNvSpPr/>
          <p:nvPr/>
        </p:nvSpPr>
        <p:spPr>
          <a:xfrm>
            <a:off x="1187624" y="2191544"/>
            <a:ext cx="6900585" cy="1080120"/>
          </a:xfrm>
          <a:prstGeom prst="flowChartDecisi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01- العنصر الواقعي:</a:t>
            </a:r>
            <a:endParaRPr lang="ar-SA" sz="2800" b="1" dirty="0">
              <a:latin typeface="Sakkal Majalla" pitchFamily="2" charset="-78"/>
              <a:cs typeface="Sakkal Majalla" pitchFamily="2" charset="-78"/>
            </a:endParaRPr>
          </a:p>
        </p:txBody>
      </p:sp>
      <p:sp>
        <p:nvSpPr>
          <p:cNvPr id="5" name="سهم إلى اليسار 4"/>
          <p:cNvSpPr/>
          <p:nvPr/>
        </p:nvSpPr>
        <p:spPr>
          <a:xfrm>
            <a:off x="6588224" y="3861048"/>
            <a:ext cx="1800200" cy="1656184"/>
          </a:xfrm>
          <a:prstGeom prst="lef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000" b="1" dirty="0">
                <a:latin typeface="Sakkal Majalla" pitchFamily="2" charset="-78"/>
                <a:cs typeface="Sakkal Majalla" pitchFamily="2" charset="-78"/>
              </a:rPr>
              <a:t>د</a:t>
            </a:r>
            <a:r>
              <a:rPr lang="ar-DZ" sz="2000" b="1" dirty="0" smtClean="0">
                <a:latin typeface="Sakkal Majalla" pitchFamily="2" charset="-78"/>
                <a:cs typeface="Sakkal Majalla" pitchFamily="2" charset="-78"/>
              </a:rPr>
              <a:t>- العوامل التاريخية:</a:t>
            </a:r>
            <a:endParaRPr lang="ar-SA" sz="2000" b="1" dirty="0">
              <a:latin typeface="Sakkal Majalla" pitchFamily="2" charset="-78"/>
              <a:cs typeface="Sakkal Majalla" pitchFamily="2" charset="-78"/>
            </a:endParaRPr>
          </a:p>
        </p:txBody>
      </p:sp>
      <p:sp>
        <p:nvSpPr>
          <p:cNvPr id="8" name="مخطط انسيابي: بيانات 7"/>
          <p:cNvSpPr/>
          <p:nvPr/>
        </p:nvSpPr>
        <p:spPr>
          <a:xfrm>
            <a:off x="539552" y="3573016"/>
            <a:ext cx="6048672" cy="2448272"/>
          </a:xfrm>
          <a:prstGeom prst="flowChartInputOutp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500" dirty="0">
                <a:latin typeface="Sakkal Majalla" pitchFamily="2" charset="-78"/>
                <a:cs typeface="Sakkal Majalla" pitchFamily="2" charset="-78"/>
              </a:rPr>
              <a:t>يتدخل هنا عنصري الخبرة والتجربة التي اكتسبتها الإنسانية عبر امتداد الزمن من نشأة وتطور </a:t>
            </a:r>
            <a:r>
              <a:rPr lang="ar-SA" sz="2500" dirty="0" smtClean="0">
                <a:latin typeface="Sakkal Majalla" pitchFamily="2" charset="-78"/>
                <a:cs typeface="Sakkal Majalla" pitchFamily="2" charset="-78"/>
              </a:rPr>
              <a:t>القانون</a:t>
            </a:r>
            <a:r>
              <a:rPr lang="ar-DZ" sz="2500" dirty="0" smtClean="0">
                <a:latin typeface="Sakkal Majalla" pitchFamily="2" charset="-78"/>
                <a:cs typeface="Sakkal Majalla" pitchFamily="2" charset="-78"/>
              </a:rPr>
              <a:t> </a:t>
            </a:r>
            <a:r>
              <a:rPr lang="ar-SA" sz="2500" dirty="0" smtClean="0">
                <a:latin typeface="Sakkal Majalla" pitchFamily="2" charset="-78"/>
                <a:cs typeface="Sakkal Majalla" pitchFamily="2" charset="-78"/>
              </a:rPr>
              <a:t>و </a:t>
            </a:r>
            <a:r>
              <a:rPr lang="ar-SA" sz="2500" dirty="0">
                <a:latin typeface="Sakkal Majalla" pitchFamily="2" charset="-78"/>
                <a:cs typeface="Sakkal Majalla" pitchFamily="2" charset="-78"/>
              </a:rPr>
              <a:t>تغيير </a:t>
            </a:r>
            <a:r>
              <a:rPr lang="ar-SA" sz="2500" dirty="0" smtClean="0">
                <a:latin typeface="Sakkal Majalla" pitchFamily="2" charset="-78"/>
                <a:cs typeface="Sakkal Majalla" pitchFamily="2" charset="-78"/>
              </a:rPr>
              <a:t>لنصوصه</a:t>
            </a:r>
            <a:r>
              <a:rPr lang="ar-DZ" sz="2500" dirty="0" smtClean="0">
                <a:latin typeface="Sakkal Majalla" pitchFamily="2" charset="-78"/>
                <a:cs typeface="Sakkal Majalla" pitchFamily="2" charset="-78"/>
              </a:rPr>
              <a:t> </a:t>
            </a:r>
            <a:r>
              <a:rPr lang="ar-SA" sz="2500" dirty="0" smtClean="0">
                <a:latin typeface="Sakkal Majalla" pitchFamily="2" charset="-78"/>
                <a:cs typeface="Sakkal Majalla" pitchFamily="2" charset="-78"/>
              </a:rPr>
              <a:t>و </a:t>
            </a:r>
            <a:r>
              <a:rPr lang="ar-SA" sz="2500" dirty="0">
                <a:latin typeface="Sakkal Majalla" pitchFamily="2" charset="-78"/>
                <a:cs typeface="Sakkal Majalla" pitchFamily="2" charset="-78"/>
              </a:rPr>
              <a:t>من عصر لأخر.</a:t>
            </a:r>
            <a:endParaRPr lang="ar-SA" sz="1600" dirty="0">
              <a:solidFill>
                <a:schemeClr val="tx1"/>
              </a:solidFill>
              <a:latin typeface="Sakkal Majalla" pitchFamily="2" charset="-78"/>
              <a:cs typeface="Sakkal Majalla" pitchFamily="2" charset="-78"/>
            </a:endParaRPr>
          </a:p>
        </p:txBody>
      </p:sp>
    </p:spTree>
    <p:extLst>
      <p:ext uri="{BB962C8B-B14F-4D97-AF65-F5344CB8AC3E}">
        <p14:creationId xmlns:p14="http://schemas.microsoft.com/office/powerpoint/2010/main" val="446189483"/>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13024" y="1520983"/>
            <a:ext cx="5688633" cy="901904"/>
          </a:xfrm>
        </p:spPr>
        <p:txBody>
          <a:bodyPr>
            <a:noAutofit/>
          </a:bodyPr>
          <a:lstStyle/>
          <a:p>
            <a:pPr algn="ct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  المقطع </a:t>
            </a:r>
            <a:r>
              <a:rPr lang="ar-DZ" sz="3000" b="1" dirty="0" smtClean="0">
                <a:solidFill>
                  <a:schemeClr val="tx1"/>
                </a:solidFill>
                <a:latin typeface="Sakkal Majalla" pitchFamily="2" charset="-78"/>
                <a:cs typeface="Sakkal Majalla" pitchFamily="2" charset="-78"/>
              </a:rPr>
              <a:t>الثالث </a:t>
            </a: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الاتجاهات الحديثة للسياسة التشريعية</a:t>
            </a:r>
            <a:r>
              <a:rPr lang="ar-DZ" sz="3000" b="1" dirty="0">
                <a:solidFill>
                  <a:schemeClr val="tx1"/>
                </a:solidFill>
                <a:latin typeface="Sakkal Majalla" pitchFamily="2" charset="-78"/>
                <a:cs typeface="Sakkal Majalla" pitchFamily="2" charset="-78"/>
              </a:rPr>
              <a:t/>
            </a:r>
            <a:br>
              <a:rPr lang="ar-DZ" sz="3000" b="1" dirty="0">
                <a:solidFill>
                  <a:schemeClr val="tx1"/>
                </a:solidFill>
                <a:latin typeface="Sakkal Majalla" pitchFamily="2" charset="-78"/>
                <a:cs typeface="Sakkal Majalla" pitchFamily="2" charset="-78"/>
              </a:rPr>
            </a:b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a:t>
            </a:r>
            <a:br>
              <a:rPr lang="ar-DZ" sz="3000" b="1" dirty="0" smtClean="0">
                <a:solidFill>
                  <a:schemeClr val="tx1"/>
                </a:solidFill>
                <a:latin typeface="Sakkal Majalla" pitchFamily="2" charset="-78"/>
                <a:cs typeface="Sakkal Majalla" pitchFamily="2" charset="-78"/>
              </a:rPr>
            </a:br>
            <a:endParaRPr lang="ar-DZ" sz="3000" b="1" dirty="0">
              <a:solidFill>
                <a:schemeClr val="tx1"/>
              </a:solidFill>
              <a:latin typeface="Sakkal Majalla" pitchFamily="2" charset="-78"/>
              <a:cs typeface="Sakkal Majalla" pitchFamily="2" charset="-78"/>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0" y="51615"/>
            <a:ext cx="1403648" cy="1469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1615"/>
            <a:ext cx="1991859" cy="149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descr="C:\Users\h soft\Desktop\مقياس المنهجية لطبة سنة1حقوق\definition-common-law-4-point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29920"/>
            <a:ext cx="1166871" cy="728220"/>
          </a:xfrm>
          <a:prstGeom prst="rect">
            <a:avLst/>
          </a:prstGeom>
          <a:noFill/>
          <a:extLst>
            <a:ext uri="{909E8E84-426E-40DD-AFC4-6F175D3DCCD1}">
              <a14:hiddenFill xmlns:a14="http://schemas.microsoft.com/office/drawing/2010/main">
                <a:solidFill>
                  <a:srgbClr val="FFFFFF"/>
                </a:solidFill>
              </a14:hiddenFill>
            </a:ext>
          </a:extLst>
        </p:spPr>
      </p:pic>
      <p:sp>
        <p:nvSpPr>
          <p:cNvPr id="4" name="مخطط انسيابي: محطة طرفية 3"/>
          <p:cNvSpPr/>
          <p:nvPr/>
        </p:nvSpPr>
        <p:spPr>
          <a:xfrm>
            <a:off x="1619672" y="1412776"/>
            <a:ext cx="5184576" cy="57606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latin typeface="Sakkal Majalla" pitchFamily="2" charset="-78"/>
                <a:cs typeface="Sakkal Majalla" pitchFamily="2" charset="-78"/>
              </a:rPr>
              <a:t>أولا: عناصر القاعدة القانونية:</a:t>
            </a:r>
            <a:endParaRPr lang="ar-SA" sz="2800" dirty="0">
              <a:latin typeface="Sakkal Majalla" pitchFamily="2" charset="-78"/>
              <a:cs typeface="Sakkal Majalla" pitchFamily="2" charset="-78"/>
            </a:endParaRPr>
          </a:p>
        </p:txBody>
      </p:sp>
      <p:sp>
        <p:nvSpPr>
          <p:cNvPr id="6" name="مخطط انسيابي: قرار 5"/>
          <p:cNvSpPr/>
          <p:nvPr/>
        </p:nvSpPr>
        <p:spPr>
          <a:xfrm>
            <a:off x="1187624" y="2191544"/>
            <a:ext cx="6900585" cy="1080120"/>
          </a:xfrm>
          <a:prstGeom prst="flowChartDecisi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02- العنصر المثالي:</a:t>
            </a:r>
            <a:endParaRPr lang="ar-SA" sz="2800" b="1" dirty="0">
              <a:latin typeface="Sakkal Majalla" pitchFamily="2" charset="-78"/>
              <a:cs typeface="Sakkal Majalla" pitchFamily="2" charset="-78"/>
            </a:endParaRPr>
          </a:p>
        </p:txBody>
      </p:sp>
      <p:sp>
        <p:nvSpPr>
          <p:cNvPr id="5" name="سهم إلى اليسار 4"/>
          <p:cNvSpPr/>
          <p:nvPr/>
        </p:nvSpPr>
        <p:spPr>
          <a:xfrm>
            <a:off x="6588224" y="3861048"/>
            <a:ext cx="1800200" cy="1656184"/>
          </a:xfrm>
          <a:prstGeom prst="lef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000" b="1" dirty="0" smtClean="0">
                <a:latin typeface="Sakkal Majalla" pitchFamily="2" charset="-78"/>
                <a:cs typeface="Sakkal Majalla" pitchFamily="2" charset="-78"/>
              </a:rPr>
              <a:t>العدل</a:t>
            </a:r>
            <a:endParaRPr lang="ar-SA" sz="2000" b="1" dirty="0">
              <a:latin typeface="Sakkal Majalla" pitchFamily="2" charset="-78"/>
              <a:cs typeface="Sakkal Majalla" pitchFamily="2" charset="-78"/>
            </a:endParaRPr>
          </a:p>
        </p:txBody>
      </p:sp>
      <p:sp>
        <p:nvSpPr>
          <p:cNvPr id="8" name="مخطط انسيابي: بيانات 7"/>
          <p:cNvSpPr/>
          <p:nvPr/>
        </p:nvSpPr>
        <p:spPr>
          <a:xfrm>
            <a:off x="539552" y="3573016"/>
            <a:ext cx="6048672" cy="2448272"/>
          </a:xfrm>
          <a:prstGeom prst="flowChartInputOutp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500" dirty="0">
                <a:latin typeface="Sakkal Majalla" pitchFamily="2" charset="-78"/>
                <a:cs typeface="Sakkal Majalla" pitchFamily="2" charset="-78"/>
              </a:rPr>
              <a:t>يتمثل العنصر المثالي في تلك الحقائق الفكرية العقلية ، تستخلص عن طريق العقل فالعنصر الواقعي يحتاج إلى معيار يقاس عليه المثل العليا بالعقل، فيجب إضافة إلى القاعدة </a:t>
            </a:r>
            <a:r>
              <a:rPr lang="ar-SA" sz="2500" dirty="0" err="1">
                <a:latin typeface="Sakkal Majalla" pitchFamily="2" charset="-78"/>
                <a:cs typeface="Sakkal Majalla" pitchFamily="2" charset="-78"/>
              </a:rPr>
              <a:t>القانونيةعنصر</a:t>
            </a:r>
            <a:r>
              <a:rPr lang="ar-SA" sz="2500" dirty="0">
                <a:latin typeface="Sakkal Majalla" pitchFamily="2" charset="-78"/>
                <a:cs typeface="Sakkal Majalla" pitchFamily="2" charset="-78"/>
              </a:rPr>
              <a:t> أساسي مثالي يتمثل في العدل.</a:t>
            </a:r>
            <a:endParaRPr lang="ar-SA" sz="1600" dirty="0">
              <a:solidFill>
                <a:schemeClr val="tx1"/>
              </a:solidFill>
              <a:latin typeface="Sakkal Majalla" pitchFamily="2" charset="-78"/>
              <a:cs typeface="Sakkal Majalla" pitchFamily="2" charset="-78"/>
            </a:endParaRPr>
          </a:p>
        </p:txBody>
      </p:sp>
    </p:spTree>
    <p:extLst>
      <p:ext uri="{BB962C8B-B14F-4D97-AF65-F5344CB8AC3E}">
        <p14:creationId xmlns:p14="http://schemas.microsoft.com/office/powerpoint/2010/main" val="1754459384"/>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13024" y="1520983"/>
            <a:ext cx="5688633" cy="901904"/>
          </a:xfrm>
        </p:spPr>
        <p:txBody>
          <a:bodyPr>
            <a:noAutofit/>
          </a:bodyPr>
          <a:lstStyle/>
          <a:p>
            <a:pPr algn="ct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  المقطع </a:t>
            </a:r>
            <a:r>
              <a:rPr lang="ar-DZ" sz="3000" b="1" dirty="0" smtClean="0">
                <a:solidFill>
                  <a:schemeClr val="tx1"/>
                </a:solidFill>
                <a:latin typeface="Sakkal Majalla" pitchFamily="2" charset="-78"/>
                <a:cs typeface="Sakkal Majalla" pitchFamily="2" charset="-78"/>
              </a:rPr>
              <a:t>الثالث </a:t>
            </a: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الاتجاهات الحديثة للسياسة التشريعية</a:t>
            </a:r>
            <a:r>
              <a:rPr lang="ar-DZ" sz="3000" b="1" dirty="0">
                <a:solidFill>
                  <a:schemeClr val="tx1"/>
                </a:solidFill>
                <a:latin typeface="Sakkal Majalla" pitchFamily="2" charset="-78"/>
                <a:cs typeface="Sakkal Majalla" pitchFamily="2" charset="-78"/>
              </a:rPr>
              <a:t/>
            </a:r>
            <a:br>
              <a:rPr lang="ar-DZ" sz="3000" b="1" dirty="0">
                <a:solidFill>
                  <a:schemeClr val="tx1"/>
                </a:solidFill>
                <a:latin typeface="Sakkal Majalla" pitchFamily="2" charset="-78"/>
                <a:cs typeface="Sakkal Majalla" pitchFamily="2" charset="-78"/>
              </a:rPr>
            </a:b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a:t>
            </a:r>
            <a:br>
              <a:rPr lang="ar-DZ" sz="3000" b="1" dirty="0" smtClean="0">
                <a:solidFill>
                  <a:schemeClr val="tx1"/>
                </a:solidFill>
                <a:latin typeface="Sakkal Majalla" pitchFamily="2" charset="-78"/>
                <a:cs typeface="Sakkal Majalla" pitchFamily="2" charset="-78"/>
              </a:rPr>
            </a:br>
            <a:endParaRPr lang="ar-DZ" sz="3000" b="1" dirty="0">
              <a:solidFill>
                <a:schemeClr val="tx1"/>
              </a:solidFill>
              <a:latin typeface="Sakkal Majalla" pitchFamily="2" charset="-78"/>
              <a:cs typeface="Sakkal Majalla" pitchFamily="2" charset="-78"/>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0" y="51615"/>
            <a:ext cx="1403648" cy="1469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1615"/>
            <a:ext cx="1991859" cy="149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descr="C:\Users\h soft\Desktop\مقياس المنهجية لطبة سنة1حقوق\definition-common-law-4-point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29920"/>
            <a:ext cx="1166871" cy="728220"/>
          </a:xfrm>
          <a:prstGeom prst="rect">
            <a:avLst/>
          </a:prstGeom>
          <a:noFill/>
          <a:extLst>
            <a:ext uri="{909E8E84-426E-40DD-AFC4-6F175D3DCCD1}">
              <a14:hiddenFill xmlns:a14="http://schemas.microsoft.com/office/drawing/2010/main">
                <a:solidFill>
                  <a:srgbClr val="FFFFFF"/>
                </a:solidFill>
              </a14:hiddenFill>
            </a:ext>
          </a:extLst>
        </p:spPr>
      </p:pic>
      <p:sp>
        <p:nvSpPr>
          <p:cNvPr id="4" name="مخطط انسيابي: محطة طرفية 3"/>
          <p:cNvSpPr/>
          <p:nvPr/>
        </p:nvSpPr>
        <p:spPr>
          <a:xfrm>
            <a:off x="1619672" y="1412776"/>
            <a:ext cx="5184576" cy="57606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latin typeface="Sakkal Majalla" pitchFamily="2" charset="-78"/>
                <a:cs typeface="Sakkal Majalla" pitchFamily="2" charset="-78"/>
              </a:rPr>
              <a:t>أولا: عناصر القاعدة القانونية:</a:t>
            </a:r>
            <a:endParaRPr lang="ar-SA" sz="2800" dirty="0">
              <a:latin typeface="Sakkal Majalla" pitchFamily="2" charset="-78"/>
              <a:cs typeface="Sakkal Majalla" pitchFamily="2" charset="-78"/>
            </a:endParaRPr>
          </a:p>
        </p:txBody>
      </p:sp>
      <p:sp>
        <p:nvSpPr>
          <p:cNvPr id="6" name="مخطط انسيابي: قرار 5"/>
          <p:cNvSpPr/>
          <p:nvPr/>
        </p:nvSpPr>
        <p:spPr>
          <a:xfrm>
            <a:off x="1187624" y="2191544"/>
            <a:ext cx="6900585" cy="1080120"/>
          </a:xfrm>
          <a:prstGeom prst="flowChartDecisi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02- العنصر المثالي:</a:t>
            </a:r>
            <a:endParaRPr lang="ar-SA" sz="2800" b="1" dirty="0">
              <a:latin typeface="Sakkal Majalla" pitchFamily="2" charset="-78"/>
              <a:cs typeface="Sakkal Majalla" pitchFamily="2" charset="-78"/>
            </a:endParaRPr>
          </a:p>
        </p:txBody>
      </p:sp>
      <p:sp>
        <p:nvSpPr>
          <p:cNvPr id="5" name="سهم إلى اليسار 4"/>
          <p:cNvSpPr/>
          <p:nvPr/>
        </p:nvSpPr>
        <p:spPr>
          <a:xfrm>
            <a:off x="6588224" y="3861048"/>
            <a:ext cx="1800200" cy="1656184"/>
          </a:xfrm>
          <a:prstGeom prst="lef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أ-العدل:</a:t>
            </a:r>
            <a:endParaRPr lang="ar-SA" sz="2800" b="1" dirty="0">
              <a:latin typeface="Sakkal Majalla" pitchFamily="2" charset="-78"/>
              <a:cs typeface="Sakkal Majalla" pitchFamily="2" charset="-78"/>
            </a:endParaRPr>
          </a:p>
        </p:txBody>
      </p:sp>
      <p:sp>
        <p:nvSpPr>
          <p:cNvPr id="8" name="مخطط انسيابي: بيانات 7"/>
          <p:cNvSpPr/>
          <p:nvPr/>
        </p:nvSpPr>
        <p:spPr>
          <a:xfrm>
            <a:off x="539552" y="3573016"/>
            <a:ext cx="6048672" cy="2448272"/>
          </a:xfrm>
          <a:prstGeom prst="flowChartInputOutp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dirty="0">
                <a:latin typeface="Sakkal Majalla" pitchFamily="2" charset="-78"/>
                <a:cs typeface="Sakkal Majalla" pitchFamily="2" charset="-78"/>
              </a:rPr>
              <a:t>: المقصود بالعدل بصفة عامة المساواة والإنصاف، وبمفهومه البسيط هو إعطاء كل ذي حق </a:t>
            </a:r>
            <a:r>
              <a:rPr lang="ar-SA" sz="2400" dirty="0" err="1">
                <a:latin typeface="Sakkal Majalla" pitchFamily="2" charset="-78"/>
                <a:cs typeface="Sakkal Majalla" pitchFamily="2" charset="-78"/>
              </a:rPr>
              <a:t>حقه.يعرف</a:t>
            </a:r>
            <a:r>
              <a:rPr lang="ar-SA" sz="2400" dirty="0">
                <a:latin typeface="Sakkal Majalla" pitchFamily="2" charset="-78"/>
                <a:cs typeface="Sakkal Majalla" pitchFamily="2" charset="-78"/>
              </a:rPr>
              <a:t> العدل من الناحية القانونية، على أنه مجموعة من القواعد التي يكشف عنها </a:t>
            </a:r>
            <a:r>
              <a:rPr lang="ar-SA" sz="2400" dirty="0" smtClean="0">
                <a:latin typeface="Sakkal Majalla" pitchFamily="2" charset="-78"/>
                <a:cs typeface="Sakkal Majalla" pitchFamily="2" charset="-78"/>
              </a:rPr>
              <a:t>العقل</a:t>
            </a:r>
            <a:r>
              <a:rPr lang="ar-DZ" sz="2400" dirty="0" smtClean="0">
                <a:latin typeface="Sakkal Majalla" pitchFamily="2" charset="-78"/>
                <a:cs typeface="Sakkal Majalla" pitchFamily="2" charset="-78"/>
              </a:rPr>
              <a:t> </a:t>
            </a:r>
            <a:r>
              <a:rPr lang="ar-SA" sz="2400" dirty="0" smtClean="0">
                <a:latin typeface="Sakkal Majalla" pitchFamily="2" charset="-78"/>
                <a:cs typeface="Sakkal Majalla" pitchFamily="2" charset="-78"/>
              </a:rPr>
              <a:t>ويوحي </a:t>
            </a:r>
            <a:r>
              <a:rPr lang="ar-SA" sz="2400" dirty="0">
                <a:latin typeface="Sakkal Majalla" pitchFamily="2" charset="-78"/>
                <a:cs typeface="Sakkal Majalla" pitchFamily="2" charset="-78"/>
              </a:rPr>
              <a:t>بها الضمير ويرشد إليها النظر الصائب.</a:t>
            </a:r>
            <a:endParaRPr lang="ar-SA" sz="2400" dirty="0">
              <a:solidFill>
                <a:schemeClr val="tx1"/>
              </a:solidFill>
              <a:latin typeface="Sakkal Majalla" pitchFamily="2" charset="-78"/>
              <a:cs typeface="Sakkal Majalla" pitchFamily="2" charset="-78"/>
            </a:endParaRPr>
          </a:p>
        </p:txBody>
      </p:sp>
    </p:spTree>
    <p:extLst>
      <p:ext uri="{BB962C8B-B14F-4D97-AF65-F5344CB8AC3E}">
        <p14:creationId xmlns:p14="http://schemas.microsoft.com/office/powerpoint/2010/main" val="926127116"/>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13024" y="1520983"/>
            <a:ext cx="5688633" cy="901904"/>
          </a:xfrm>
        </p:spPr>
        <p:txBody>
          <a:bodyPr>
            <a:noAutofit/>
          </a:bodyPr>
          <a:lstStyle/>
          <a:p>
            <a:pPr algn="ct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  المقطع </a:t>
            </a:r>
            <a:r>
              <a:rPr lang="ar-DZ" sz="3000" b="1" dirty="0" smtClean="0">
                <a:solidFill>
                  <a:schemeClr val="tx1"/>
                </a:solidFill>
                <a:latin typeface="Sakkal Majalla" pitchFamily="2" charset="-78"/>
                <a:cs typeface="Sakkal Majalla" pitchFamily="2" charset="-78"/>
              </a:rPr>
              <a:t>الثالث </a:t>
            </a: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الاتجاهات الحديثة للسياسة التشريعية</a:t>
            </a:r>
            <a:r>
              <a:rPr lang="ar-DZ" sz="3000" b="1" dirty="0">
                <a:solidFill>
                  <a:schemeClr val="tx1"/>
                </a:solidFill>
                <a:latin typeface="Sakkal Majalla" pitchFamily="2" charset="-78"/>
                <a:cs typeface="Sakkal Majalla" pitchFamily="2" charset="-78"/>
              </a:rPr>
              <a:t/>
            </a:r>
            <a:br>
              <a:rPr lang="ar-DZ" sz="3000" b="1" dirty="0">
                <a:solidFill>
                  <a:schemeClr val="tx1"/>
                </a:solidFill>
                <a:latin typeface="Sakkal Majalla" pitchFamily="2" charset="-78"/>
                <a:cs typeface="Sakkal Majalla" pitchFamily="2" charset="-78"/>
              </a:rPr>
            </a:b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a:t>
            </a:r>
            <a:br>
              <a:rPr lang="ar-DZ" sz="3000" b="1" dirty="0" smtClean="0">
                <a:solidFill>
                  <a:schemeClr val="tx1"/>
                </a:solidFill>
                <a:latin typeface="Sakkal Majalla" pitchFamily="2" charset="-78"/>
                <a:cs typeface="Sakkal Majalla" pitchFamily="2" charset="-78"/>
              </a:rPr>
            </a:br>
            <a:endParaRPr lang="ar-DZ" sz="3000" b="1" dirty="0">
              <a:solidFill>
                <a:schemeClr val="tx1"/>
              </a:solidFill>
              <a:latin typeface="Sakkal Majalla" pitchFamily="2" charset="-78"/>
              <a:cs typeface="Sakkal Majalla" pitchFamily="2" charset="-78"/>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0" y="51615"/>
            <a:ext cx="1403648" cy="1469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1615"/>
            <a:ext cx="1991859" cy="149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descr="C:\Users\h soft\Desktop\مقياس المنهجية لطبة سنة1حقوق\definition-common-law-4-point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29920"/>
            <a:ext cx="1166871" cy="728220"/>
          </a:xfrm>
          <a:prstGeom prst="rect">
            <a:avLst/>
          </a:prstGeom>
          <a:noFill/>
          <a:extLst>
            <a:ext uri="{909E8E84-426E-40DD-AFC4-6F175D3DCCD1}">
              <a14:hiddenFill xmlns:a14="http://schemas.microsoft.com/office/drawing/2010/main">
                <a:solidFill>
                  <a:srgbClr val="FFFFFF"/>
                </a:solidFill>
              </a14:hiddenFill>
            </a:ext>
          </a:extLst>
        </p:spPr>
      </p:pic>
      <p:sp>
        <p:nvSpPr>
          <p:cNvPr id="4" name="مخطط انسيابي: محطة طرفية 3"/>
          <p:cNvSpPr/>
          <p:nvPr/>
        </p:nvSpPr>
        <p:spPr>
          <a:xfrm>
            <a:off x="1619672" y="1412776"/>
            <a:ext cx="5184576" cy="57606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latin typeface="Sakkal Majalla" pitchFamily="2" charset="-78"/>
                <a:cs typeface="Sakkal Majalla" pitchFamily="2" charset="-78"/>
              </a:rPr>
              <a:t>أولا: عناصر القاعدة القانونية:</a:t>
            </a:r>
            <a:endParaRPr lang="ar-SA" sz="2800" dirty="0">
              <a:latin typeface="Sakkal Majalla" pitchFamily="2" charset="-78"/>
              <a:cs typeface="Sakkal Majalla" pitchFamily="2" charset="-78"/>
            </a:endParaRPr>
          </a:p>
        </p:txBody>
      </p:sp>
      <p:sp>
        <p:nvSpPr>
          <p:cNvPr id="6" name="مخطط انسيابي: قرار 5"/>
          <p:cNvSpPr/>
          <p:nvPr/>
        </p:nvSpPr>
        <p:spPr>
          <a:xfrm>
            <a:off x="1179736" y="1988840"/>
            <a:ext cx="6900585" cy="1080120"/>
          </a:xfrm>
          <a:prstGeom prst="flowChartDecisi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02- العنصر المثالي:</a:t>
            </a:r>
            <a:endParaRPr lang="ar-SA" sz="2800" b="1" dirty="0">
              <a:latin typeface="Sakkal Majalla" pitchFamily="2" charset="-78"/>
              <a:cs typeface="Sakkal Majalla" pitchFamily="2" charset="-78"/>
            </a:endParaRPr>
          </a:p>
        </p:txBody>
      </p:sp>
      <p:sp>
        <p:nvSpPr>
          <p:cNvPr id="5" name="سهم إلى اليسار 4"/>
          <p:cNvSpPr/>
          <p:nvPr/>
        </p:nvSpPr>
        <p:spPr>
          <a:xfrm>
            <a:off x="6588224" y="3861048"/>
            <a:ext cx="1800200" cy="1656184"/>
          </a:xfrm>
          <a:prstGeom prst="lef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400" b="1" dirty="0">
                <a:latin typeface="Sakkal Majalla" pitchFamily="2" charset="-78"/>
                <a:cs typeface="Sakkal Majalla" pitchFamily="2" charset="-78"/>
              </a:rPr>
              <a:t>*</a:t>
            </a:r>
            <a:r>
              <a:rPr lang="ar-DZ" sz="2400" b="1" dirty="0" smtClean="0">
                <a:latin typeface="Sakkal Majalla" pitchFamily="2" charset="-78"/>
                <a:cs typeface="Sakkal Majalla" pitchFamily="2" charset="-78"/>
              </a:rPr>
              <a:t>العدل من حيث الشكل:</a:t>
            </a:r>
            <a:endParaRPr lang="ar-SA" sz="2400" b="1" dirty="0">
              <a:latin typeface="Sakkal Majalla" pitchFamily="2" charset="-78"/>
              <a:cs typeface="Sakkal Majalla" pitchFamily="2" charset="-78"/>
            </a:endParaRPr>
          </a:p>
        </p:txBody>
      </p:sp>
      <p:sp>
        <p:nvSpPr>
          <p:cNvPr id="8" name="مخطط انسيابي: بيانات 7"/>
          <p:cNvSpPr/>
          <p:nvPr/>
        </p:nvSpPr>
        <p:spPr>
          <a:xfrm>
            <a:off x="107504" y="3068960"/>
            <a:ext cx="7128792" cy="3456384"/>
          </a:xfrm>
          <a:prstGeom prst="flowChartInputOutp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a:solidFill>
                  <a:schemeClr val="tx1"/>
                </a:solidFill>
                <a:latin typeface="Sakkal Majalla" pitchFamily="2" charset="-78"/>
                <a:cs typeface="Sakkal Majalla" pitchFamily="2" charset="-78"/>
              </a:rPr>
              <a:t>يرى أصحاب المذاهب الشكلية أن لتحقيق فكرة العدل يستوجب تطبيق القانون بصفة ملزمة وحتى باستعمال القوة والإجبار إن تطلب الأمر ذلك، فالقانون هو يعبر عن إرادة الحاكم </a:t>
            </a:r>
            <a:r>
              <a:rPr lang="ar-SA" b="1" dirty="0" smtClean="0">
                <a:solidFill>
                  <a:schemeClr val="tx1"/>
                </a:solidFill>
                <a:latin typeface="Sakkal Majalla" pitchFamily="2" charset="-78"/>
                <a:cs typeface="Sakkal Majalla" pitchFamily="2" charset="-78"/>
              </a:rPr>
              <a:t>والتي</a:t>
            </a:r>
            <a:r>
              <a:rPr lang="ar-DZ" b="1" dirty="0" smtClean="0">
                <a:solidFill>
                  <a:schemeClr val="tx1"/>
                </a:solidFill>
                <a:latin typeface="Sakkal Majalla" pitchFamily="2" charset="-78"/>
                <a:cs typeface="Sakkal Majalla" pitchFamily="2" charset="-78"/>
              </a:rPr>
              <a:t> </a:t>
            </a:r>
            <a:r>
              <a:rPr lang="ar-SA" b="1" dirty="0" smtClean="0">
                <a:solidFill>
                  <a:schemeClr val="tx1"/>
                </a:solidFill>
                <a:latin typeface="Sakkal Majalla" pitchFamily="2" charset="-78"/>
                <a:cs typeface="Sakkal Majalla" pitchFamily="2" charset="-78"/>
              </a:rPr>
              <a:t>يجب </a:t>
            </a:r>
            <a:r>
              <a:rPr lang="ar-SA" b="1" dirty="0">
                <a:solidFill>
                  <a:schemeClr val="tx1"/>
                </a:solidFill>
                <a:latin typeface="Sakkal Majalla" pitchFamily="2" charset="-78"/>
                <a:cs typeface="Sakkal Majalla" pitchFamily="2" charset="-78"/>
              </a:rPr>
              <a:t>احترامها</a:t>
            </a:r>
            <a:r>
              <a:rPr lang="ar-SA" b="1" dirty="0" smtClean="0">
                <a:solidFill>
                  <a:schemeClr val="tx1"/>
                </a:solidFill>
                <a:latin typeface="Sakkal Majalla" pitchFamily="2" charset="-78"/>
                <a:cs typeface="Sakkal Majalla" pitchFamily="2" charset="-78"/>
              </a:rPr>
              <a:t>.</a:t>
            </a:r>
            <a:endParaRPr lang="ar-DZ" sz="1600" b="1" dirty="0" smtClean="0">
              <a:solidFill>
                <a:schemeClr val="tx1"/>
              </a:solidFill>
              <a:latin typeface="Sakkal Majalla" pitchFamily="2" charset="-78"/>
              <a:cs typeface="Sakkal Majalla" pitchFamily="2" charset="-78"/>
            </a:endParaRPr>
          </a:p>
          <a:p>
            <a:pPr algn="ctr"/>
            <a:r>
              <a:rPr lang="ar-SA" sz="1600" b="1" dirty="0" smtClean="0">
                <a:solidFill>
                  <a:schemeClr val="tx1"/>
                </a:solidFill>
                <a:latin typeface="Sakkal Majalla" pitchFamily="2" charset="-78"/>
                <a:cs typeface="Sakkal Majalla" pitchFamily="2" charset="-78"/>
              </a:rPr>
              <a:t>كما </a:t>
            </a:r>
            <a:r>
              <a:rPr lang="ar-SA" sz="1600" b="1" dirty="0">
                <a:solidFill>
                  <a:schemeClr val="tx1"/>
                </a:solidFill>
                <a:latin typeface="Sakkal Majalla" pitchFamily="2" charset="-78"/>
                <a:cs typeface="Sakkal Majalla" pitchFamily="2" charset="-78"/>
              </a:rPr>
              <a:t>يرى الفيلسوف أوستن أن القانون الذي يحقق العدل هو الذي يصدر من إرادة الحاكم ومشيئته، ويطبقها بالقوة على الأفراد عند الضرورة، فالعدل عند أوستن ينبع من إرادة الحاكم . فهو يتولى المراقبة والإشراف على توزيع العدل بين الأفراد حسب ما يمليه عليه ضميره</a:t>
            </a:r>
            <a:r>
              <a:rPr lang="ar-SA" sz="1600" b="1" dirty="0" smtClean="0">
                <a:solidFill>
                  <a:schemeClr val="tx1"/>
                </a:solidFill>
                <a:latin typeface="Sakkal Majalla" pitchFamily="2" charset="-78"/>
                <a:cs typeface="Sakkal Majalla" pitchFamily="2" charset="-78"/>
              </a:rPr>
              <a:t>.</a:t>
            </a:r>
            <a:endParaRPr lang="ar-DZ" sz="1600" b="1" dirty="0" smtClean="0">
              <a:solidFill>
                <a:schemeClr val="tx1"/>
              </a:solidFill>
              <a:latin typeface="Sakkal Majalla" pitchFamily="2" charset="-78"/>
              <a:cs typeface="Sakkal Majalla" pitchFamily="2" charset="-78"/>
            </a:endParaRPr>
          </a:p>
          <a:p>
            <a:pPr algn="ctr"/>
            <a:r>
              <a:rPr lang="ar-SA" sz="1600" b="1" dirty="0" smtClean="0">
                <a:solidFill>
                  <a:schemeClr val="tx1"/>
                </a:solidFill>
                <a:latin typeface="Sakkal Majalla" pitchFamily="2" charset="-78"/>
                <a:cs typeface="Sakkal Majalla" pitchFamily="2" charset="-78"/>
              </a:rPr>
              <a:t>في </a:t>
            </a:r>
            <a:r>
              <a:rPr lang="ar-SA" sz="1600" b="1" dirty="0">
                <a:solidFill>
                  <a:schemeClr val="tx1"/>
                </a:solidFill>
                <a:latin typeface="Sakkal Majalla" pitchFamily="2" charset="-78"/>
                <a:cs typeface="Sakkal Majalla" pitchFamily="2" charset="-78"/>
              </a:rPr>
              <a:t>حين يرى الفيلسوف هيجل أن تحقيق فكرة العدل تكون عن طريق القانون الذي هو من صنع الدولة والمعبر عنه عن طريق إرادة الحاكم المعززة بالقوة من أجل إجبار الأفراد على احترامها وبالتالي تحقيق العدل والعدالة.</a:t>
            </a:r>
          </a:p>
        </p:txBody>
      </p:sp>
    </p:spTree>
    <p:extLst>
      <p:ext uri="{BB962C8B-B14F-4D97-AF65-F5344CB8AC3E}">
        <p14:creationId xmlns:p14="http://schemas.microsoft.com/office/powerpoint/2010/main" val="2004031081"/>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13024" y="1520983"/>
            <a:ext cx="5688633" cy="901904"/>
          </a:xfrm>
        </p:spPr>
        <p:txBody>
          <a:bodyPr>
            <a:noAutofit/>
          </a:bodyPr>
          <a:lstStyle/>
          <a:p>
            <a:pPr algn="ct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  المقطع </a:t>
            </a:r>
            <a:r>
              <a:rPr lang="ar-DZ" sz="3000" b="1" dirty="0" smtClean="0">
                <a:solidFill>
                  <a:schemeClr val="tx1"/>
                </a:solidFill>
                <a:latin typeface="Sakkal Majalla" pitchFamily="2" charset="-78"/>
                <a:cs typeface="Sakkal Majalla" pitchFamily="2" charset="-78"/>
              </a:rPr>
              <a:t>الثالث </a:t>
            </a: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الاتجاهات الحديثة للسياسة التشريعية</a:t>
            </a:r>
            <a:r>
              <a:rPr lang="ar-DZ" sz="3000" b="1" dirty="0">
                <a:solidFill>
                  <a:schemeClr val="tx1"/>
                </a:solidFill>
                <a:latin typeface="Sakkal Majalla" pitchFamily="2" charset="-78"/>
                <a:cs typeface="Sakkal Majalla" pitchFamily="2" charset="-78"/>
              </a:rPr>
              <a:t/>
            </a:r>
            <a:br>
              <a:rPr lang="ar-DZ" sz="3000" b="1" dirty="0">
                <a:solidFill>
                  <a:schemeClr val="tx1"/>
                </a:solidFill>
                <a:latin typeface="Sakkal Majalla" pitchFamily="2" charset="-78"/>
                <a:cs typeface="Sakkal Majalla" pitchFamily="2" charset="-78"/>
              </a:rPr>
            </a:b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a:t>
            </a:r>
            <a:br>
              <a:rPr lang="ar-DZ" sz="3000" b="1" dirty="0" smtClean="0">
                <a:solidFill>
                  <a:schemeClr val="tx1"/>
                </a:solidFill>
                <a:latin typeface="Sakkal Majalla" pitchFamily="2" charset="-78"/>
                <a:cs typeface="Sakkal Majalla" pitchFamily="2" charset="-78"/>
              </a:rPr>
            </a:br>
            <a:endParaRPr lang="ar-DZ" sz="3000" b="1" dirty="0">
              <a:solidFill>
                <a:schemeClr val="tx1"/>
              </a:solidFill>
              <a:latin typeface="Sakkal Majalla" pitchFamily="2" charset="-78"/>
              <a:cs typeface="Sakkal Majalla" pitchFamily="2" charset="-78"/>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0" y="51615"/>
            <a:ext cx="1403648" cy="1469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1615"/>
            <a:ext cx="1991859" cy="149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descr="C:\Users\h soft\Desktop\مقياس المنهجية لطبة سنة1حقوق\definition-common-law-4-point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29920"/>
            <a:ext cx="1166871" cy="728220"/>
          </a:xfrm>
          <a:prstGeom prst="rect">
            <a:avLst/>
          </a:prstGeom>
          <a:noFill/>
          <a:extLst>
            <a:ext uri="{909E8E84-426E-40DD-AFC4-6F175D3DCCD1}">
              <a14:hiddenFill xmlns:a14="http://schemas.microsoft.com/office/drawing/2010/main">
                <a:solidFill>
                  <a:srgbClr val="FFFFFF"/>
                </a:solidFill>
              </a14:hiddenFill>
            </a:ext>
          </a:extLst>
        </p:spPr>
      </p:pic>
      <p:sp>
        <p:nvSpPr>
          <p:cNvPr id="4" name="مخطط انسيابي: محطة طرفية 3"/>
          <p:cNvSpPr/>
          <p:nvPr/>
        </p:nvSpPr>
        <p:spPr>
          <a:xfrm>
            <a:off x="1619672" y="1412776"/>
            <a:ext cx="5184576" cy="57606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latin typeface="Sakkal Majalla" pitchFamily="2" charset="-78"/>
                <a:cs typeface="Sakkal Majalla" pitchFamily="2" charset="-78"/>
              </a:rPr>
              <a:t>أولا: عناصر القاعدة القانونية:</a:t>
            </a:r>
            <a:endParaRPr lang="ar-SA" sz="2800" dirty="0">
              <a:latin typeface="Sakkal Majalla" pitchFamily="2" charset="-78"/>
              <a:cs typeface="Sakkal Majalla" pitchFamily="2" charset="-78"/>
            </a:endParaRPr>
          </a:p>
        </p:txBody>
      </p:sp>
      <p:sp>
        <p:nvSpPr>
          <p:cNvPr id="6" name="مخطط انسيابي: قرار 5"/>
          <p:cNvSpPr/>
          <p:nvPr/>
        </p:nvSpPr>
        <p:spPr>
          <a:xfrm>
            <a:off x="1179736" y="1988840"/>
            <a:ext cx="6900585" cy="1080120"/>
          </a:xfrm>
          <a:prstGeom prst="flowChartDecisi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02- العنصر المثالي:</a:t>
            </a:r>
            <a:endParaRPr lang="ar-SA" sz="2800" b="1" dirty="0">
              <a:latin typeface="Sakkal Majalla" pitchFamily="2" charset="-78"/>
              <a:cs typeface="Sakkal Majalla" pitchFamily="2" charset="-78"/>
            </a:endParaRPr>
          </a:p>
        </p:txBody>
      </p:sp>
      <p:sp>
        <p:nvSpPr>
          <p:cNvPr id="5" name="سهم إلى اليسار 4"/>
          <p:cNvSpPr/>
          <p:nvPr/>
        </p:nvSpPr>
        <p:spPr>
          <a:xfrm>
            <a:off x="6588224" y="3861048"/>
            <a:ext cx="1800200" cy="1656184"/>
          </a:xfrm>
          <a:prstGeom prst="lef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a:latin typeface="Sakkal Majalla" pitchFamily="2" charset="-78"/>
                <a:cs typeface="Sakkal Majalla" pitchFamily="2" charset="-78"/>
              </a:rPr>
              <a:t>*</a:t>
            </a:r>
            <a:r>
              <a:rPr lang="ar-DZ" sz="2000" b="1" dirty="0" smtClean="0">
                <a:latin typeface="Sakkal Majalla" pitchFamily="2" charset="-78"/>
                <a:cs typeface="Sakkal Majalla" pitchFamily="2" charset="-78"/>
              </a:rPr>
              <a:t>العدل من حيث المضمون</a:t>
            </a:r>
            <a:r>
              <a:rPr lang="ar-DZ" sz="2800" b="1" dirty="0" smtClean="0">
                <a:latin typeface="Sakkal Majalla" pitchFamily="2" charset="-78"/>
                <a:cs typeface="Sakkal Majalla" pitchFamily="2" charset="-78"/>
              </a:rPr>
              <a:t>:</a:t>
            </a:r>
            <a:endParaRPr lang="ar-SA" sz="2800" b="1" dirty="0">
              <a:latin typeface="Sakkal Majalla" pitchFamily="2" charset="-78"/>
              <a:cs typeface="Sakkal Majalla" pitchFamily="2" charset="-78"/>
            </a:endParaRPr>
          </a:p>
        </p:txBody>
      </p:sp>
      <p:sp>
        <p:nvSpPr>
          <p:cNvPr id="8" name="مخطط انسيابي: بيانات 7"/>
          <p:cNvSpPr/>
          <p:nvPr/>
        </p:nvSpPr>
        <p:spPr>
          <a:xfrm>
            <a:off x="107504" y="3068960"/>
            <a:ext cx="7128792" cy="3456384"/>
          </a:xfrm>
          <a:prstGeom prst="flowChartInputOutp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b="1" dirty="0">
                <a:solidFill>
                  <a:schemeClr val="tx1"/>
                </a:solidFill>
                <a:latin typeface="Sakkal Majalla" pitchFamily="2" charset="-78"/>
                <a:cs typeface="Sakkal Majalla" pitchFamily="2" charset="-78"/>
              </a:rPr>
              <a:t>أما أصحاب المذاهب الموضوعية من المدرسة المثالية خاصة القانون الطبيعي ذو المضمون المتغير ، في نظرهم أن </a:t>
            </a:r>
            <a:r>
              <a:rPr lang="ar-SA" sz="2000" b="1" u="sng" dirty="0">
                <a:solidFill>
                  <a:schemeClr val="tx1"/>
                </a:solidFill>
                <a:latin typeface="Sakkal Majalla" pitchFamily="2" charset="-78"/>
                <a:cs typeface="Sakkal Majalla" pitchFamily="2" charset="-78"/>
              </a:rPr>
              <a:t>فكرة العدل ليست نابعة من القواعد القانونية الثابتة وإنما تتأثر بمختلف الظروف المحيطة بالمجتمع</a:t>
            </a:r>
            <a:r>
              <a:rPr lang="ar-SA" b="1" dirty="0">
                <a:solidFill>
                  <a:schemeClr val="tx1"/>
                </a:solidFill>
                <a:latin typeface="Sakkal Majalla" pitchFamily="2" charset="-78"/>
                <a:cs typeface="Sakkal Majalla" pitchFamily="2" charset="-78"/>
              </a:rPr>
              <a:t>، </a:t>
            </a:r>
            <a:r>
              <a:rPr lang="ar-SA" sz="2000" b="1" dirty="0">
                <a:solidFill>
                  <a:schemeClr val="tx1"/>
                </a:solidFill>
                <a:latin typeface="Sakkal Majalla" pitchFamily="2" charset="-78"/>
                <a:cs typeface="Sakkal Majalla" pitchFamily="2" charset="-78"/>
              </a:rPr>
              <a:t>فالعدل يدركه الإنسان بعقله ويتصف بالكمال والمثل العليا ، وستبقى ثابتة ولا تتغير والمتغير فيها هو المكان والزمان واختلاف التصورات الاجتماعية وتطورها </a:t>
            </a:r>
            <a:r>
              <a:rPr lang="ar-SA" b="1" dirty="0">
                <a:solidFill>
                  <a:schemeClr val="tx1"/>
                </a:solidFill>
                <a:latin typeface="Sakkal Majalla" pitchFamily="2" charset="-78"/>
                <a:cs typeface="Sakkal Majalla" pitchFamily="2" charset="-78"/>
              </a:rPr>
              <a:t>فما هو عادل في زمن ومكان ما ليس بالضرورة عادل في زمن ومكان أخر ويمكن أن يختلف حتى في فترة لأخرى، فالعدل ليس تصور شخصي بل هو شامل وعام للإنسان.</a:t>
            </a:r>
            <a:endParaRPr lang="ar-SA" sz="1600" b="1" dirty="0">
              <a:solidFill>
                <a:schemeClr val="tx1"/>
              </a:solidFill>
              <a:latin typeface="Sakkal Majalla" pitchFamily="2" charset="-78"/>
              <a:cs typeface="Sakkal Majalla" pitchFamily="2" charset="-78"/>
            </a:endParaRPr>
          </a:p>
        </p:txBody>
      </p:sp>
    </p:spTree>
    <p:extLst>
      <p:ext uri="{BB962C8B-B14F-4D97-AF65-F5344CB8AC3E}">
        <p14:creationId xmlns:p14="http://schemas.microsoft.com/office/powerpoint/2010/main" val="4172119599"/>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13024" y="1520983"/>
            <a:ext cx="5688633" cy="901904"/>
          </a:xfrm>
        </p:spPr>
        <p:txBody>
          <a:bodyPr>
            <a:noAutofit/>
          </a:bodyPr>
          <a:lstStyle/>
          <a:p>
            <a:pPr algn="ct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  المقطع </a:t>
            </a:r>
            <a:r>
              <a:rPr lang="ar-DZ" sz="3000" b="1" dirty="0" smtClean="0">
                <a:solidFill>
                  <a:schemeClr val="tx1"/>
                </a:solidFill>
                <a:latin typeface="Sakkal Majalla" pitchFamily="2" charset="-78"/>
                <a:cs typeface="Sakkal Majalla" pitchFamily="2" charset="-78"/>
              </a:rPr>
              <a:t>الثالث </a:t>
            </a: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الاتجاهات الحديثة للسياسة التشريعية</a:t>
            </a:r>
            <a:r>
              <a:rPr lang="ar-DZ" sz="3000" b="1" dirty="0">
                <a:solidFill>
                  <a:schemeClr val="tx1"/>
                </a:solidFill>
                <a:latin typeface="Sakkal Majalla" pitchFamily="2" charset="-78"/>
                <a:cs typeface="Sakkal Majalla" pitchFamily="2" charset="-78"/>
              </a:rPr>
              <a:t/>
            </a:r>
            <a:br>
              <a:rPr lang="ar-DZ" sz="3000" b="1" dirty="0">
                <a:solidFill>
                  <a:schemeClr val="tx1"/>
                </a:solidFill>
                <a:latin typeface="Sakkal Majalla" pitchFamily="2" charset="-78"/>
                <a:cs typeface="Sakkal Majalla" pitchFamily="2" charset="-78"/>
              </a:rPr>
            </a:b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a:t>
            </a:r>
            <a:br>
              <a:rPr lang="ar-DZ" sz="3000" b="1" dirty="0" smtClean="0">
                <a:solidFill>
                  <a:schemeClr val="tx1"/>
                </a:solidFill>
                <a:latin typeface="Sakkal Majalla" pitchFamily="2" charset="-78"/>
                <a:cs typeface="Sakkal Majalla" pitchFamily="2" charset="-78"/>
              </a:rPr>
            </a:br>
            <a:endParaRPr lang="ar-DZ" sz="3000" b="1" dirty="0">
              <a:solidFill>
                <a:schemeClr val="tx1"/>
              </a:solidFill>
              <a:latin typeface="Sakkal Majalla" pitchFamily="2" charset="-78"/>
              <a:cs typeface="Sakkal Majalla" pitchFamily="2" charset="-78"/>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0" y="51615"/>
            <a:ext cx="1403648" cy="1469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1615"/>
            <a:ext cx="1991859" cy="149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descr="C:\Users\h soft\Desktop\مقياس المنهجية لطبة سنة1حقوق\definition-common-law-4-point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29920"/>
            <a:ext cx="1166871" cy="728220"/>
          </a:xfrm>
          <a:prstGeom prst="rect">
            <a:avLst/>
          </a:prstGeom>
          <a:noFill/>
          <a:extLst>
            <a:ext uri="{909E8E84-426E-40DD-AFC4-6F175D3DCCD1}">
              <a14:hiddenFill xmlns:a14="http://schemas.microsoft.com/office/drawing/2010/main">
                <a:solidFill>
                  <a:srgbClr val="FFFFFF"/>
                </a:solidFill>
              </a14:hiddenFill>
            </a:ext>
          </a:extLst>
        </p:spPr>
      </p:pic>
      <p:sp>
        <p:nvSpPr>
          <p:cNvPr id="4" name="مخطط انسيابي: محطة طرفية 3"/>
          <p:cNvSpPr/>
          <p:nvPr/>
        </p:nvSpPr>
        <p:spPr>
          <a:xfrm>
            <a:off x="1619672" y="1412776"/>
            <a:ext cx="5184576" cy="57606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latin typeface="Sakkal Majalla" pitchFamily="2" charset="-78"/>
                <a:cs typeface="Sakkal Majalla" pitchFamily="2" charset="-78"/>
              </a:rPr>
              <a:t>أولا: عناصر القاعدة القانونية:</a:t>
            </a:r>
            <a:endParaRPr lang="ar-SA" sz="2800" dirty="0">
              <a:latin typeface="Sakkal Majalla" pitchFamily="2" charset="-78"/>
              <a:cs typeface="Sakkal Majalla" pitchFamily="2" charset="-78"/>
            </a:endParaRPr>
          </a:p>
        </p:txBody>
      </p:sp>
      <p:sp>
        <p:nvSpPr>
          <p:cNvPr id="6" name="مخطط انسيابي: قرار 5"/>
          <p:cNvSpPr/>
          <p:nvPr/>
        </p:nvSpPr>
        <p:spPr>
          <a:xfrm>
            <a:off x="1179736" y="1988840"/>
            <a:ext cx="6900585" cy="1080120"/>
          </a:xfrm>
          <a:prstGeom prst="flowChartDecisi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02- العنصر المثالي:</a:t>
            </a:r>
            <a:endParaRPr lang="ar-SA" sz="2800" b="1" dirty="0">
              <a:latin typeface="Sakkal Majalla" pitchFamily="2" charset="-78"/>
              <a:cs typeface="Sakkal Majalla" pitchFamily="2" charset="-78"/>
            </a:endParaRPr>
          </a:p>
        </p:txBody>
      </p:sp>
      <p:sp>
        <p:nvSpPr>
          <p:cNvPr id="5" name="سهم إلى اليسار 4"/>
          <p:cNvSpPr/>
          <p:nvPr/>
        </p:nvSpPr>
        <p:spPr>
          <a:xfrm>
            <a:off x="6588224" y="3861048"/>
            <a:ext cx="1800200" cy="1656184"/>
          </a:xfrm>
          <a:prstGeom prst="lef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ب- صور العدل:</a:t>
            </a:r>
            <a:endParaRPr lang="ar-SA" sz="2800" b="1" dirty="0">
              <a:latin typeface="Sakkal Majalla" pitchFamily="2" charset="-78"/>
              <a:cs typeface="Sakkal Majalla" pitchFamily="2" charset="-78"/>
            </a:endParaRPr>
          </a:p>
        </p:txBody>
      </p:sp>
      <p:sp>
        <p:nvSpPr>
          <p:cNvPr id="8" name="مخطط انسيابي: بيانات 7"/>
          <p:cNvSpPr/>
          <p:nvPr/>
        </p:nvSpPr>
        <p:spPr>
          <a:xfrm>
            <a:off x="107504" y="3068960"/>
            <a:ext cx="7128792" cy="3456384"/>
          </a:xfrm>
          <a:prstGeom prst="flowChartInputOutp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285750" indent="-285750">
              <a:buFont typeface="Wingdings" pitchFamily="2" charset="2"/>
              <a:buChar char="Ø"/>
            </a:pPr>
            <a:r>
              <a:rPr lang="ar-DZ" sz="4800" b="1" dirty="0" smtClean="0">
                <a:solidFill>
                  <a:schemeClr val="tx1"/>
                </a:solidFill>
                <a:latin typeface="Sakkal Majalla" pitchFamily="2" charset="-78"/>
                <a:cs typeface="Sakkal Majalla" pitchFamily="2" charset="-78"/>
              </a:rPr>
              <a:t>العدل الخاص.</a:t>
            </a:r>
          </a:p>
          <a:p>
            <a:pPr marL="285750" indent="-285750">
              <a:buFont typeface="Wingdings" pitchFamily="2" charset="2"/>
              <a:buChar char="Ø"/>
            </a:pPr>
            <a:r>
              <a:rPr lang="ar-DZ" sz="4400" b="1" dirty="0" smtClean="0">
                <a:solidFill>
                  <a:schemeClr val="tx1"/>
                </a:solidFill>
                <a:latin typeface="Sakkal Majalla" pitchFamily="2" charset="-78"/>
                <a:cs typeface="Sakkal Majalla" pitchFamily="2" charset="-78"/>
              </a:rPr>
              <a:t>العدل العام.</a:t>
            </a:r>
            <a:endParaRPr lang="ar-SA" sz="4400" b="1" dirty="0">
              <a:solidFill>
                <a:schemeClr val="tx1"/>
              </a:solidFill>
              <a:latin typeface="Sakkal Majalla" pitchFamily="2" charset="-78"/>
              <a:cs typeface="Sakkal Majalla" pitchFamily="2" charset="-78"/>
            </a:endParaRPr>
          </a:p>
        </p:txBody>
      </p:sp>
    </p:spTree>
    <p:extLst>
      <p:ext uri="{BB962C8B-B14F-4D97-AF65-F5344CB8AC3E}">
        <p14:creationId xmlns:p14="http://schemas.microsoft.com/office/powerpoint/2010/main" val="3941296283"/>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13024" y="1520983"/>
            <a:ext cx="5688633" cy="901904"/>
          </a:xfrm>
        </p:spPr>
        <p:txBody>
          <a:bodyPr>
            <a:noAutofit/>
          </a:bodyPr>
          <a:lstStyle/>
          <a:p>
            <a:pPr algn="ct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  المقطع </a:t>
            </a:r>
            <a:r>
              <a:rPr lang="ar-DZ" sz="3000" b="1" dirty="0" smtClean="0">
                <a:solidFill>
                  <a:schemeClr val="tx1"/>
                </a:solidFill>
                <a:latin typeface="Sakkal Majalla" pitchFamily="2" charset="-78"/>
                <a:cs typeface="Sakkal Majalla" pitchFamily="2" charset="-78"/>
              </a:rPr>
              <a:t>الثالث </a:t>
            </a: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الاتجاهات الحديثة للسياسة التشريعية</a:t>
            </a:r>
            <a:r>
              <a:rPr lang="ar-DZ" sz="3000" b="1" dirty="0">
                <a:solidFill>
                  <a:schemeClr val="tx1"/>
                </a:solidFill>
                <a:latin typeface="Sakkal Majalla" pitchFamily="2" charset="-78"/>
                <a:cs typeface="Sakkal Majalla" pitchFamily="2" charset="-78"/>
              </a:rPr>
              <a:t/>
            </a:r>
            <a:br>
              <a:rPr lang="ar-DZ" sz="3000" b="1" dirty="0">
                <a:solidFill>
                  <a:schemeClr val="tx1"/>
                </a:solidFill>
                <a:latin typeface="Sakkal Majalla" pitchFamily="2" charset="-78"/>
                <a:cs typeface="Sakkal Majalla" pitchFamily="2" charset="-78"/>
              </a:rPr>
            </a:b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a:t>
            </a:r>
            <a:br>
              <a:rPr lang="ar-DZ" sz="3000" b="1" dirty="0" smtClean="0">
                <a:solidFill>
                  <a:schemeClr val="tx1"/>
                </a:solidFill>
                <a:latin typeface="Sakkal Majalla" pitchFamily="2" charset="-78"/>
                <a:cs typeface="Sakkal Majalla" pitchFamily="2" charset="-78"/>
              </a:rPr>
            </a:br>
            <a:endParaRPr lang="ar-DZ" sz="3000" b="1" dirty="0">
              <a:solidFill>
                <a:schemeClr val="tx1"/>
              </a:solidFill>
              <a:latin typeface="Sakkal Majalla" pitchFamily="2" charset="-78"/>
              <a:cs typeface="Sakkal Majalla" pitchFamily="2" charset="-78"/>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0" y="51615"/>
            <a:ext cx="1403648" cy="1469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1615"/>
            <a:ext cx="1991859" cy="149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descr="C:\Users\h soft\Desktop\مقياس المنهجية لطبة سنة1حقوق\definition-common-law-4-point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29920"/>
            <a:ext cx="1166871" cy="728220"/>
          </a:xfrm>
          <a:prstGeom prst="rect">
            <a:avLst/>
          </a:prstGeom>
          <a:noFill/>
          <a:extLst>
            <a:ext uri="{909E8E84-426E-40DD-AFC4-6F175D3DCCD1}">
              <a14:hiddenFill xmlns:a14="http://schemas.microsoft.com/office/drawing/2010/main">
                <a:solidFill>
                  <a:srgbClr val="FFFFFF"/>
                </a:solidFill>
              </a14:hiddenFill>
            </a:ext>
          </a:extLst>
        </p:spPr>
      </p:pic>
      <p:sp>
        <p:nvSpPr>
          <p:cNvPr id="4" name="مخطط انسيابي: محطة طرفية 3"/>
          <p:cNvSpPr/>
          <p:nvPr/>
        </p:nvSpPr>
        <p:spPr>
          <a:xfrm>
            <a:off x="1619672" y="1412776"/>
            <a:ext cx="5184576" cy="57606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latin typeface="Sakkal Majalla" pitchFamily="2" charset="-78"/>
                <a:cs typeface="Sakkal Majalla" pitchFamily="2" charset="-78"/>
              </a:rPr>
              <a:t>أولا: عناصر القاعدة القانونية:</a:t>
            </a:r>
            <a:endParaRPr lang="ar-SA" sz="2800" dirty="0">
              <a:latin typeface="Sakkal Majalla" pitchFamily="2" charset="-78"/>
              <a:cs typeface="Sakkal Majalla" pitchFamily="2" charset="-78"/>
            </a:endParaRPr>
          </a:p>
        </p:txBody>
      </p:sp>
      <p:sp>
        <p:nvSpPr>
          <p:cNvPr id="6" name="مخطط انسيابي: قرار 5"/>
          <p:cNvSpPr/>
          <p:nvPr/>
        </p:nvSpPr>
        <p:spPr>
          <a:xfrm>
            <a:off x="1179736" y="1988840"/>
            <a:ext cx="6900585" cy="1080120"/>
          </a:xfrm>
          <a:prstGeom prst="flowChartDecisi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02- العنصر المثالي:</a:t>
            </a:r>
            <a:endParaRPr lang="ar-SA" sz="2800" b="1" dirty="0">
              <a:latin typeface="Sakkal Majalla" pitchFamily="2" charset="-78"/>
              <a:cs typeface="Sakkal Majalla" pitchFamily="2" charset="-78"/>
            </a:endParaRPr>
          </a:p>
        </p:txBody>
      </p:sp>
      <p:sp>
        <p:nvSpPr>
          <p:cNvPr id="5" name="سهم إلى اليسار 4"/>
          <p:cNvSpPr/>
          <p:nvPr/>
        </p:nvSpPr>
        <p:spPr>
          <a:xfrm>
            <a:off x="6588224" y="3861048"/>
            <a:ext cx="1800200" cy="1656184"/>
          </a:xfrm>
          <a:prstGeom prst="lef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*العدل الخاص:</a:t>
            </a:r>
            <a:endParaRPr lang="ar-SA" sz="2800" b="1" dirty="0">
              <a:latin typeface="Sakkal Majalla" pitchFamily="2" charset="-78"/>
              <a:cs typeface="Sakkal Majalla" pitchFamily="2" charset="-78"/>
            </a:endParaRPr>
          </a:p>
        </p:txBody>
      </p:sp>
      <p:sp>
        <p:nvSpPr>
          <p:cNvPr id="8" name="مخطط انسيابي: بيانات 7"/>
          <p:cNvSpPr/>
          <p:nvPr/>
        </p:nvSpPr>
        <p:spPr>
          <a:xfrm>
            <a:off x="107504" y="3068960"/>
            <a:ext cx="7128792" cy="3456384"/>
          </a:xfrm>
          <a:prstGeom prst="flowChartInputOutp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DZ" sz="2400" b="1" dirty="0">
                <a:solidFill>
                  <a:schemeClr val="tx1"/>
                </a:solidFill>
                <a:latin typeface="Sakkal Majalla" pitchFamily="2" charset="-78"/>
                <a:cs typeface="Sakkal Majalla" pitchFamily="2" charset="-78"/>
              </a:rPr>
              <a:t>يقوم العدل </a:t>
            </a:r>
            <a:r>
              <a:rPr lang="ar-DZ" sz="2400" b="1" dirty="0" smtClean="0">
                <a:solidFill>
                  <a:schemeClr val="tx1"/>
                </a:solidFill>
                <a:latin typeface="Sakkal Majalla" pitchFamily="2" charset="-78"/>
                <a:cs typeface="Sakkal Majalla" pitchFamily="2" charset="-78"/>
              </a:rPr>
              <a:t>الخاص على </a:t>
            </a:r>
            <a:r>
              <a:rPr lang="ar-DZ" sz="2400" b="1" dirty="0">
                <a:solidFill>
                  <a:schemeClr val="tx1"/>
                </a:solidFill>
                <a:latin typeface="Sakkal Majalla" pitchFamily="2" charset="-78"/>
                <a:cs typeface="Sakkal Majalla" pitchFamily="2" charset="-78"/>
              </a:rPr>
              <a:t>أساس </a:t>
            </a:r>
            <a:r>
              <a:rPr lang="ar-DZ" sz="2400" b="1" u="sng" dirty="0">
                <a:solidFill>
                  <a:schemeClr val="tx1"/>
                </a:solidFill>
                <a:latin typeface="Sakkal Majalla" pitchFamily="2" charset="-78"/>
                <a:cs typeface="Sakkal Majalla" pitchFamily="2" charset="-78"/>
              </a:rPr>
              <a:t>المساواة التامة المتبادلة بينهم</a:t>
            </a:r>
            <a:r>
              <a:rPr lang="ar-DZ" sz="2400" b="1" dirty="0">
                <a:solidFill>
                  <a:schemeClr val="tx1"/>
                </a:solidFill>
                <a:latin typeface="Sakkal Majalla" pitchFamily="2" charset="-78"/>
                <a:cs typeface="Sakkal Majalla" pitchFamily="2" charset="-78"/>
              </a:rPr>
              <a:t> هو الذي يحكم العلاقات بين الأفراد لذلك سمي با</a:t>
            </a:r>
            <a:r>
              <a:rPr lang="ar-DZ" sz="2400" b="1" u="sng" dirty="0">
                <a:solidFill>
                  <a:schemeClr val="tx1"/>
                </a:solidFill>
                <a:latin typeface="Sakkal Majalla" pitchFamily="2" charset="-78"/>
                <a:cs typeface="Sakkal Majalla" pitchFamily="2" charset="-78"/>
              </a:rPr>
              <a:t>لعدل التبادلي </a:t>
            </a:r>
            <a:r>
              <a:rPr lang="ar-DZ" sz="2400" b="1" dirty="0">
                <a:solidFill>
                  <a:schemeClr val="tx1"/>
                </a:solidFill>
                <a:latin typeface="Sakkal Majalla" pitchFamily="2" charset="-78"/>
                <a:cs typeface="Sakkal Majalla" pitchFamily="2" charset="-78"/>
              </a:rPr>
              <a:t>والأصل فيه كان مقصور على العلاقات الأفراد التعاقدية خاصة في حالة تبادل السلع والمنافع، إلا أنه لم يبق محصور في نطاق العلاقات </a:t>
            </a:r>
            <a:r>
              <a:rPr lang="ar-DZ" sz="2400" b="1" dirty="0" err="1">
                <a:solidFill>
                  <a:schemeClr val="tx1"/>
                </a:solidFill>
                <a:latin typeface="Sakkal Majalla" pitchFamily="2" charset="-78"/>
                <a:cs typeface="Sakkal Majalla" pitchFamily="2" charset="-78"/>
              </a:rPr>
              <a:t>الفرديةبل</a:t>
            </a:r>
            <a:r>
              <a:rPr lang="ar-DZ" sz="2400" b="1" dirty="0">
                <a:solidFill>
                  <a:schemeClr val="tx1"/>
                </a:solidFill>
                <a:latin typeface="Sakkal Majalla" pitchFamily="2" charset="-78"/>
                <a:cs typeface="Sakkal Majalla" pitchFamily="2" charset="-78"/>
              </a:rPr>
              <a:t> أصبح يشمل كل علاقات الأفراد بغض النظر إن كان مصدرها تعاقدي أم لا.</a:t>
            </a:r>
            <a:endParaRPr lang="ar-SA" sz="2400" b="1" dirty="0">
              <a:solidFill>
                <a:schemeClr val="tx1"/>
              </a:solidFill>
              <a:latin typeface="Sakkal Majalla" pitchFamily="2" charset="-78"/>
              <a:cs typeface="Sakkal Majalla" pitchFamily="2" charset="-78"/>
            </a:endParaRPr>
          </a:p>
        </p:txBody>
      </p:sp>
    </p:spTree>
    <p:extLst>
      <p:ext uri="{BB962C8B-B14F-4D97-AF65-F5344CB8AC3E}">
        <p14:creationId xmlns:p14="http://schemas.microsoft.com/office/powerpoint/2010/main" val="2773725560"/>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13024" y="1520983"/>
            <a:ext cx="5688633" cy="901904"/>
          </a:xfrm>
        </p:spPr>
        <p:txBody>
          <a:bodyPr>
            <a:noAutofit/>
          </a:bodyPr>
          <a:lstStyle/>
          <a:p>
            <a:pPr algn="ct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  المقطع </a:t>
            </a:r>
            <a:r>
              <a:rPr lang="ar-DZ" sz="3000" b="1" dirty="0" smtClean="0">
                <a:solidFill>
                  <a:schemeClr val="tx1"/>
                </a:solidFill>
                <a:latin typeface="Sakkal Majalla" pitchFamily="2" charset="-78"/>
                <a:cs typeface="Sakkal Majalla" pitchFamily="2" charset="-78"/>
              </a:rPr>
              <a:t>الثالث </a:t>
            </a: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الاتجاهات الحديثة للسياسة التشريعية</a:t>
            </a:r>
            <a:r>
              <a:rPr lang="ar-DZ" sz="3000" b="1" dirty="0">
                <a:solidFill>
                  <a:schemeClr val="tx1"/>
                </a:solidFill>
                <a:latin typeface="Sakkal Majalla" pitchFamily="2" charset="-78"/>
                <a:cs typeface="Sakkal Majalla" pitchFamily="2" charset="-78"/>
              </a:rPr>
              <a:t/>
            </a:r>
            <a:br>
              <a:rPr lang="ar-DZ" sz="3000" b="1" dirty="0">
                <a:solidFill>
                  <a:schemeClr val="tx1"/>
                </a:solidFill>
                <a:latin typeface="Sakkal Majalla" pitchFamily="2" charset="-78"/>
                <a:cs typeface="Sakkal Majalla" pitchFamily="2" charset="-78"/>
              </a:rPr>
            </a:b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a:t>
            </a:r>
            <a:br>
              <a:rPr lang="ar-DZ" sz="3000" b="1" dirty="0" smtClean="0">
                <a:solidFill>
                  <a:schemeClr val="tx1"/>
                </a:solidFill>
                <a:latin typeface="Sakkal Majalla" pitchFamily="2" charset="-78"/>
                <a:cs typeface="Sakkal Majalla" pitchFamily="2" charset="-78"/>
              </a:rPr>
            </a:br>
            <a:endParaRPr lang="ar-DZ" sz="3000" b="1" dirty="0">
              <a:solidFill>
                <a:schemeClr val="tx1"/>
              </a:solidFill>
              <a:latin typeface="Sakkal Majalla" pitchFamily="2" charset="-78"/>
              <a:cs typeface="Sakkal Majalla" pitchFamily="2" charset="-78"/>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0" y="51615"/>
            <a:ext cx="1403648" cy="1469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1615"/>
            <a:ext cx="1991859" cy="149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descr="C:\Users\h soft\Desktop\مقياس المنهجية لطبة سنة1حقوق\definition-common-law-4-point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29920"/>
            <a:ext cx="1166871" cy="728220"/>
          </a:xfrm>
          <a:prstGeom prst="rect">
            <a:avLst/>
          </a:prstGeom>
          <a:noFill/>
          <a:extLst>
            <a:ext uri="{909E8E84-426E-40DD-AFC4-6F175D3DCCD1}">
              <a14:hiddenFill xmlns:a14="http://schemas.microsoft.com/office/drawing/2010/main">
                <a:solidFill>
                  <a:srgbClr val="FFFFFF"/>
                </a:solidFill>
              </a14:hiddenFill>
            </a:ext>
          </a:extLst>
        </p:spPr>
      </p:pic>
      <p:sp>
        <p:nvSpPr>
          <p:cNvPr id="4" name="مخطط انسيابي: محطة طرفية 3"/>
          <p:cNvSpPr/>
          <p:nvPr/>
        </p:nvSpPr>
        <p:spPr>
          <a:xfrm>
            <a:off x="1619672" y="1412776"/>
            <a:ext cx="5184576" cy="57606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latin typeface="Sakkal Majalla" pitchFamily="2" charset="-78"/>
                <a:cs typeface="Sakkal Majalla" pitchFamily="2" charset="-78"/>
              </a:rPr>
              <a:t>أولا: عناصر القاعدة القانونية:</a:t>
            </a:r>
            <a:endParaRPr lang="ar-SA" sz="2800" dirty="0">
              <a:latin typeface="Sakkal Majalla" pitchFamily="2" charset="-78"/>
              <a:cs typeface="Sakkal Majalla" pitchFamily="2" charset="-78"/>
            </a:endParaRPr>
          </a:p>
        </p:txBody>
      </p:sp>
      <p:sp>
        <p:nvSpPr>
          <p:cNvPr id="6" name="مخطط انسيابي: قرار 5"/>
          <p:cNvSpPr/>
          <p:nvPr/>
        </p:nvSpPr>
        <p:spPr>
          <a:xfrm>
            <a:off x="1179736" y="1988840"/>
            <a:ext cx="6900585" cy="1080120"/>
          </a:xfrm>
          <a:prstGeom prst="flowChartDecisi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02- العنصر المثالي:</a:t>
            </a:r>
            <a:endParaRPr lang="ar-SA" sz="2800" b="1" dirty="0">
              <a:latin typeface="Sakkal Majalla" pitchFamily="2" charset="-78"/>
              <a:cs typeface="Sakkal Majalla" pitchFamily="2" charset="-78"/>
            </a:endParaRPr>
          </a:p>
        </p:txBody>
      </p:sp>
      <p:sp>
        <p:nvSpPr>
          <p:cNvPr id="5" name="سهم إلى اليسار 4"/>
          <p:cNvSpPr/>
          <p:nvPr/>
        </p:nvSpPr>
        <p:spPr>
          <a:xfrm>
            <a:off x="6588224" y="3861048"/>
            <a:ext cx="1800200" cy="1656184"/>
          </a:xfrm>
          <a:prstGeom prst="lef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 العدل الخاص:</a:t>
            </a:r>
            <a:endParaRPr lang="ar-SA" sz="2800" b="1" dirty="0">
              <a:latin typeface="Sakkal Majalla" pitchFamily="2" charset="-78"/>
              <a:cs typeface="Sakkal Majalla" pitchFamily="2" charset="-78"/>
            </a:endParaRPr>
          </a:p>
        </p:txBody>
      </p:sp>
      <p:sp>
        <p:nvSpPr>
          <p:cNvPr id="8" name="مخطط انسيابي: بيانات 7"/>
          <p:cNvSpPr/>
          <p:nvPr/>
        </p:nvSpPr>
        <p:spPr>
          <a:xfrm>
            <a:off x="107504" y="3068960"/>
            <a:ext cx="7128792" cy="3456384"/>
          </a:xfrm>
          <a:prstGeom prst="flowChartInputOutp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DZ" sz="2000" b="1" dirty="0">
                <a:solidFill>
                  <a:schemeClr val="tx1"/>
                </a:solidFill>
                <a:latin typeface="Sakkal Majalla" pitchFamily="2" charset="-78"/>
                <a:cs typeface="Sakkal Majalla" pitchFamily="2" charset="-78"/>
              </a:rPr>
              <a:t>ويقوم العدل الخاص على أساس تساوي الأفراد مما يعني احترام كل منهم بحق الآخر إما بإعطاء حق أو الامتناع عن الاعتداء عليه، وهذا الحق يمكن أن يكون ابتدائي أولي ويتعلق بالكيان المادي والمعنوي للفرد ويعتبر ظلمًا إذا اعتدى فرد على فرد أخر جسديا بالضرب أو القتل الجرح ... أو نفسيا أي معنويًا كالإهانة الشتم القذف...، كما يمكن أن يكون الحق مكتسبا والذي ينصرف إلى كل ما يكتسبه والذي ينصرف إلى كل ما يكتسبه الفرد في حياته ويضيفه إلى نفسه كشيء خاص به بشرط أن يكون بطريقة مشروعة مع الإقرار بذلك.. العدل العام</a:t>
            </a:r>
            <a:endParaRPr lang="ar-SA" sz="2000" b="1" dirty="0">
              <a:solidFill>
                <a:schemeClr val="tx1"/>
              </a:solidFill>
              <a:latin typeface="Sakkal Majalla" pitchFamily="2" charset="-78"/>
              <a:cs typeface="Sakkal Majalla" pitchFamily="2" charset="-78"/>
            </a:endParaRPr>
          </a:p>
        </p:txBody>
      </p:sp>
    </p:spTree>
    <p:extLst>
      <p:ext uri="{BB962C8B-B14F-4D97-AF65-F5344CB8AC3E}">
        <p14:creationId xmlns:p14="http://schemas.microsoft.com/office/powerpoint/2010/main" val="512632908"/>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13024" y="1520983"/>
            <a:ext cx="5688633" cy="901904"/>
          </a:xfrm>
        </p:spPr>
        <p:txBody>
          <a:bodyPr>
            <a:noAutofit/>
          </a:bodyPr>
          <a:lstStyle/>
          <a:p>
            <a:pPr algn="ct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  المقطع </a:t>
            </a:r>
            <a:r>
              <a:rPr lang="ar-DZ" sz="3000" b="1" dirty="0" smtClean="0">
                <a:solidFill>
                  <a:schemeClr val="tx1"/>
                </a:solidFill>
                <a:latin typeface="Sakkal Majalla" pitchFamily="2" charset="-78"/>
                <a:cs typeface="Sakkal Majalla" pitchFamily="2" charset="-78"/>
              </a:rPr>
              <a:t>الثالث </a:t>
            </a: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الاتجاهات الحديثة للسياسة التشريعية</a:t>
            </a:r>
            <a:r>
              <a:rPr lang="ar-DZ" sz="3000" b="1" dirty="0">
                <a:solidFill>
                  <a:schemeClr val="tx1"/>
                </a:solidFill>
                <a:latin typeface="Sakkal Majalla" pitchFamily="2" charset="-78"/>
                <a:cs typeface="Sakkal Majalla" pitchFamily="2" charset="-78"/>
              </a:rPr>
              <a:t/>
            </a:r>
            <a:br>
              <a:rPr lang="ar-DZ" sz="3000" b="1" dirty="0">
                <a:solidFill>
                  <a:schemeClr val="tx1"/>
                </a:solidFill>
                <a:latin typeface="Sakkal Majalla" pitchFamily="2" charset="-78"/>
                <a:cs typeface="Sakkal Majalla" pitchFamily="2" charset="-78"/>
              </a:rPr>
            </a:b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a:t>
            </a:r>
            <a:br>
              <a:rPr lang="ar-DZ" sz="3000" b="1" dirty="0" smtClean="0">
                <a:solidFill>
                  <a:schemeClr val="tx1"/>
                </a:solidFill>
                <a:latin typeface="Sakkal Majalla" pitchFamily="2" charset="-78"/>
                <a:cs typeface="Sakkal Majalla" pitchFamily="2" charset="-78"/>
              </a:rPr>
            </a:br>
            <a:endParaRPr lang="ar-DZ" sz="3000" b="1" dirty="0">
              <a:solidFill>
                <a:schemeClr val="tx1"/>
              </a:solidFill>
              <a:latin typeface="Sakkal Majalla" pitchFamily="2" charset="-78"/>
              <a:cs typeface="Sakkal Majalla" pitchFamily="2" charset="-78"/>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0" y="51615"/>
            <a:ext cx="1403648" cy="1469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1615"/>
            <a:ext cx="1991859" cy="149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descr="C:\Users\h soft\Desktop\مقياس المنهجية لطبة سنة1حقوق\definition-common-law-4-point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29920"/>
            <a:ext cx="1166871" cy="728220"/>
          </a:xfrm>
          <a:prstGeom prst="rect">
            <a:avLst/>
          </a:prstGeom>
          <a:noFill/>
          <a:extLst>
            <a:ext uri="{909E8E84-426E-40DD-AFC4-6F175D3DCCD1}">
              <a14:hiddenFill xmlns:a14="http://schemas.microsoft.com/office/drawing/2010/main">
                <a:solidFill>
                  <a:srgbClr val="FFFFFF"/>
                </a:solidFill>
              </a14:hiddenFill>
            </a:ext>
          </a:extLst>
        </p:spPr>
      </p:pic>
      <p:sp>
        <p:nvSpPr>
          <p:cNvPr id="4" name="مخطط انسيابي: محطة طرفية 3"/>
          <p:cNvSpPr/>
          <p:nvPr/>
        </p:nvSpPr>
        <p:spPr>
          <a:xfrm>
            <a:off x="1619672" y="1412776"/>
            <a:ext cx="5184576" cy="57606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latin typeface="Sakkal Majalla" pitchFamily="2" charset="-78"/>
                <a:cs typeface="Sakkal Majalla" pitchFamily="2" charset="-78"/>
              </a:rPr>
              <a:t>أولا: عناصر القاعدة القانونية:</a:t>
            </a:r>
            <a:endParaRPr lang="ar-SA" sz="2800" dirty="0">
              <a:latin typeface="Sakkal Majalla" pitchFamily="2" charset="-78"/>
              <a:cs typeface="Sakkal Majalla" pitchFamily="2" charset="-78"/>
            </a:endParaRPr>
          </a:p>
        </p:txBody>
      </p:sp>
      <p:sp>
        <p:nvSpPr>
          <p:cNvPr id="6" name="مخطط انسيابي: قرار 5"/>
          <p:cNvSpPr/>
          <p:nvPr/>
        </p:nvSpPr>
        <p:spPr>
          <a:xfrm>
            <a:off x="1179736" y="1988840"/>
            <a:ext cx="6900585" cy="1080120"/>
          </a:xfrm>
          <a:prstGeom prst="flowChartDecisi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02- العنصر المثالي:</a:t>
            </a:r>
            <a:endParaRPr lang="ar-SA" sz="2800" b="1" dirty="0">
              <a:latin typeface="Sakkal Majalla" pitchFamily="2" charset="-78"/>
              <a:cs typeface="Sakkal Majalla" pitchFamily="2" charset="-78"/>
            </a:endParaRPr>
          </a:p>
        </p:txBody>
      </p:sp>
      <p:sp>
        <p:nvSpPr>
          <p:cNvPr id="5" name="سهم إلى اليسار 4"/>
          <p:cNvSpPr/>
          <p:nvPr/>
        </p:nvSpPr>
        <p:spPr>
          <a:xfrm>
            <a:off x="6588224" y="3861048"/>
            <a:ext cx="1800200" cy="1656184"/>
          </a:xfrm>
          <a:prstGeom prst="lef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*العدل العام:</a:t>
            </a:r>
            <a:endParaRPr lang="ar-SA" sz="2800" b="1" dirty="0">
              <a:latin typeface="Sakkal Majalla" pitchFamily="2" charset="-78"/>
              <a:cs typeface="Sakkal Majalla" pitchFamily="2" charset="-78"/>
            </a:endParaRPr>
          </a:p>
        </p:txBody>
      </p:sp>
      <p:sp>
        <p:nvSpPr>
          <p:cNvPr id="8" name="مخطط انسيابي: بيانات 7"/>
          <p:cNvSpPr/>
          <p:nvPr/>
        </p:nvSpPr>
        <p:spPr>
          <a:xfrm>
            <a:off x="107504" y="3068960"/>
            <a:ext cx="7128792" cy="3456384"/>
          </a:xfrm>
          <a:prstGeom prst="flowChartInputOutp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DZ" b="1" dirty="0">
                <a:solidFill>
                  <a:schemeClr val="tx1"/>
                </a:solidFill>
                <a:latin typeface="Sakkal Majalla" pitchFamily="2" charset="-78"/>
                <a:cs typeface="Sakkal Majalla" pitchFamily="2" charset="-78"/>
              </a:rPr>
              <a:t>يتمثل في العدل </a:t>
            </a:r>
            <a:r>
              <a:rPr lang="ar-DZ" b="1" dirty="0" smtClean="0">
                <a:solidFill>
                  <a:schemeClr val="tx1"/>
                </a:solidFill>
                <a:latin typeface="Sakkal Majalla" pitchFamily="2" charset="-78"/>
                <a:cs typeface="Sakkal Majalla" pitchFamily="2" charset="-78"/>
              </a:rPr>
              <a:t>ا </a:t>
            </a:r>
            <a:r>
              <a:rPr lang="ar-DZ" b="1" dirty="0">
                <a:solidFill>
                  <a:schemeClr val="tx1"/>
                </a:solidFill>
                <a:latin typeface="Sakkal Majalla" pitchFamily="2" charset="-78"/>
                <a:cs typeface="Sakkal Majalla" pitchFamily="2" charset="-78"/>
              </a:rPr>
              <a:t>التوزيعي ، حيث ينبغي مراعاة اختلاف الأفراد حسب حاجاتهم وقدراتهم </a:t>
            </a:r>
            <a:r>
              <a:rPr lang="ar-DZ" b="1" dirty="0" err="1">
                <a:solidFill>
                  <a:schemeClr val="tx1"/>
                </a:solidFill>
                <a:latin typeface="Sakkal Majalla" pitchFamily="2" charset="-78"/>
                <a:cs typeface="Sakkal Majalla" pitchFamily="2" charset="-78"/>
              </a:rPr>
              <a:t>وجدراتهم</a:t>
            </a:r>
            <a:r>
              <a:rPr lang="ar-DZ" b="1" dirty="0">
                <a:solidFill>
                  <a:schemeClr val="tx1"/>
                </a:solidFill>
                <a:latin typeface="Sakkal Majalla" pitchFamily="2" charset="-78"/>
                <a:cs typeface="Sakkal Majalla" pitchFamily="2" charset="-78"/>
              </a:rPr>
              <a:t> فيترتب على هذا مساواة نسبية، </a:t>
            </a:r>
            <a:r>
              <a:rPr lang="ar-DZ" b="1" dirty="0" smtClean="0">
                <a:solidFill>
                  <a:schemeClr val="tx1"/>
                </a:solidFill>
                <a:latin typeface="Sakkal Majalla" pitchFamily="2" charset="-78"/>
                <a:cs typeface="Sakkal Majalla" pitchFamily="2" charset="-78"/>
              </a:rPr>
              <a:t>فليس </a:t>
            </a:r>
            <a:r>
              <a:rPr lang="ar-DZ" b="1" dirty="0">
                <a:solidFill>
                  <a:schemeClr val="tx1"/>
                </a:solidFill>
                <a:latin typeface="Sakkal Majalla" pitchFamily="2" charset="-78"/>
                <a:cs typeface="Sakkal Majalla" pitchFamily="2" charset="-78"/>
              </a:rPr>
              <a:t>كل الأفراد متساوين في تولي بعض الوظائف العامة في الدولة، فيجب مراعاة بعض الشروط كالكفاءة والجدارة، </a:t>
            </a:r>
            <a:r>
              <a:rPr lang="ar-DZ" b="1" dirty="0" smtClean="0">
                <a:solidFill>
                  <a:schemeClr val="tx1"/>
                </a:solidFill>
                <a:latin typeface="Sakkal Majalla" pitchFamily="2" charset="-78"/>
                <a:cs typeface="Sakkal Majalla" pitchFamily="2" charset="-78"/>
              </a:rPr>
              <a:t>فعموما </a:t>
            </a:r>
            <a:r>
              <a:rPr lang="ar-DZ" b="1" dirty="0">
                <a:solidFill>
                  <a:schemeClr val="tx1"/>
                </a:solidFill>
                <a:latin typeface="Sakkal Majalla" pitchFamily="2" charset="-78"/>
                <a:cs typeface="Sakkal Majalla" pitchFamily="2" charset="-78"/>
              </a:rPr>
              <a:t>العدل التوزيعي يرعى قيم </a:t>
            </a:r>
            <a:r>
              <a:rPr lang="ar-DZ" b="1" dirty="0" err="1" smtClean="0">
                <a:solidFill>
                  <a:schemeClr val="tx1"/>
                </a:solidFill>
                <a:latin typeface="Sakkal Majalla" pitchFamily="2" charset="-78"/>
                <a:cs typeface="Sakkal Majalla" pitchFamily="2" charset="-78"/>
              </a:rPr>
              <a:t>الأفرادوح</a:t>
            </a:r>
            <a:r>
              <a:rPr lang="ar-DZ" b="1" dirty="0" smtClean="0">
                <a:solidFill>
                  <a:schemeClr val="tx1"/>
                </a:solidFill>
                <a:latin typeface="Sakkal Majalla" pitchFamily="2" charset="-78"/>
                <a:cs typeface="Sakkal Majalla" pitchFamily="2" charset="-78"/>
              </a:rPr>
              <a:t> </a:t>
            </a:r>
            <a:r>
              <a:rPr lang="ar-DZ" b="1" dirty="0" err="1" smtClean="0">
                <a:solidFill>
                  <a:schemeClr val="tx1"/>
                </a:solidFill>
                <a:latin typeface="Sakkal Majalla" pitchFamily="2" charset="-78"/>
                <a:cs typeface="Sakkal Majalla" pitchFamily="2" charset="-78"/>
              </a:rPr>
              <a:t>اجاتهم</a:t>
            </a:r>
            <a:r>
              <a:rPr lang="ar-DZ" b="1" dirty="0" smtClean="0">
                <a:solidFill>
                  <a:schemeClr val="tx1"/>
                </a:solidFill>
                <a:latin typeface="Sakkal Majalla" pitchFamily="2" charset="-78"/>
                <a:cs typeface="Sakkal Majalla" pitchFamily="2" charset="-78"/>
              </a:rPr>
              <a:t> </a:t>
            </a:r>
            <a:r>
              <a:rPr lang="ar-DZ" b="1" dirty="0">
                <a:solidFill>
                  <a:schemeClr val="tx1"/>
                </a:solidFill>
                <a:latin typeface="Sakkal Majalla" pitchFamily="2" charset="-78"/>
                <a:cs typeface="Sakkal Majalla" pitchFamily="2" charset="-78"/>
              </a:rPr>
              <a:t>مع التماس نوع من المساواة </a:t>
            </a:r>
            <a:r>
              <a:rPr lang="ar-DZ" b="1" dirty="0" err="1">
                <a:solidFill>
                  <a:schemeClr val="tx1"/>
                </a:solidFill>
                <a:latin typeface="Sakkal Majalla" pitchFamily="2" charset="-78"/>
                <a:cs typeface="Sakkal Majalla" pitchFamily="2" charset="-78"/>
              </a:rPr>
              <a:t>التناسبية.إلى</a:t>
            </a:r>
            <a:r>
              <a:rPr lang="ar-DZ" b="1" dirty="0">
                <a:solidFill>
                  <a:schemeClr val="tx1"/>
                </a:solidFill>
                <a:latin typeface="Sakkal Majalla" pitchFamily="2" charset="-78"/>
                <a:cs typeface="Sakkal Majalla" pitchFamily="2" charset="-78"/>
              </a:rPr>
              <a:t> جانب العدل الاجتماعي الذي يقوم على أساس اعتبار الفرد جزءًا من المجتمع ، وهذا الجزء مسخر لخدمة الكل . فالعدل يرمي في هذه الحالة إلى تحقيق المصلحة العامة أو العدل الاجتماعي ، وبالتالي تعود المنفعة لصالح العام أو للمجتمع فلا يتحقق هذا إلا بالاشتراك الكل لغاية </a:t>
            </a:r>
            <a:r>
              <a:rPr lang="ar-DZ" b="1" dirty="0" smtClean="0">
                <a:solidFill>
                  <a:schemeClr val="tx1"/>
                </a:solidFill>
                <a:latin typeface="Sakkal Majalla" pitchFamily="2" charset="-78"/>
                <a:cs typeface="Sakkal Majalla" pitchFamily="2" charset="-78"/>
              </a:rPr>
              <a:t>واحدة.</a:t>
            </a:r>
            <a:endParaRPr lang="ar-SA" b="1" dirty="0">
              <a:solidFill>
                <a:schemeClr val="tx1"/>
              </a:solidFill>
              <a:latin typeface="Sakkal Majalla" pitchFamily="2" charset="-78"/>
              <a:cs typeface="Sakkal Majalla" pitchFamily="2" charset="-78"/>
            </a:endParaRPr>
          </a:p>
        </p:txBody>
      </p:sp>
    </p:spTree>
    <p:extLst>
      <p:ext uri="{BB962C8B-B14F-4D97-AF65-F5344CB8AC3E}">
        <p14:creationId xmlns:p14="http://schemas.microsoft.com/office/powerpoint/2010/main" val="3647077695"/>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13024" y="1520983"/>
            <a:ext cx="5688633" cy="901904"/>
          </a:xfrm>
        </p:spPr>
        <p:txBody>
          <a:bodyPr>
            <a:noAutofit/>
          </a:bodyPr>
          <a:lstStyle/>
          <a:p>
            <a:pPr algn="ct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  المقطع </a:t>
            </a:r>
            <a:r>
              <a:rPr lang="ar-DZ" sz="3000" b="1" dirty="0" smtClean="0">
                <a:solidFill>
                  <a:schemeClr val="tx1"/>
                </a:solidFill>
                <a:latin typeface="Sakkal Majalla" pitchFamily="2" charset="-78"/>
                <a:cs typeface="Sakkal Majalla" pitchFamily="2" charset="-78"/>
              </a:rPr>
              <a:t>الثالث </a:t>
            </a: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الاتجاهات الحديثة للسياسة التشريعية</a:t>
            </a:r>
            <a:r>
              <a:rPr lang="ar-DZ" sz="3000" b="1" dirty="0">
                <a:solidFill>
                  <a:schemeClr val="tx1"/>
                </a:solidFill>
                <a:latin typeface="Sakkal Majalla" pitchFamily="2" charset="-78"/>
                <a:cs typeface="Sakkal Majalla" pitchFamily="2" charset="-78"/>
              </a:rPr>
              <a:t/>
            </a:r>
            <a:br>
              <a:rPr lang="ar-DZ" sz="3000" b="1" dirty="0">
                <a:solidFill>
                  <a:schemeClr val="tx1"/>
                </a:solidFill>
                <a:latin typeface="Sakkal Majalla" pitchFamily="2" charset="-78"/>
                <a:cs typeface="Sakkal Majalla" pitchFamily="2" charset="-78"/>
              </a:rPr>
            </a:b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a:t>
            </a:r>
            <a:br>
              <a:rPr lang="ar-DZ" sz="3000" b="1" dirty="0" smtClean="0">
                <a:solidFill>
                  <a:schemeClr val="tx1"/>
                </a:solidFill>
                <a:latin typeface="Sakkal Majalla" pitchFamily="2" charset="-78"/>
                <a:cs typeface="Sakkal Majalla" pitchFamily="2" charset="-78"/>
              </a:rPr>
            </a:br>
            <a:endParaRPr lang="ar-DZ" sz="3000" b="1" dirty="0">
              <a:solidFill>
                <a:schemeClr val="tx1"/>
              </a:solidFill>
              <a:latin typeface="Sakkal Majalla" pitchFamily="2" charset="-78"/>
              <a:cs typeface="Sakkal Majalla" pitchFamily="2" charset="-78"/>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0" y="51615"/>
            <a:ext cx="1403648" cy="1469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1615"/>
            <a:ext cx="1991859" cy="149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descr="C:\Users\h soft\Desktop\مقياس المنهجية لطبة سنة1حقوق\definition-common-law-4-point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29920"/>
            <a:ext cx="1166871" cy="728220"/>
          </a:xfrm>
          <a:prstGeom prst="rect">
            <a:avLst/>
          </a:prstGeom>
          <a:noFill/>
          <a:extLst>
            <a:ext uri="{909E8E84-426E-40DD-AFC4-6F175D3DCCD1}">
              <a14:hiddenFill xmlns:a14="http://schemas.microsoft.com/office/drawing/2010/main">
                <a:solidFill>
                  <a:srgbClr val="FFFFFF"/>
                </a:solidFill>
              </a14:hiddenFill>
            </a:ext>
          </a:extLst>
        </p:spPr>
      </p:pic>
      <p:sp>
        <p:nvSpPr>
          <p:cNvPr id="4" name="مخطط انسيابي: محطة طرفية 3"/>
          <p:cNvSpPr/>
          <p:nvPr/>
        </p:nvSpPr>
        <p:spPr>
          <a:xfrm>
            <a:off x="1619672" y="1412776"/>
            <a:ext cx="5184576" cy="57606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latin typeface="Sakkal Majalla" pitchFamily="2" charset="-78"/>
                <a:cs typeface="Sakkal Majalla" pitchFamily="2" charset="-78"/>
              </a:rPr>
              <a:t>أولا: عناصر القاعدة القانونية:</a:t>
            </a:r>
            <a:endParaRPr lang="ar-SA" sz="2800" dirty="0">
              <a:latin typeface="Sakkal Majalla" pitchFamily="2" charset="-78"/>
              <a:cs typeface="Sakkal Majalla" pitchFamily="2" charset="-78"/>
            </a:endParaRPr>
          </a:p>
        </p:txBody>
      </p:sp>
      <p:sp>
        <p:nvSpPr>
          <p:cNvPr id="6" name="مخطط انسيابي: قرار 5"/>
          <p:cNvSpPr/>
          <p:nvPr/>
        </p:nvSpPr>
        <p:spPr>
          <a:xfrm>
            <a:off x="1179736" y="1988840"/>
            <a:ext cx="6900585" cy="1080120"/>
          </a:xfrm>
          <a:prstGeom prst="flowChartDecisi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02- العنصر المثالي:</a:t>
            </a:r>
            <a:endParaRPr lang="ar-SA" sz="2800" b="1" dirty="0">
              <a:latin typeface="Sakkal Majalla" pitchFamily="2" charset="-78"/>
              <a:cs typeface="Sakkal Majalla" pitchFamily="2" charset="-78"/>
            </a:endParaRPr>
          </a:p>
        </p:txBody>
      </p:sp>
      <p:sp>
        <p:nvSpPr>
          <p:cNvPr id="5" name="سهم إلى اليسار 4"/>
          <p:cNvSpPr/>
          <p:nvPr/>
        </p:nvSpPr>
        <p:spPr>
          <a:xfrm>
            <a:off x="6588224" y="3861048"/>
            <a:ext cx="1800200" cy="1656184"/>
          </a:xfrm>
          <a:prstGeom prst="lef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400" b="1" dirty="0" smtClean="0">
                <a:latin typeface="Sakkal Majalla" pitchFamily="2" charset="-78"/>
                <a:cs typeface="Sakkal Majalla" pitchFamily="2" charset="-78"/>
              </a:rPr>
              <a:t>ج-تطور فكرة العدل:</a:t>
            </a:r>
            <a:endParaRPr lang="ar-SA" sz="2400" b="1" dirty="0">
              <a:latin typeface="Sakkal Majalla" pitchFamily="2" charset="-78"/>
              <a:cs typeface="Sakkal Majalla" pitchFamily="2" charset="-78"/>
            </a:endParaRPr>
          </a:p>
        </p:txBody>
      </p:sp>
      <p:sp>
        <p:nvSpPr>
          <p:cNvPr id="8" name="مخطط انسيابي: بيانات 7"/>
          <p:cNvSpPr/>
          <p:nvPr/>
        </p:nvSpPr>
        <p:spPr>
          <a:xfrm>
            <a:off x="107504" y="3068960"/>
            <a:ext cx="7128792" cy="3456384"/>
          </a:xfrm>
          <a:prstGeom prst="flowChartInputOutp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DZ" sz="2400" b="1" dirty="0">
                <a:solidFill>
                  <a:schemeClr val="tx1"/>
                </a:solidFill>
                <a:latin typeface="Sakkal Majalla" pitchFamily="2" charset="-78"/>
                <a:cs typeface="Sakkal Majalla" pitchFamily="2" charset="-78"/>
              </a:rPr>
              <a:t>يظل العدل أرقى وأسمى القيم التي كانت ولازالت كافة المجتمعات تسعى لتحقيقه وتكريسه في النصوص القانونية رغم اختلاف القيم التي يؤمن بها كل مجتمع من مكان لآخر ومن زمان لأخر، فالعدل هو الهدف الأسمى الذي يسعى القانون لتجسيده في كل مكان وعبر مختلف الأزمنة، إلا أن فكرة العدل اختلفت وتطورت عبر عدة مراحل ليصبح مفهوم شائع في عصرنا.</a:t>
            </a:r>
            <a:endParaRPr lang="ar-SA" sz="2400" b="1" dirty="0">
              <a:solidFill>
                <a:schemeClr val="tx1"/>
              </a:solidFill>
              <a:latin typeface="Sakkal Majalla" pitchFamily="2" charset="-78"/>
              <a:cs typeface="Sakkal Majalla" pitchFamily="2" charset="-78"/>
            </a:endParaRPr>
          </a:p>
        </p:txBody>
      </p:sp>
    </p:spTree>
    <p:extLst>
      <p:ext uri="{BB962C8B-B14F-4D97-AF65-F5344CB8AC3E}">
        <p14:creationId xmlns:p14="http://schemas.microsoft.com/office/powerpoint/2010/main" val="1006036495"/>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DZ" dirty="0">
                <a:latin typeface="Sakkal Majalla" pitchFamily="2" charset="-78"/>
                <a:cs typeface="Sakkal Majalla" pitchFamily="2" charset="-78"/>
              </a:rPr>
              <a:t>د</a:t>
            </a:r>
            <a:r>
              <a:rPr lang="ar-SA" dirty="0" smtClean="0">
                <a:latin typeface="Sakkal Majalla" pitchFamily="2" charset="-78"/>
                <a:cs typeface="Sakkal Majalla" pitchFamily="2" charset="-78"/>
              </a:rPr>
              <a:t>. فؤاد</a:t>
            </a:r>
            <a:r>
              <a:rPr lang="ar-DZ" dirty="0" smtClean="0">
                <a:latin typeface="Sakkal Majalla" pitchFamily="2" charset="-78"/>
                <a:cs typeface="Sakkal Majalla" pitchFamily="2" charset="-78"/>
              </a:rPr>
              <a:t> العربي </a:t>
            </a:r>
            <a:r>
              <a:rPr lang="ar-SA" dirty="0" smtClean="0">
                <a:latin typeface="Sakkal Majalla" pitchFamily="2" charset="-78"/>
                <a:cs typeface="Sakkal Majalla" pitchFamily="2" charset="-78"/>
              </a:rPr>
              <a:t>قدوري</a:t>
            </a:r>
            <a:br>
              <a:rPr lang="ar-SA" dirty="0" smtClean="0">
                <a:latin typeface="Sakkal Majalla" pitchFamily="2" charset="-78"/>
                <a:cs typeface="Sakkal Majalla" pitchFamily="2" charset="-78"/>
              </a:rPr>
            </a:br>
            <a:r>
              <a:rPr lang="fr-FR" dirty="0" err="1" smtClean="0">
                <a:latin typeface="Sakkal Majalla" pitchFamily="2" charset="-78"/>
                <a:cs typeface="Sakkal Majalla" pitchFamily="2" charset="-78"/>
              </a:rPr>
              <a:t>Dr.FOUAD</a:t>
            </a:r>
            <a:r>
              <a:rPr lang="fr-FR" dirty="0" smtClean="0">
                <a:latin typeface="Sakkal Majalla" pitchFamily="2" charset="-78"/>
                <a:cs typeface="Sakkal Majalla" pitchFamily="2" charset="-78"/>
              </a:rPr>
              <a:t> LARBI GUEDDOURI.</a:t>
            </a:r>
            <a:endParaRPr lang="ar-SA" dirty="0">
              <a:latin typeface="Sakkal Majalla" pitchFamily="2" charset="-78"/>
              <a:cs typeface="Sakkal Majalla" pitchFamily="2" charset="-78"/>
            </a:endParaRPr>
          </a:p>
        </p:txBody>
      </p:sp>
      <p:sp>
        <p:nvSpPr>
          <p:cNvPr id="4" name="عنصر نائب للمحتوى 3"/>
          <p:cNvSpPr>
            <a:spLocks noGrp="1"/>
          </p:cNvSpPr>
          <p:nvPr>
            <p:ph sz="half" idx="2"/>
          </p:nvPr>
        </p:nvSpPr>
        <p:spPr>
          <a:xfrm>
            <a:off x="467544" y="2060848"/>
            <a:ext cx="4176464" cy="4238036"/>
          </a:xfrm>
        </p:spPr>
        <p:txBody>
          <a:bodyPr>
            <a:normAutofit fontScale="25000" lnSpcReduction="20000"/>
          </a:bodyPr>
          <a:lstStyle/>
          <a:p>
            <a:pPr algn="l" rtl="0"/>
            <a:r>
              <a:rPr lang="fr-FR" sz="8600" b="1" u="sng" dirty="0" smtClean="0">
                <a:solidFill>
                  <a:srgbClr val="002060"/>
                </a:solidFill>
                <a:latin typeface="Sakkal Majalla" pitchFamily="2" charset="-78"/>
                <a:cs typeface="Sakkal Majalla" pitchFamily="2" charset="-78"/>
                <a:hlinkClick r:id="rId3"/>
              </a:rPr>
              <a:t>gueddouri.fouad@yahoo.com</a:t>
            </a:r>
            <a:r>
              <a:rPr lang="fr-FR" sz="6000" b="1" u="sng" dirty="0" smtClean="0">
                <a:solidFill>
                  <a:srgbClr val="002060"/>
                </a:solidFill>
                <a:latin typeface="Sakkal Majalla" pitchFamily="2" charset="-78"/>
                <a:cs typeface="Sakkal Majalla" pitchFamily="2" charset="-78"/>
              </a:rPr>
              <a:t>.</a:t>
            </a:r>
          </a:p>
          <a:p>
            <a:pPr algn="l" rtl="0"/>
            <a:endParaRPr lang="fr-FR" sz="6000" b="1" dirty="0" smtClean="0">
              <a:solidFill>
                <a:srgbClr val="002060"/>
              </a:solidFill>
              <a:latin typeface="Sakkal Majalla" pitchFamily="2" charset="-78"/>
              <a:cs typeface="Sakkal Majalla" pitchFamily="2" charset="-78"/>
            </a:endParaRPr>
          </a:p>
          <a:p>
            <a:pPr algn="l" rtl="0"/>
            <a:endParaRPr lang="ar-SA" sz="6000" b="1" dirty="0" smtClean="0">
              <a:solidFill>
                <a:srgbClr val="002060"/>
              </a:solidFill>
              <a:latin typeface="Sakkal Majalla" pitchFamily="2" charset="-78"/>
              <a:cs typeface="Sakkal Majalla" pitchFamily="2" charset="-78"/>
            </a:endParaRPr>
          </a:p>
          <a:p>
            <a:pPr algn="l" rtl="0"/>
            <a:r>
              <a:rPr lang="fr-FR" sz="11200" b="1" dirty="0" smtClean="0">
                <a:solidFill>
                  <a:srgbClr val="002060"/>
                </a:solidFill>
                <a:latin typeface="Sakkal Majalla" pitchFamily="2" charset="-78"/>
                <a:cs typeface="Sakkal Majalla" pitchFamily="2" charset="-78"/>
              </a:rPr>
              <a:t>gueddouri39037@gmail.com</a:t>
            </a:r>
          </a:p>
          <a:p>
            <a:pPr algn="l" rtl="0"/>
            <a:endParaRPr lang="fr-FR" sz="6000" b="1" dirty="0" smtClean="0">
              <a:solidFill>
                <a:srgbClr val="002060"/>
              </a:solidFill>
              <a:latin typeface="Sakkal Majalla" pitchFamily="2" charset="-78"/>
              <a:cs typeface="Sakkal Majalla" pitchFamily="2" charset="-78"/>
            </a:endParaRPr>
          </a:p>
          <a:p>
            <a:pPr algn="l" rtl="0"/>
            <a:r>
              <a:rPr lang="fr-FR" sz="8800" b="1" dirty="0" smtClean="0">
                <a:solidFill>
                  <a:srgbClr val="002060"/>
                </a:solidFill>
                <a:latin typeface="Sakkal Majalla" pitchFamily="2" charset="-78"/>
                <a:cs typeface="Sakkal Majalla" pitchFamily="2" charset="-78"/>
              </a:rPr>
              <a:t>Facebook   FOUAD LARBI GUEDDOURI</a:t>
            </a:r>
          </a:p>
          <a:p>
            <a:pPr algn="l" rtl="0"/>
            <a:endParaRPr lang="fr-FR" sz="6000" b="1" dirty="0">
              <a:solidFill>
                <a:srgbClr val="002060"/>
              </a:solidFill>
              <a:latin typeface="Sakkal Majalla" pitchFamily="2" charset="-78"/>
              <a:cs typeface="Sakkal Majalla" pitchFamily="2" charset="-78"/>
            </a:endParaRPr>
          </a:p>
          <a:p>
            <a:pPr algn="l" rtl="0"/>
            <a:endParaRPr lang="fr-FR" sz="6000" b="1" dirty="0" smtClean="0">
              <a:solidFill>
                <a:srgbClr val="002060"/>
              </a:solidFill>
              <a:latin typeface="Sakkal Majalla" pitchFamily="2" charset="-78"/>
              <a:cs typeface="Sakkal Majalla" pitchFamily="2" charset="-78"/>
            </a:endParaRPr>
          </a:p>
          <a:p>
            <a:pPr algn="l" rtl="0"/>
            <a:r>
              <a:rPr lang="fr-FR" sz="9600" b="1" dirty="0">
                <a:solidFill>
                  <a:srgbClr val="002060"/>
                </a:solidFill>
                <a:latin typeface="Sakkal Majalla" pitchFamily="2" charset="-78"/>
                <a:cs typeface="Sakkal Majalla" pitchFamily="2" charset="-78"/>
              </a:rPr>
              <a:t>X</a:t>
            </a:r>
            <a:r>
              <a:rPr lang="ar-DZ" sz="9600" b="1" dirty="0" smtClean="0">
                <a:solidFill>
                  <a:srgbClr val="002060"/>
                </a:solidFill>
                <a:latin typeface="Sakkal Majalla" pitchFamily="2" charset="-78"/>
                <a:cs typeface="Sakkal Majalla" pitchFamily="2" charset="-78"/>
              </a:rPr>
              <a:t>:</a:t>
            </a:r>
            <a:r>
              <a:rPr lang="fr-FR" sz="9600" b="1" dirty="0" smtClean="0">
                <a:solidFill>
                  <a:srgbClr val="002060"/>
                </a:solidFill>
                <a:latin typeface="Sakkal Majalla" pitchFamily="2" charset="-78"/>
                <a:cs typeface="Sakkal Majalla" pitchFamily="2" charset="-78"/>
              </a:rPr>
              <a:t>  </a:t>
            </a:r>
            <a:r>
              <a:rPr lang="fr-FR" sz="9600" b="1" dirty="0">
                <a:solidFill>
                  <a:srgbClr val="002060"/>
                </a:solidFill>
                <a:latin typeface="Sakkal Majalla" pitchFamily="2" charset="-78"/>
                <a:cs typeface="Sakkal Majalla" pitchFamily="2" charset="-78"/>
              </a:rPr>
              <a:t>FOUAD </a:t>
            </a:r>
            <a:r>
              <a:rPr lang="fr-FR" sz="9600" b="1" dirty="0" smtClean="0">
                <a:solidFill>
                  <a:srgbClr val="002060"/>
                </a:solidFill>
                <a:latin typeface="Sakkal Majalla" pitchFamily="2" charset="-78"/>
                <a:cs typeface="Sakkal Majalla" pitchFamily="2" charset="-78"/>
              </a:rPr>
              <a:t>LARBI GUEDDOURI</a:t>
            </a:r>
          </a:p>
          <a:p>
            <a:pPr algn="l" rtl="0"/>
            <a:endParaRPr lang="fr-FR" sz="6000" b="1" dirty="0" smtClean="0">
              <a:solidFill>
                <a:srgbClr val="002060"/>
              </a:solidFill>
              <a:latin typeface="Sakkal Majalla" pitchFamily="2" charset="-78"/>
              <a:cs typeface="Sakkal Majalla" pitchFamily="2" charset="-78"/>
            </a:endParaRPr>
          </a:p>
          <a:p>
            <a:pPr algn="l" rtl="0"/>
            <a:endParaRPr lang="fr-FR" sz="6000" b="1" dirty="0" smtClean="0">
              <a:solidFill>
                <a:srgbClr val="002060"/>
              </a:solidFill>
              <a:latin typeface="Sakkal Majalla" pitchFamily="2" charset="-78"/>
              <a:cs typeface="Sakkal Majalla" pitchFamily="2" charset="-78"/>
              <a:hlinkClick r:id="rId4"/>
            </a:endParaRPr>
          </a:p>
          <a:p>
            <a:pPr algn="l" rtl="0"/>
            <a:r>
              <a:rPr lang="fr-FR" sz="16000" b="1" dirty="0" smtClean="0">
                <a:solidFill>
                  <a:srgbClr val="002060"/>
                </a:solidFill>
                <a:latin typeface="Sakkal Majalla" pitchFamily="2" charset="-78"/>
                <a:cs typeface="Sakkal Majalla" pitchFamily="2" charset="-78"/>
                <a:hlinkClick r:id="rId4"/>
              </a:rPr>
              <a:t>Tel</a:t>
            </a:r>
            <a:r>
              <a:rPr lang="ar-SA" sz="16000" b="1" dirty="0" smtClean="0">
                <a:solidFill>
                  <a:srgbClr val="002060"/>
                </a:solidFill>
                <a:latin typeface="Sakkal Majalla" pitchFamily="2" charset="-78"/>
                <a:cs typeface="Sakkal Majalla" pitchFamily="2" charset="-78"/>
                <a:hlinkClick r:id="rId4"/>
              </a:rPr>
              <a:t>:</a:t>
            </a:r>
            <a:r>
              <a:rPr lang="fr-FR" sz="16000" b="1" dirty="0" smtClean="0">
                <a:solidFill>
                  <a:srgbClr val="002060"/>
                </a:solidFill>
                <a:latin typeface="Sakkal Majalla" pitchFamily="2" charset="-78"/>
                <a:cs typeface="Sakkal Majalla" pitchFamily="2" charset="-78"/>
                <a:hlinkClick r:id="rId4"/>
              </a:rPr>
              <a:t>213780368408</a:t>
            </a:r>
            <a:endParaRPr lang="fr-FR" sz="16000" b="1" dirty="0" smtClean="0">
              <a:solidFill>
                <a:srgbClr val="002060"/>
              </a:solidFill>
              <a:latin typeface="Sakkal Majalla" pitchFamily="2" charset="-78"/>
              <a:cs typeface="Sakkal Majalla" pitchFamily="2" charset="-78"/>
            </a:endParaRPr>
          </a:p>
          <a:p>
            <a:pPr algn="l" rtl="0"/>
            <a:endParaRPr lang="ar-SA" sz="1400" b="1" dirty="0"/>
          </a:p>
        </p:txBody>
      </p:sp>
      <p:sp>
        <p:nvSpPr>
          <p:cNvPr id="6" name="عنصر نائب للمحتوى 5"/>
          <p:cNvSpPr>
            <a:spLocks noGrp="1"/>
          </p:cNvSpPr>
          <p:nvPr>
            <p:ph sz="quarter" idx="4"/>
          </p:nvPr>
        </p:nvSpPr>
        <p:spPr>
          <a:xfrm>
            <a:off x="4645152" y="2204864"/>
            <a:ext cx="3419856" cy="3960440"/>
          </a:xfrm>
        </p:spPr>
        <p:txBody>
          <a:bodyPr>
            <a:normAutofit/>
          </a:bodyPr>
          <a:lstStyle/>
          <a:p>
            <a:r>
              <a:rPr lang="ar-SA" sz="2600" b="1" dirty="0">
                <a:latin typeface="Sakkal Majalla" pitchFamily="2" charset="-78"/>
                <a:cs typeface="Sakkal Majalla" pitchFamily="2" charset="-78"/>
              </a:rPr>
              <a:t>أستاذ مؤقت، جامعة الشهيد حمه لخضر الوادي. </a:t>
            </a:r>
            <a:r>
              <a:rPr lang="ar-DZ" sz="2600" b="1" dirty="0" smtClean="0">
                <a:latin typeface="Sakkal Majalla" pitchFamily="2" charset="-78"/>
                <a:cs typeface="Sakkal Majalla" pitchFamily="2" charset="-78"/>
              </a:rPr>
              <a:t>                                      منذ2016 الى يومنا هذا</a:t>
            </a:r>
            <a:endParaRPr lang="fr-FR" sz="2600" b="1" dirty="0" smtClean="0">
              <a:latin typeface="Sakkal Majalla" pitchFamily="2" charset="-78"/>
              <a:cs typeface="Sakkal Majalla" pitchFamily="2" charset="-78"/>
            </a:endParaRPr>
          </a:p>
          <a:p>
            <a:r>
              <a:rPr lang="ar-SA" b="1" dirty="0" smtClean="0">
                <a:latin typeface="Sakkal Majalla" pitchFamily="2" charset="-78"/>
                <a:cs typeface="Sakkal Majalla" pitchFamily="2" charset="-78"/>
              </a:rPr>
              <a:t>-</a:t>
            </a:r>
            <a:r>
              <a:rPr lang="ar-SA" sz="2800" b="1" dirty="0" smtClean="0">
                <a:latin typeface="Sakkal Majalla" pitchFamily="2" charset="-78"/>
                <a:cs typeface="Sakkal Majalla" pitchFamily="2" charset="-78"/>
              </a:rPr>
              <a:t>دكتور </a:t>
            </a:r>
            <a:r>
              <a:rPr lang="ar-SA" sz="2800" b="1" dirty="0">
                <a:latin typeface="Sakkal Majalla" pitchFamily="2" charset="-78"/>
                <a:cs typeface="Sakkal Majalla" pitchFamily="2" charset="-78"/>
              </a:rPr>
              <a:t>في القانون </a:t>
            </a:r>
            <a:r>
              <a:rPr lang="ar-SA" sz="2800" b="1" dirty="0" smtClean="0">
                <a:latin typeface="Sakkal Majalla" pitchFamily="2" charset="-78"/>
                <a:cs typeface="Sakkal Majalla" pitchFamily="2" charset="-78"/>
              </a:rPr>
              <a:t>الخاص</a:t>
            </a:r>
            <a:r>
              <a:rPr lang="ar-DZ" sz="2800" b="1" dirty="0" smtClean="0">
                <a:latin typeface="Sakkal Majalla" pitchFamily="2" charset="-78"/>
                <a:cs typeface="Sakkal Majalla" pitchFamily="2" charset="-78"/>
              </a:rPr>
              <a:t> </a:t>
            </a:r>
            <a:r>
              <a:rPr lang="fr-FR" sz="2800" b="1" dirty="0" smtClean="0">
                <a:latin typeface="Sakkal Majalla" pitchFamily="2" charset="-78"/>
                <a:cs typeface="Sakkal Majalla" pitchFamily="2" charset="-78"/>
              </a:rPr>
              <a:t>.</a:t>
            </a:r>
          </a:p>
          <a:p>
            <a:r>
              <a:rPr lang="ar-DZ" sz="2800" b="1" dirty="0" smtClean="0">
                <a:latin typeface="Sakkal Majalla" pitchFamily="2" charset="-78"/>
                <a:cs typeface="Sakkal Majalla" pitchFamily="2" charset="-78"/>
              </a:rPr>
              <a:t>متزوج واب لخمسة أطفال.</a:t>
            </a:r>
            <a:endParaRPr lang="ar-SA" sz="2800" b="1" dirty="0">
              <a:latin typeface="Sakkal Majalla" pitchFamily="2" charset="-78"/>
              <a:cs typeface="Sakkal Majalla" pitchFamily="2" charset="-78"/>
            </a:endParaRPr>
          </a:p>
          <a:p>
            <a:endParaRPr lang="ar-SA" dirty="0"/>
          </a:p>
        </p:txBody>
      </p:sp>
      <p:pic>
        <p:nvPicPr>
          <p:cNvPr id="2050" name="Picture 2"/>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0" y="51615"/>
            <a:ext cx="1403648" cy="1469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صورة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1199" y="2276872"/>
            <a:ext cx="540568" cy="576064"/>
          </a:xfrm>
          <a:prstGeom prst="rect">
            <a:avLst/>
          </a:prstGeom>
        </p:spPr>
      </p:pic>
      <p:pic>
        <p:nvPicPr>
          <p:cNvPr id="8" name="صورة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6169" y="4367656"/>
            <a:ext cx="540568" cy="717528"/>
          </a:xfrm>
          <a:prstGeom prst="rect">
            <a:avLst/>
          </a:prstGeom>
        </p:spPr>
      </p:pic>
      <p:pic>
        <p:nvPicPr>
          <p:cNvPr id="11" name="صورة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3085" y="2852936"/>
            <a:ext cx="566737" cy="792088"/>
          </a:xfrm>
          <a:prstGeom prst="rect">
            <a:avLst/>
          </a:prstGeom>
        </p:spPr>
      </p:pic>
      <p:pic>
        <p:nvPicPr>
          <p:cNvPr id="12" name="صورة 1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5138" y="3696798"/>
            <a:ext cx="653243" cy="670857"/>
          </a:xfrm>
          <a:prstGeom prst="rect">
            <a:avLst/>
          </a:prstGeom>
        </p:spPr>
      </p:pic>
      <p:pic>
        <p:nvPicPr>
          <p:cNvPr id="16" name="صورة 15"/>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9769" y="5229200"/>
            <a:ext cx="540566" cy="1069684"/>
          </a:xfrm>
          <a:prstGeom prst="rect">
            <a:avLst/>
          </a:prstGeom>
        </p:spPr>
      </p:pic>
      <p:pic>
        <p:nvPicPr>
          <p:cNvPr id="3074" name="Picture 2" descr="C:\Users\h soft\Desktop\images.jp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29280" y="5229200"/>
            <a:ext cx="495498" cy="999554"/>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92280" y="51615"/>
            <a:ext cx="1991859" cy="149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descr="C:\Users\h soft\Desktop\مقياس المنهجية لطبة سنة1حقوق\definition-common-law-4-points.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851920" y="-29920"/>
            <a:ext cx="1166871" cy="728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0552279"/>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4" fill="hold" nodeType="with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wipe(down)">
                                      <p:cBhvr>
                                        <p:cTn id="15" dur="500"/>
                                        <p:tgtEl>
                                          <p:spTgt spid="6">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circle(in)">
                                      <p:cBhvr>
                                        <p:cTn id="20" dur="2000"/>
                                        <p:tgtEl>
                                          <p:spTgt spid="6">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barn(inVertical)">
                                      <p:cBhvr>
                                        <p:cTn id="25" dur="500"/>
                                        <p:tgtEl>
                                          <p:spTgt spid="4">
                                            <p:txEl>
                                              <p:pRg st="0" end="0"/>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barn(inVertical)">
                                      <p:cBhvr>
                                        <p:cTn id="28" dur="500"/>
                                        <p:tgtEl>
                                          <p:spTgt spid="4">
                                            <p:txEl>
                                              <p:pRg st="3" end="3"/>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Effect transition="in" filter="barn(inVertical)">
                                      <p:cBhvr>
                                        <p:cTn id="31" dur="500"/>
                                        <p:tgtEl>
                                          <p:spTgt spid="4">
                                            <p:txEl>
                                              <p:pRg st="5" end="5"/>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4">
                                            <p:txEl>
                                              <p:pRg st="8" end="8"/>
                                            </p:txEl>
                                          </p:spTgt>
                                        </p:tgtEl>
                                        <p:attrNameLst>
                                          <p:attrName>style.visibility</p:attrName>
                                        </p:attrNameLst>
                                      </p:cBhvr>
                                      <p:to>
                                        <p:strVal val="visible"/>
                                      </p:to>
                                    </p:set>
                                    <p:animEffect transition="in" filter="barn(inVertical)">
                                      <p:cBhvr>
                                        <p:cTn id="34" dur="500"/>
                                        <p:tgtEl>
                                          <p:spTgt spid="4">
                                            <p:txEl>
                                              <p:pRg st="8" end="8"/>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barn(inVertical)">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13024" y="1520983"/>
            <a:ext cx="5688633" cy="901904"/>
          </a:xfrm>
        </p:spPr>
        <p:txBody>
          <a:bodyPr>
            <a:noAutofit/>
          </a:bodyPr>
          <a:lstStyle/>
          <a:p>
            <a:pPr algn="ct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  المقطع </a:t>
            </a:r>
            <a:r>
              <a:rPr lang="ar-DZ" sz="3000" b="1" dirty="0" smtClean="0">
                <a:solidFill>
                  <a:schemeClr val="tx1"/>
                </a:solidFill>
                <a:latin typeface="Sakkal Majalla" pitchFamily="2" charset="-78"/>
                <a:cs typeface="Sakkal Majalla" pitchFamily="2" charset="-78"/>
              </a:rPr>
              <a:t>الثالث </a:t>
            </a: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الاتجاهات الحديثة للسياسة التشريعية</a:t>
            </a:r>
            <a:r>
              <a:rPr lang="ar-DZ" sz="3000" b="1" dirty="0">
                <a:solidFill>
                  <a:schemeClr val="tx1"/>
                </a:solidFill>
                <a:latin typeface="Sakkal Majalla" pitchFamily="2" charset="-78"/>
                <a:cs typeface="Sakkal Majalla" pitchFamily="2" charset="-78"/>
              </a:rPr>
              <a:t/>
            </a:r>
            <a:br>
              <a:rPr lang="ar-DZ" sz="3000" b="1" dirty="0">
                <a:solidFill>
                  <a:schemeClr val="tx1"/>
                </a:solidFill>
                <a:latin typeface="Sakkal Majalla" pitchFamily="2" charset="-78"/>
                <a:cs typeface="Sakkal Majalla" pitchFamily="2" charset="-78"/>
              </a:rPr>
            </a:b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a:t>
            </a:r>
            <a:br>
              <a:rPr lang="ar-DZ" sz="3000" b="1" dirty="0" smtClean="0">
                <a:solidFill>
                  <a:schemeClr val="tx1"/>
                </a:solidFill>
                <a:latin typeface="Sakkal Majalla" pitchFamily="2" charset="-78"/>
                <a:cs typeface="Sakkal Majalla" pitchFamily="2" charset="-78"/>
              </a:rPr>
            </a:br>
            <a:endParaRPr lang="ar-DZ" sz="3000" b="1" dirty="0">
              <a:solidFill>
                <a:schemeClr val="tx1"/>
              </a:solidFill>
              <a:latin typeface="Sakkal Majalla" pitchFamily="2" charset="-78"/>
              <a:cs typeface="Sakkal Majalla" pitchFamily="2" charset="-78"/>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0" y="51615"/>
            <a:ext cx="1403648" cy="1469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1615"/>
            <a:ext cx="1991859" cy="149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descr="C:\Users\h soft\Desktop\مقياس المنهجية لطبة سنة1حقوق\definition-common-law-4-point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29920"/>
            <a:ext cx="1166871" cy="728220"/>
          </a:xfrm>
          <a:prstGeom prst="rect">
            <a:avLst/>
          </a:prstGeom>
          <a:noFill/>
          <a:extLst>
            <a:ext uri="{909E8E84-426E-40DD-AFC4-6F175D3DCCD1}">
              <a14:hiddenFill xmlns:a14="http://schemas.microsoft.com/office/drawing/2010/main">
                <a:solidFill>
                  <a:srgbClr val="FFFFFF"/>
                </a:solidFill>
              </a14:hiddenFill>
            </a:ext>
          </a:extLst>
        </p:spPr>
      </p:pic>
      <p:sp>
        <p:nvSpPr>
          <p:cNvPr id="4" name="مخطط انسيابي: محطة طرفية 3"/>
          <p:cNvSpPr/>
          <p:nvPr/>
        </p:nvSpPr>
        <p:spPr>
          <a:xfrm>
            <a:off x="1619672" y="1412776"/>
            <a:ext cx="5184576" cy="57606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latin typeface="Sakkal Majalla" pitchFamily="2" charset="-78"/>
                <a:cs typeface="Sakkal Majalla" pitchFamily="2" charset="-78"/>
              </a:rPr>
              <a:t>أولا: عناصر القاعدة القانونية:</a:t>
            </a:r>
            <a:endParaRPr lang="ar-SA" sz="2800" dirty="0">
              <a:latin typeface="Sakkal Majalla" pitchFamily="2" charset="-78"/>
              <a:cs typeface="Sakkal Majalla" pitchFamily="2" charset="-78"/>
            </a:endParaRPr>
          </a:p>
        </p:txBody>
      </p:sp>
      <p:sp>
        <p:nvSpPr>
          <p:cNvPr id="6" name="مخطط انسيابي: قرار 5"/>
          <p:cNvSpPr/>
          <p:nvPr/>
        </p:nvSpPr>
        <p:spPr>
          <a:xfrm>
            <a:off x="1179736" y="1988840"/>
            <a:ext cx="6900585" cy="1080120"/>
          </a:xfrm>
          <a:prstGeom prst="flowChartDecisi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02- العنصر المثالي:</a:t>
            </a:r>
            <a:endParaRPr lang="ar-SA" sz="2800" b="1" dirty="0">
              <a:latin typeface="Sakkal Majalla" pitchFamily="2" charset="-78"/>
              <a:cs typeface="Sakkal Majalla" pitchFamily="2" charset="-78"/>
            </a:endParaRPr>
          </a:p>
        </p:txBody>
      </p:sp>
      <p:sp>
        <p:nvSpPr>
          <p:cNvPr id="5" name="سهم إلى اليسار 4"/>
          <p:cNvSpPr/>
          <p:nvPr/>
        </p:nvSpPr>
        <p:spPr>
          <a:xfrm>
            <a:off x="6588224" y="3861048"/>
            <a:ext cx="1800200" cy="1656184"/>
          </a:xfrm>
          <a:prstGeom prst="lef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400" b="1" dirty="0" smtClean="0">
                <a:latin typeface="Sakkal Majalla" pitchFamily="2" charset="-78"/>
                <a:cs typeface="Sakkal Majalla" pitchFamily="2" charset="-78"/>
              </a:rPr>
              <a:t> فكرة العدل عند الغرب:</a:t>
            </a:r>
            <a:endParaRPr lang="ar-SA" sz="2400" b="1" dirty="0">
              <a:latin typeface="Sakkal Majalla" pitchFamily="2" charset="-78"/>
              <a:cs typeface="Sakkal Majalla" pitchFamily="2" charset="-78"/>
            </a:endParaRPr>
          </a:p>
        </p:txBody>
      </p:sp>
      <p:sp>
        <p:nvSpPr>
          <p:cNvPr id="8" name="مخطط انسيابي: بيانات 7"/>
          <p:cNvSpPr/>
          <p:nvPr/>
        </p:nvSpPr>
        <p:spPr>
          <a:xfrm>
            <a:off x="107504" y="3068960"/>
            <a:ext cx="7128792" cy="3456384"/>
          </a:xfrm>
          <a:prstGeom prst="flowChartInputOutp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DZ" sz="2000" b="1" dirty="0">
                <a:solidFill>
                  <a:schemeClr val="tx1"/>
                </a:solidFill>
                <a:latin typeface="Sakkal Majalla" pitchFamily="2" charset="-78"/>
                <a:cs typeface="Sakkal Majalla" pitchFamily="2" charset="-78"/>
              </a:rPr>
              <a:t>تؤسس فكرة العدل في الحضارات الغربية القديمة على احترام التفاوت، بحيث يرى كل من أرسطو وأفلاطون أن مفهوم العدل هو تلاءم كل شخص مع محيطه الخاص وما يخرج عن محيطة فهو ظلم، </a:t>
            </a:r>
            <a:r>
              <a:rPr lang="ar-DZ" sz="2000" b="1" dirty="0" smtClean="0">
                <a:solidFill>
                  <a:schemeClr val="tx1"/>
                </a:solidFill>
                <a:latin typeface="Sakkal Majalla" pitchFamily="2" charset="-78"/>
                <a:cs typeface="Sakkal Majalla" pitchFamily="2" charset="-78"/>
              </a:rPr>
              <a:t>أي </a:t>
            </a:r>
            <a:r>
              <a:rPr lang="ar-DZ" sz="2000" b="1" dirty="0">
                <a:solidFill>
                  <a:schemeClr val="tx1"/>
                </a:solidFill>
                <a:latin typeface="Sakkal Majalla" pitchFamily="2" charset="-78"/>
                <a:cs typeface="Sakkal Majalla" pitchFamily="2" charset="-78"/>
              </a:rPr>
              <a:t>يرجع كل هذا إلى عوامل فيزيولوجيا </a:t>
            </a:r>
            <a:endParaRPr lang="ar-DZ" sz="2000" b="1" dirty="0" smtClean="0">
              <a:solidFill>
                <a:schemeClr val="tx1"/>
              </a:solidFill>
              <a:latin typeface="Sakkal Majalla" pitchFamily="2" charset="-78"/>
              <a:cs typeface="Sakkal Majalla" pitchFamily="2" charset="-78"/>
            </a:endParaRPr>
          </a:p>
          <a:p>
            <a:r>
              <a:rPr lang="ar-DZ" sz="2000" b="1" dirty="0" smtClean="0">
                <a:solidFill>
                  <a:schemeClr val="tx1"/>
                </a:solidFill>
                <a:latin typeface="Sakkal Majalla" pitchFamily="2" charset="-78"/>
                <a:cs typeface="Sakkal Majalla" pitchFamily="2" charset="-78"/>
              </a:rPr>
              <a:t>والعدل </a:t>
            </a:r>
            <a:r>
              <a:rPr lang="ar-DZ" sz="2000" b="1" dirty="0">
                <a:solidFill>
                  <a:schemeClr val="tx1"/>
                </a:solidFill>
                <a:latin typeface="Sakkal Majalla" pitchFamily="2" charset="-78"/>
                <a:cs typeface="Sakkal Majalla" pitchFamily="2" charset="-78"/>
              </a:rPr>
              <a:t>هو أن يقف كل شخص فيما توفر له طبيعته الفيزيولوجيا</a:t>
            </a:r>
            <a:r>
              <a:rPr lang="ar-DZ" sz="2000" b="1" dirty="0" smtClean="0">
                <a:solidFill>
                  <a:schemeClr val="tx1"/>
                </a:solidFill>
                <a:latin typeface="Sakkal Majalla" pitchFamily="2" charset="-78"/>
                <a:cs typeface="Sakkal Majalla" pitchFamily="2" charset="-78"/>
              </a:rPr>
              <a:t>.</a:t>
            </a:r>
          </a:p>
          <a:p>
            <a:r>
              <a:rPr lang="ar-SA" sz="2000" b="1" dirty="0" smtClean="0">
                <a:solidFill>
                  <a:schemeClr val="tx1"/>
                </a:solidFill>
                <a:latin typeface="Sakkal Majalla" pitchFamily="2" charset="-78"/>
                <a:cs typeface="Sakkal Majalla" pitchFamily="2" charset="-78"/>
              </a:rPr>
              <a:t>يقول </a:t>
            </a:r>
            <a:r>
              <a:rPr lang="ar-SA" sz="2000" b="1" dirty="0">
                <a:solidFill>
                  <a:schemeClr val="tx1"/>
                </a:solidFill>
                <a:latin typeface="Sakkal Majalla" pitchFamily="2" charset="-78"/>
                <a:cs typeface="Sakkal Majalla" pitchFamily="2" charset="-78"/>
              </a:rPr>
              <a:t>الفيلسوف الروماني </a:t>
            </a:r>
            <a:r>
              <a:rPr lang="ar-SA" sz="2000" b="1" dirty="0" err="1">
                <a:solidFill>
                  <a:schemeClr val="tx1"/>
                </a:solidFill>
                <a:latin typeface="Sakkal Majalla" pitchFamily="2" charset="-78"/>
                <a:cs typeface="Sakkal Majalla" pitchFamily="2" charset="-78"/>
              </a:rPr>
              <a:t>شيشرون</a:t>
            </a:r>
            <a:r>
              <a:rPr lang="ar-SA" sz="2000" b="1" dirty="0">
                <a:solidFill>
                  <a:schemeClr val="tx1"/>
                </a:solidFill>
                <a:latin typeface="Sakkal Majalla" pitchFamily="2" charset="-78"/>
                <a:cs typeface="Sakkal Majalla" pitchFamily="2" charset="-78"/>
              </a:rPr>
              <a:t> أنه : لا يوجد شيء أشبه بالإنسان إلا الإنسان فجميعنا عقل ولنا نفس الحواس وإن اختلفنا في العلم فنحن متساوون في القدرة على التعليم.</a:t>
            </a:r>
          </a:p>
        </p:txBody>
      </p:sp>
    </p:spTree>
    <p:extLst>
      <p:ext uri="{BB962C8B-B14F-4D97-AF65-F5344CB8AC3E}">
        <p14:creationId xmlns:p14="http://schemas.microsoft.com/office/powerpoint/2010/main" val="3756104790"/>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13024" y="1520983"/>
            <a:ext cx="5688633" cy="901904"/>
          </a:xfrm>
        </p:spPr>
        <p:txBody>
          <a:bodyPr>
            <a:noAutofit/>
          </a:bodyPr>
          <a:lstStyle/>
          <a:p>
            <a:pPr algn="ct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  المقطع </a:t>
            </a:r>
            <a:r>
              <a:rPr lang="ar-DZ" sz="3000" b="1" dirty="0" smtClean="0">
                <a:solidFill>
                  <a:schemeClr val="tx1"/>
                </a:solidFill>
                <a:latin typeface="Sakkal Majalla" pitchFamily="2" charset="-78"/>
                <a:cs typeface="Sakkal Majalla" pitchFamily="2" charset="-78"/>
              </a:rPr>
              <a:t>الثالث </a:t>
            </a: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الاتجاهات الحديثة للسياسة التشريعية</a:t>
            </a:r>
            <a:r>
              <a:rPr lang="ar-DZ" sz="3000" b="1" dirty="0">
                <a:solidFill>
                  <a:schemeClr val="tx1"/>
                </a:solidFill>
                <a:latin typeface="Sakkal Majalla" pitchFamily="2" charset="-78"/>
                <a:cs typeface="Sakkal Majalla" pitchFamily="2" charset="-78"/>
              </a:rPr>
              <a:t/>
            </a:r>
            <a:br>
              <a:rPr lang="ar-DZ" sz="3000" b="1" dirty="0">
                <a:solidFill>
                  <a:schemeClr val="tx1"/>
                </a:solidFill>
                <a:latin typeface="Sakkal Majalla" pitchFamily="2" charset="-78"/>
                <a:cs typeface="Sakkal Majalla" pitchFamily="2" charset="-78"/>
              </a:rPr>
            </a:b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a:t>
            </a:r>
            <a:br>
              <a:rPr lang="ar-DZ" sz="3000" b="1" dirty="0" smtClean="0">
                <a:solidFill>
                  <a:schemeClr val="tx1"/>
                </a:solidFill>
                <a:latin typeface="Sakkal Majalla" pitchFamily="2" charset="-78"/>
                <a:cs typeface="Sakkal Majalla" pitchFamily="2" charset="-78"/>
              </a:rPr>
            </a:br>
            <a:endParaRPr lang="ar-DZ" sz="3000" b="1" dirty="0">
              <a:solidFill>
                <a:schemeClr val="tx1"/>
              </a:solidFill>
              <a:latin typeface="Sakkal Majalla" pitchFamily="2" charset="-78"/>
              <a:cs typeface="Sakkal Majalla" pitchFamily="2" charset="-78"/>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0" y="51615"/>
            <a:ext cx="1403648" cy="1469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1615"/>
            <a:ext cx="1991859" cy="149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descr="C:\Users\h soft\Desktop\مقياس المنهجية لطبة سنة1حقوق\definition-common-law-4-point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29920"/>
            <a:ext cx="1166871" cy="728220"/>
          </a:xfrm>
          <a:prstGeom prst="rect">
            <a:avLst/>
          </a:prstGeom>
          <a:noFill/>
          <a:extLst>
            <a:ext uri="{909E8E84-426E-40DD-AFC4-6F175D3DCCD1}">
              <a14:hiddenFill xmlns:a14="http://schemas.microsoft.com/office/drawing/2010/main">
                <a:solidFill>
                  <a:srgbClr val="FFFFFF"/>
                </a:solidFill>
              </a14:hiddenFill>
            </a:ext>
          </a:extLst>
        </p:spPr>
      </p:pic>
      <p:sp>
        <p:nvSpPr>
          <p:cNvPr id="4" name="مخطط انسيابي: محطة طرفية 3"/>
          <p:cNvSpPr/>
          <p:nvPr/>
        </p:nvSpPr>
        <p:spPr>
          <a:xfrm>
            <a:off x="1619672" y="1412776"/>
            <a:ext cx="5184576" cy="57606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latin typeface="Sakkal Majalla" pitchFamily="2" charset="-78"/>
                <a:cs typeface="Sakkal Majalla" pitchFamily="2" charset="-78"/>
              </a:rPr>
              <a:t>أولا: عناصر القاعدة القانونية:</a:t>
            </a:r>
            <a:endParaRPr lang="ar-SA" sz="2800" dirty="0">
              <a:latin typeface="Sakkal Majalla" pitchFamily="2" charset="-78"/>
              <a:cs typeface="Sakkal Majalla" pitchFamily="2" charset="-78"/>
            </a:endParaRPr>
          </a:p>
        </p:txBody>
      </p:sp>
      <p:sp>
        <p:nvSpPr>
          <p:cNvPr id="6" name="مخطط انسيابي: قرار 5"/>
          <p:cNvSpPr/>
          <p:nvPr/>
        </p:nvSpPr>
        <p:spPr>
          <a:xfrm>
            <a:off x="1179736" y="1988840"/>
            <a:ext cx="6900585" cy="1080120"/>
          </a:xfrm>
          <a:prstGeom prst="flowChartDecisi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02- العنصر المثالي:</a:t>
            </a:r>
            <a:endParaRPr lang="ar-SA" sz="2800" b="1" dirty="0">
              <a:latin typeface="Sakkal Majalla" pitchFamily="2" charset="-78"/>
              <a:cs typeface="Sakkal Majalla" pitchFamily="2" charset="-78"/>
            </a:endParaRPr>
          </a:p>
        </p:txBody>
      </p:sp>
      <p:sp>
        <p:nvSpPr>
          <p:cNvPr id="5" name="سهم إلى اليسار 4"/>
          <p:cNvSpPr/>
          <p:nvPr/>
        </p:nvSpPr>
        <p:spPr>
          <a:xfrm>
            <a:off x="6588224" y="3861048"/>
            <a:ext cx="1800200" cy="1656184"/>
          </a:xfrm>
          <a:prstGeom prst="lef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400" b="1" dirty="0" smtClean="0">
                <a:latin typeface="Sakkal Majalla" pitchFamily="2" charset="-78"/>
                <a:cs typeface="Sakkal Majalla" pitchFamily="2" charset="-78"/>
              </a:rPr>
              <a:t> فكرة العدل في الاسلام:</a:t>
            </a:r>
            <a:endParaRPr lang="ar-SA" sz="2400" b="1" dirty="0">
              <a:latin typeface="Sakkal Majalla" pitchFamily="2" charset="-78"/>
              <a:cs typeface="Sakkal Majalla" pitchFamily="2" charset="-78"/>
            </a:endParaRPr>
          </a:p>
        </p:txBody>
      </p:sp>
      <p:sp>
        <p:nvSpPr>
          <p:cNvPr id="8" name="مخطط انسيابي: بيانات 7"/>
          <p:cNvSpPr/>
          <p:nvPr/>
        </p:nvSpPr>
        <p:spPr>
          <a:xfrm>
            <a:off x="107504" y="3068960"/>
            <a:ext cx="7128792" cy="3456384"/>
          </a:xfrm>
          <a:prstGeom prst="flowChartInputOutp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DZ" sz="2200" b="1" dirty="0">
                <a:solidFill>
                  <a:schemeClr val="tx1"/>
                </a:solidFill>
                <a:latin typeface="Sakkal Majalla" pitchFamily="2" charset="-78"/>
                <a:cs typeface="Sakkal Majalla" pitchFamily="2" charset="-78"/>
              </a:rPr>
              <a:t>تعتبر فكرة العدل أهم المبادئ الأساسية التي يقوم عليها النظام الإسلامي للحفاظ على كيان المجتمع ، ولا يتحقق العدل إلا بتطبيق الشريعة الإسلامية التي تنظم علاقة الفرد بنفسه </a:t>
            </a:r>
            <a:r>
              <a:rPr lang="ar-DZ" sz="2200" b="1" dirty="0" err="1">
                <a:solidFill>
                  <a:schemeClr val="tx1"/>
                </a:solidFill>
                <a:latin typeface="Sakkal Majalla" pitchFamily="2" charset="-78"/>
                <a:cs typeface="Sakkal Majalla" pitchFamily="2" charset="-78"/>
              </a:rPr>
              <a:t>وعلاقتهبغيره</a:t>
            </a:r>
            <a:r>
              <a:rPr lang="ar-DZ" sz="2200" b="1" dirty="0">
                <a:solidFill>
                  <a:schemeClr val="tx1"/>
                </a:solidFill>
                <a:latin typeface="Sakkal Majalla" pitchFamily="2" charset="-78"/>
                <a:cs typeface="Sakkal Majalla" pitchFamily="2" charset="-78"/>
              </a:rPr>
              <a:t> وعلاقة الحاكمين </a:t>
            </a:r>
            <a:r>
              <a:rPr lang="ar-DZ" sz="2200" b="1" dirty="0" err="1">
                <a:solidFill>
                  <a:schemeClr val="tx1"/>
                </a:solidFill>
                <a:latin typeface="Sakkal Majalla" pitchFamily="2" charset="-78"/>
                <a:cs typeface="Sakkal Majalla" pitchFamily="2" charset="-78"/>
              </a:rPr>
              <a:t>بالمحكومين.يرتكز</a:t>
            </a:r>
            <a:r>
              <a:rPr lang="ar-DZ" sz="2200" b="1" dirty="0">
                <a:solidFill>
                  <a:schemeClr val="tx1"/>
                </a:solidFill>
                <a:latin typeface="Sakkal Majalla" pitchFamily="2" charset="-78"/>
                <a:cs typeface="Sakkal Majalla" pitchFamily="2" charset="-78"/>
              </a:rPr>
              <a:t> العدل في الإسلام على إزالة الفوارق المصطنعة والفروق الواسعة التي نشأت بين أفراد والمجتمعات بطرق غير مشروعة، مما يستوجب فتح الطريق أمام الجميع وتحقيق </a:t>
            </a:r>
            <a:r>
              <a:rPr lang="ar-DZ" sz="2200" b="1" dirty="0" err="1">
                <a:solidFill>
                  <a:schemeClr val="tx1"/>
                </a:solidFill>
                <a:latin typeface="Sakkal Majalla" pitchFamily="2" charset="-78"/>
                <a:cs typeface="Sakkal Majalla" pitchFamily="2" charset="-78"/>
              </a:rPr>
              <a:t>تكافئالفرص</a:t>
            </a:r>
            <a:r>
              <a:rPr lang="ar-DZ" sz="2200" b="1" dirty="0">
                <a:solidFill>
                  <a:schemeClr val="tx1"/>
                </a:solidFill>
                <a:latin typeface="Sakkal Majalla" pitchFamily="2" charset="-78"/>
                <a:cs typeface="Sakkal Majalla" pitchFamily="2" charset="-78"/>
              </a:rPr>
              <a:t> في جميع المجالات.</a:t>
            </a:r>
            <a:endParaRPr lang="ar-SA" sz="2200" b="1" dirty="0">
              <a:solidFill>
                <a:schemeClr val="tx1"/>
              </a:solidFill>
              <a:latin typeface="Sakkal Majalla" pitchFamily="2" charset="-78"/>
              <a:cs typeface="Sakkal Majalla" pitchFamily="2" charset="-78"/>
            </a:endParaRPr>
          </a:p>
        </p:txBody>
      </p:sp>
    </p:spTree>
    <p:extLst>
      <p:ext uri="{BB962C8B-B14F-4D97-AF65-F5344CB8AC3E}">
        <p14:creationId xmlns:p14="http://schemas.microsoft.com/office/powerpoint/2010/main" val="3970359324"/>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13024" y="1520983"/>
            <a:ext cx="5688633" cy="901904"/>
          </a:xfrm>
        </p:spPr>
        <p:txBody>
          <a:bodyPr>
            <a:noAutofit/>
          </a:bodyPr>
          <a:lstStyle/>
          <a:p>
            <a:pPr algn="ct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  المقطع </a:t>
            </a:r>
            <a:r>
              <a:rPr lang="ar-DZ" sz="3000" b="1" dirty="0" smtClean="0">
                <a:solidFill>
                  <a:schemeClr val="tx1"/>
                </a:solidFill>
                <a:latin typeface="Sakkal Majalla" pitchFamily="2" charset="-78"/>
                <a:cs typeface="Sakkal Majalla" pitchFamily="2" charset="-78"/>
              </a:rPr>
              <a:t>الثالث </a:t>
            </a: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الاتجاهات الحديثة للسياسة التشريعية</a:t>
            </a:r>
            <a:r>
              <a:rPr lang="ar-DZ" sz="3000" b="1" dirty="0">
                <a:solidFill>
                  <a:schemeClr val="tx1"/>
                </a:solidFill>
                <a:latin typeface="Sakkal Majalla" pitchFamily="2" charset="-78"/>
                <a:cs typeface="Sakkal Majalla" pitchFamily="2" charset="-78"/>
              </a:rPr>
              <a:t/>
            </a:r>
            <a:br>
              <a:rPr lang="ar-DZ" sz="3000" b="1" dirty="0">
                <a:solidFill>
                  <a:schemeClr val="tx1"/>
                </a:solidFill>
                <a:latin typeface="Sakkal Majalla" pitchFamily="2" charset="-78"/>
                <a:cs typeface="Sakkal Majalla" pitchFamily="2" charset="-78"/>
              </a:rPr>
            </a:b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a:t>
            </a:r>
            <a:br>
              <a:rPr lang="ar-DZ" sz="3000" b="1" dirty="0" smtClean="0">
                <a:solidFill>
                  <a:schemeClr val="tx1"/>
                </a:solidFill>
                <a:latin typeface="Sakkal Majalla" pitchFamily="2" charset="-78"/>
                <a:cs typeface="Sakkal Majalla" pitchFamily="2" charset="-78"/>
              </a:rPr>
            </a:br>
            <a:endParaRPr lang="ar-DZ" sz="3000" b="1" dirty="0">
              <a:solidFill>
                <a:schemeClr val="tx1"/>
              </a:solidFill>
              <a:latin typeface="Sakkal Majalla" pitchFamily="2" charset="-78"/>
              <a:cs typeface="Sakkal Majalla" pitchFamily="2" charset="-78"/>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0" y="51615"/>
            <a:ext cx="1403648" cy="1469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1615"/>
            <a:ext cx="1991859" cy="149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descr="C:\Users\h soft\Desktop\مقياس المنهجية لطبة سنة1حقوق\definition-common-law-4-point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29920"/>
            <a:ext cx="1166871" cy="728220"/>
          </a:xfrm>
          <a:prstGeom prst="rect">
            <a:avLst/>
          </a:prstGeom>
          <a:noFill/>
          <a:extLst>
            <a:ext uri="{909E8E84-426E-40DD-AFC4-6F175D3DCCD1}">
              <a14:hiddenFill xmlns:a14="http://schemas.microsoft.com/office/drawing/2010/main">
                <a:solidFill>
                  <a:srgbClr val="FFFFFF"/>
                </a:solidFill>
              </a14:hiddenFill>
            </a:ext>
          </a:extLst>
        </p:spPr>
      </p:pic>
      <p:sp>
        <p:nvSpPr>
          <p:cNvPr id="4" name="مخطط انسيابي: محطة طرفية 3"/>
          <p:cNvSpPr/>
          <p:nvPr/>
        </p:nvSpPr>
        <p:spPr>
          <a:xfrm>
            <a:off x="1619672" y="1412776"/>
            <a:ext cx="5184576" cy="57606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latin typeface="Sakkal Majalla" pitchFamily="2" charset="-78"/>
                <a:cs typeface="Sakkal Majalla" pitchFamily="2" charset="-78"/>
              </a:rPr>
              <a:t>ثانيا: اسس قيام الدولة الحديثة:</a:t>
            </a:r>
            <a:endParaRPr lang="ar-SA" sz="2800" dirty="0">
              <a:latin typeface="Sakkal Majalla" pitchFamily="2" charset="-78"/>
              <a:cs typeface="Sakkal Majalla" pitchFamily="2" charset="-78"/>
            </a:endParaRPr>
          </a:p>
        </p:txBody>
      </p:sp>
      <p:sp>
        <p:nvSpPr>
          <p:cNvPr id="6" name="مخطط انسيابي: قرار 5"/>
          <p:cNvSpPr/>
          <p:nvPr/>
        </p:nvSpPr>
        <p:spPr>
          <a:xfrm>
            <a:off x="1179736" y="1988840"/>
            <a:ext cx="6900585" cy="1080120"/>
          </a:xfrm>
          <a:prstGeom prst="flowChartDecisi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01-ضرورة وجود دستور:</a:t>
            </a:r>
            <a:endParaRPr lang="ar-SA" sz="2800" b="1" dirty="0">
              <a:latin typeface="Sakkal Majalla" pitchFamily="2" charset="-78"/>
              <a:cs typeface="Sakkal Majalla" pitchFamily="2" charset="-78"/>
            </a:endParaRPr>
          </a:p>
        </p:txBody>
      </p:sp>
      <p:sp>
        <p:nvSpPr>
          <p:cNvPr id="5" name="سهم إلى اليسار 4"/>
          <p:cNvSpPr/>
          <p:nvPr/>
        </p:nvSpPr>
        <p:spPr>
          <a:xfrm>
            <a:off x="6588224" y="3861048"/>
            <a:ext cx="1800200" cy="1656184"/>
          </a:xfrm>
          <a:prstGeom prst="lef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400" b="1" dirty="0" smtClean="0">
                <a:latin typeface="Sakkal Majalla" pitchFamily="2" charset="-78"/>
                <a:cs typeface="Sakkal Majalla" pitchFamily="2" charset="-78"/>
              </a:rPr>
              <a:t>الدستور:</a:t>
            </a:r>
            <a:endParaRPr lang="ar-SA" sz="2400" b="1" dirty="0">
              <a:latin typeface="Sakkal Majalla" pitchFamily="2" charset="-78"/>
              <a:cs typeface="Sakkal Majalla" pitchFamily="2" charset="-78"/>
            </a:endParaRPr>
          </a:p>
        </p:txBody>
      </p:sp>
      <p:sp>
        <p:nvSpPr>
          <p:cNvPr id="8" name="مخطط انسيابي: بيانات 7"/>
          <p:cNvSpPr/>
          <p:nvPr/>
        </p:nvSpPr>
        <p:spPr>
          <a:xfrm>
            <a:off x="107504" y="3068960"/>
            <a:ext cx="7128792" cy="3456384"/>
          </a:xfrm>
          <a:prstGeom prst="flowChartInputOutp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DZ" sz="2200" b="1" dirty="0">
                <a:solidFill>
                  <a:schemeClr val="tx1"/>
                </a:solidFill>
                <a:latin typeface="Sakkal Majalla" pitchFamily="2" charset="-78"/>
                <a:cs typeface="Sakkal Majalla" pitchFamily="2" charset="-78"/>
              </a:rPr>
              <a:t>يعتبر الدستور القانون الأعلى الذي يحدد القواعد الأساسية لشكل الدولة، </a:t>
            </a:r>
            <a:r>
              <a:rPr lang="ar-DZ" sz="2200" b="1" dirty="0" smtClean="0">
                <a:solidFill>
                  <a:schemeClr val="tx1"/>
                </a:solidFill>
                <a:latin typeface="Sakkal Majalla" pitchFamily="2" charset="-78"/>
                <a:cs typeface="Sakkal Majalla" pitchFamily="2" charset="-78"/>
              </a:rPr>
              <a:t>يتضمن مجموعة </a:t>
            </a:r>
            <a:r>
              <a:rPr lang="ar-DZ" sz="2200" b="1" dirty="0">
                <a:solidFill>
                  <a:schemeClr val="tx1"/>
                </a:solidFill>
                <a:latin typeface="Sakkal Majalla" pitchFamily="2" charset="-78"/>
                <a:cs typeface="Sakkal Majalla" pitchFamily="2" charset="-78"/>
              </a:rPr>
              <a:t>القوانين والأنظمة التي تحدد علاقة مؤسسات الدولة مع بعضها البعض وعلاقة هذه المؤسسات بالأفراد مع تحديد نظام الحكم فيها والحقوق الأساسية للأفراد وواجباتهم</a:t>
            </a:r>
            <a:r>
              <a:rPr lang="ar-DZ" sz="2200" b="1" dirty="0" smtClean="0">
                <a:solidFill>
                  <a:schemeClr val="tx1"/>
                </a:solidFill>
                <a:latin typeface="Sakkal Majalla" pitchFamily="2" charset="-78"/>
                <a:cs typeface="Sakkal Majalla" pitchFamily="2" charset="-78"/>
              </a:rPr>
              <a:t>، فالقانون </a:t>
            </a:r>
            <a:r>
              <a:rPr lang="ar-DZ" sz="2200" b="1" dirty="0">
                <a:solidFill>
                  <a:schemeClr val="tx1"/>
                </a:solidFill>
                <a:latin typeface="Sakkal Majalla" pitchFamily="2" charset="-78"/>
                <a:cs typeface="Sakkal Majalla" pitchFamily="2" charset="-78"/>
              </a:rPr>
              <a:t>الأساسي لأي دولة يمكن أن نجدها مكتوبة كما يمكن أن تكون </a:t>
            </a:r>
            <a:r>
              <a:rPr lang="ar-DZ" sz="2200" b="1" dirty="0" smtClean="0">
                <a:solidFill>
                  <a:schemeClr val="tx1"/>
                </a:solidFill>
                <a:latin typeface="Sakkal Majalla" pitchFamily="2" charset="-78"/>
                <a:cs typeface="Sakkal Majalla" pitchFamily="2" charset="-78"/>
              </a:rPr>
              <a:t>عرفية.</a:t>
            </a:r>
            <a:endParaRPr lang="ar-SA" sz="2200" b="1" dirty="0">
              <a:solidFill>
                <a:schemeClr val="tx1"/>
              </a:solidFill>
              <a:latin typeface="Sakkal Majalla" pitchFamily="2" charset="-78"/>
              <a:cs typeface="Sakkal Majalla" pitchFamily="2" charset="-78"/>
            </a:endParaRPr>
          </a:p>
        </p:txBody>
      </p:sp>
    </p:spTree>
    <p:extLst>
      <p:ext uri="{BB962C8B-B14F-4D97-AF65-F5344CB8AC3E}">
        <p14:creationId xmlns:p14="http://schemas.microsoft.com/office/powerpoint/2010/main" val="1312362148"/>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13024" y="1520983"/>
            <a:ext cx="5688633" cy="901904"/>
          </a:xfrm>
        </p:spPr>
        <p:txBody>
          <a:bodyPr>
            <a:noAutofit/>
          </a:bodyPr>
          <a:lstStyle/>
          <a:p>
            <a:pPr algn="ct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  المقطع </a:t>
            </a:r>
            <a:r>
              <a:rPr lang="ar-DZ" sz="3000" b="1" dirty="0" smtClean="0">
                <a:solidFill>
                  <a:schemeClr val="tx1"/>
                </a:solidFill>
                <a:latin typeface="Sakkal Majalla" pitchFamily="2" charset="-78"/>
                <a:cs typeface="Sakkal Majalla" pitchFamily="2" charset="-78"/>
              </a:rPr>
              <a:t>الثالث </a:t>
            </a: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الاتجاهات الحديثة للسياسة التشريعية</a:t>
            </a:r>
            <a:r>
              <a:rPr lang="ar-DZ" sz="3000" b="1" dirty="0">
                <a:solidFill>
                  <a:schemeClr val="tx1"/>
                </a:solidFill>
                <a:latin typeface="Sakkal Majalla" pitchFamily="2" charset="-78"/>
                <a:cs typeface="Sakkal Majalla" pitchFamily="2" charset="-78"/>
              </a:rPr>
              <a:t/>
            </a:r>
            <a:br>
              <a:rPr lang="ar-DZ" sz="3000" b="1" dirty="0">
                <a:solidFill>
                  <a:schemeClr val="tx1"/>
                </a:solidFill>
                <a:latin typeface="Sakkal Majalla" pitchFamily="2" charset="-78"/>
                <a:cs typeface="Sakkal Majalla" pitchFamily="2" charset="-78"/>
              </a:rPr>
            </a:b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a:t>
            </a:r>
            <a:br>
              <a:rPr lang="ar-DZ" sz="3000" b="1" dirty="0" smtClean="0">
                <a:solidFill>
                  <a:schemeClr val="tx1"/>
                </a:solidFill>
                <a:latin typeface="Sakkal Majalla" pitchFamily="2" charset="-78"/>
                <a:cs typeface="Sakkal Majalla" pitchFamily="2" charset="-78"/>
              </a:rPr>
            </a:br>
            <a:endParaRPr lang="ar-DZ" sz="3000" b="1" dirty="0">
              <a:solidFill>
                <a:schemeClr val="tx1"/>
              </a:solidFill>
              <a:latin typeface="Sakkal Majalla" pitchFamily="2" charset="-78"/>
              <a:cs typeface="Sakkal Majalla" pitchFamily="2" charset="-78"/>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0" y="51615"/>
            <a:ext cx="1403648" cy="1469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1615"/>
            <a:ext cx="1991859" cy="149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descr="C:\Users\h soft\Desktop\مقياس المنهجية لطبة سنة1حقوق\definition-common-law-4-point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29920"/>
            <a:ext cx="1166871" cy="728220"/>
          </a:xfrm>
          <a:prstGeom prst="rect">
            <a:avLst/>
          </a:prstGeom>
          <a:noFill/>
          <a:extLst>
            <a:ext uri="{909E8E84-426E-40DD-AFC4-6F175D3DCCD1}">
              <a14:hiddenFill xmlns:a14="http://schemas.microsoft.com/office/drawing/2010/main">
                <a:solidFill>
                  <a:srgbClr val="FFFFFF"/>
                </a:solidFill>
              </a14:hiddenFill>
            </a:ext>
          </a:extLst>
        </p:spPr>
      </p:pic>
      <p:sp>
        <p:nvSpPr>
          <p:cNvPr id="4" name="مخطط انسيابي: محطة طرفية 3"/>
          <p:cNvSpPr/>
          <p:nvPr/>
        </p:nvSpPr>
        <p:spPr>
          <a:xfrm>
            <a:off x="1619672" y="1412776"/>
            <a:ext cx="5184576" cy="57606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latin typeface="Sakkal Majalla" pitchFamily="2" charset="-78"/>
                <a:cs typeface="Sakkal Majalla" pitchFamily="2" charset="-78"/>
              </a:rPr>
              <a:t>ثانيا: اسس قيام الدولة الحديثة:</a:t>
            </a:r>
            <a:endParaRPr lang="ar-SA" sz="2800" dirty="0">
              <a:latin typeface="Sakkal Majalla" pitchFamily="2" charset="-78"/>
              <a:cs typeface="Sakkal Majalla" pitchFamily="2" charset="-78"/>
            </a:endParaRPr>
          </a:p>
        </p:txBody>
      </p:sp>
      <p:sp>
        <p:nvSpPr>
          <p:cNvPr id="6" name="مخطط انسيابي: قرار 5"/>
          <p:cNvSpPr/>
          <p:nvPr/>
        </p:nvSpPr>
        <p:spPr>
          <a:xfrm>
            <a:off x="1179736" y="1988840"/>
            <a:ext cx="6900585" cy="1080120"/>
          </a:xfrm>
          <a:prstGeom prst="flowChartDecisi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02- مبدأ الفصل بين السلطات</a:t>
            </a:r>
            <a:endParaRPr lang="ar-SA" sz="2800" b="1" dirty="0">
              <a:latin typeface="Sakkal Majalla" pitchFamily="2" charset="-78"/>
              <a:cs typeface="Sakkal Majalla" pitchFamily="2" charset="-78"/>
            </a:endParaRPr>
          </a:p>
        </p:txBody>
      </p:sp>
      <p:sp>
        <p:nvSpPr>
          <p:cNvPr id="5" name="سهم إلى اليسار 4"/>
          <p:cNvSpPr/>
          <p:nvPr/>
        </p:nvSpPr>
        <p:spPr>
          <a:xfrm>
            <a:off x="6588224" y="3861048"/>
            <a:ext cx="1800200" cy="1656184"/>
          </a:xfrm>
          <a:prstGeom prst="lef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400" b="1" dirty="0" smtClean="0">
                <a:latin typeface="Sakkal Majalla" pitchFamily="2" charset="-78"/>
                <a:cs typeface="Sakkal Majalla" pitchFamily="2" charset="-78"/>
              </a:rPr>
              <a:t>الاستقلالية:</a:t>
            </a:r>
            <a:endParaRPr lang="ar-SA" sz="2400" b="1" dirty="0">
              <a:latin typeface="Sakkal Majalla" pitchFamily="2" charset="-78"/>
              <a:cs typeface="Sakkal Majalla" pitchFamily="2" charset="-78"/>
            </a:endParaRPr>
          </a:p>
        </p:txBody>
      </p:sp>
      <p:sp>
        <p:nvSpPr>
          <p:cNvPr id="8" name="مخطط انسيابي: بيانات 7"/>
          <p:cNvSpPr/>
          <p:nvPr/>
        </p:nvSpPr>
        <p:spPr>
          <a:xfrm>
            <a:off x="107504" y="3068960"/>
            <a:ext cx="7128792" cy="3456384"/>
          </a:xfrm>
          <a:prstGeom prst="flowChartInputOutp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DZ" sz="2200" b="1" dirty="0">
                <a:solidFill>
                  <a:schemeClr val="tx1"/>
                </a:solidFill>
                <a:latin typeface="Sakkal Majalla" pitchFamily="2" charset="-78"/>
                <a:cs typeface="Sakkal Majalla" pitchFamily="2" charset="-78"/>
              </a:rPr>
              <a:t>إن مبدأ الفصل بين السلطات قائم على توزيع وظائف الدولة على هيئات منفصلة وتستقل كل منها عن الأخرى في مباشرة وظائفها، بينما تتمثل وظيفة السلطة التشريعية من النصوص القانونية، وتتعلق مهمة السلطة التنفيذية في تطبيق النصوص القانونية وتنفيذها ، أما عن السلطة قضائية تتمثل مهمتها في الفصل في النزاعات والخصومات والمحافظة على عدم التعدي على الحقوق والحريات، مع عدم المنع من وجود تعاون واتصال فيما بين </a:t>
            </a:r>
            <a:r>
              <a:rPr lang="ar-DZ" sz="2200" b="1" dirty="0" smtClean="0">
                <a:solidFill>
                  <a:schemeClr val="tx1"/>
                </a:solidFill>
                <a:latin typeface="Sakkal Majalla" pitchFamily="2" charset="-78"/>
                <a:cs typeface="Sakkal Majalla" pitchFamily="2" charset="-78"/>
              </a:rPr>
              <a:t>السلطات</a:t>
            </a:r>
            <a:endParaRPr lang="ar-SA" sz="2200" b="1" dirty="0">
              <a:solidFill>
                <a:schemeClr val="tx1"/>
              </a:solidFill>
              <a:latin typeface="Sakkal Majalla" pitchFamily="2" charset="-78"/>
              <a:cs typeface="Sakkal Majalla" pitchFamily="2" charset="-78"/>
            </a:endParaRPr>
          </a:p>
        </p:txBody>
      </p:sp>
    </p:spTree>
    <p:extLst>
      <p:ext uri="{BB962C8B-B14F-4D97-AF65-F5344CB8AC3E}">
        <p14:creationId xmlns:p14="http://schemas.microsoft.com/office/powerpoint/2010/main" val="2692628983"/>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13024" y="1520983"/>
            <a:ext cx="5688633" cy="901904"/>
          </a:xfrm>
        </p:spPr>
        <p:txBody>
          <a:bodyPr>
            <a:noAutofit/>
          </a:bodyPr>
          <a:lstStyle/>
          <a:p>
            <a:pPr algn="ct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  المقطع </a:t>
            </a:r>
            <a:r>
              <a:rPr lang="ar-DZ" sz="3000" b="1" dirty="0" smtClean="0">
                <a:solidFill>
                  <a:schemeClr val="tx1"/>
                </a:solidFill>
                <a:latin typeface="Sakkal Majalla" pitchFamily="2" charset="-78"/>
                <a:cs typeface="Sakkal Majalla" pitchFamily="2" charset="-78"/>
              </a:rPr>
              <a:t>الثالث </a:t>
            </a: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الاتجاهات الحديثة للسياسة التشريعية</a:t>
            </a:r>
            <a:r>
              <a:rPr lang="ar-DZ" sz="3000" b="1" dirty="0">
                <a:solidFill>
                  <a:schemeClr val="tx1"/>
                </a:solidFill>
                <a:latin typeface="Sakkal Majalla" pitchFamily="2" charset="-78"/>
                <a:cs typeface="Sakkal Majalla" pitchFamily="2" charset="-78"/>
              </a:rPr>
              <a:t/>
            </a:r>
            <a:br>
              <a:rPr lang="ar-DZ" sz="3000" b="1" dirty="0">
                <a:solidFill>
                  <a:schemeClr val="tx1"/>
                </a:solidFill>
                <a:latin typeface="Sakkal Majalla" pitchFamily="2" charset="-78"/>
                <a:cs typeface="Sakkal Majalla" pitchFamily="2" charset="-78"/>
              </a:rPr>
            </a:b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a:t>
            </a:r>
            <a:br>
              <a:rPr lang="ar-DZ" sz="3000" b="1" dirty="0" smtClean="0">
                <a:solidFill>
                  <a:schemeClr val="tx1"/>
                </a:solidFill>
                <a:latin typeface="Sakkal Majalla" pitchFamily="2" charset="-78"/>
                <a:cs typeface="Sakkal Majalla" pitchFamily="2" charset="-78"/>
              </a:rPr>
            </a:br>
            <a:endParaRPr lang="ar-DZ" sz="3000" b="1" dirty="0">
              <a:solidFill>
                <a:schemeClr val="tx1"/>
              </a:solidFill>
              <a:latin typeface="Sakkal Majalla" pitchFamily="2" charset="-78"/>
              <a:cs typeface="Sakkal Majalla" pitchFamily="2" charset="-78"/>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0" y="51615"/>
            <a:ext cx="1403648" cy="1469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1615"/>
            <a:ext cx="1991859" cy="149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descr="C:\Users\h soft\Desktop\مقياس المنهجية لطبة سنة1حقوق\definition-common-law-4-point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29920"/>
            <a:ext cx="1166871" cy="728220"/>
          </a:xfrm>
          <a:prstGeom prst="rect">
            <a:avLst/>
          </a:prstGeom>
          <a:noFill/>
          <a:extLst>
            <a:ext uri="{909E8E84-426E-40DD-AFC4-6F175D3DCCD1}">
              <a14:hiddenFill xmlns:a14="http://schemas.microsoft.com/office/drawing/2010/main">
                <a:solidFill>
                  <a:srgbClr val="FFFFFF"/>
                </a:solidFill>
              </a14:hiddenFill>
            </a:ext>
          </a:extLst>
        </p:spPr>
      </p:pic>
      <p:sp>
        <p:nvSpPr>
          <p:cNvPr id="4" name="مخطط انسيابي: محطة طرفية 3"/>
          <p:cNvSpPr/>
          <p:nvPr/>
        </p:nvSpPr>
        <p:spPr>
          <a:xfrm>
            <a:off x="1619672" y="1412776"/>
            <a:ext cx="5184576" cy="57606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latin typeface="Sakkal Majalla" pitchFamily="2" charset="-78"/>
                <a:cs typeface="Sakkal Majalla" pitchFamily="2" charset="-78"/>
              </a:rPr>
              <a:t>ثانيا: اسس قيام الدولة الحديثة:</a:t>
            </a:r>
            <a:endParaRPr lang="ar-SA" sz="2800" dirty="0">
              <a:latin typeface="Sakkal Majalla" pitchFamily="2" charset="-78"/>
              <a:cs typeface="Sakkal Majalla" pitchFamily="2" charset="-78"/>
            </a:endParaRPr>
          </a:p>
        </p:txBody>
      </p:sp>
      <p:sp>
        <p:nvSpPr>
          <p:cNvPr id="6" name="مخطط انسيابي: قرار 5"/>
          <p:cNvSpPr/>
          <p:nvPr/>
        </p:nvSpPr>
        <p:spPr>
          <a:xfrm>
            <a:off x="1179736" y="1988840"/>
            <a:ext cx="6900585" cy="1080120"/>
          </a:xfrm>
          <a:prstGeom prst="flowChartDecisi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03- التعددية السياسية:</a:t>
            </a:r>
            <a:endParaRPr lang="ar-SA" sz="2800" b="1" dirty="0">
              <a:latin typeface="Sakkal Majalla" pitchFamily="2" charset="-78"/>
              <a:cs typeface="Sakkal Majalla" pitchFamily="2" charset="-78"/>
            </a:endParaRPr>
          </a:p>
        </p:txBody>
      </p:sp>
      <p:sp>
        <p:nvSpPr>
          <p:cNvPr id="5" name="سهم إلى اليسار 4"/>
          <p:cNvSpPr/>
          <p:nvPr/>
        </p:nvSpPr>
        <p:spPr>
          <a:xfrm>
            <a:off x="6588224" y="3861048"/>
            <a:ext cx="1800200" cy="1656184"/>
          </a:xfrm>
          <a:prstGeom prst="lef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400" b="1" dirty="0" smtClean="0">
                <a:latin typeface="Sakkal Majalla" pitchFamily="2" charset="-78"/>
                <a:cs typeface="Sakkal Majalla" pitchFamily="2" charset="-78"/>
              </a:rPr>
              <a:t>التنوع السياسي: </a:t>
            </a:r>
            <a:endParaRPr lang="ar-SA" sz="2400" b="1" dirty="0">
              <a:latin typeface="Sakkal Majalla" pitchFamily="2" charset="-78"/>
              <a:cs typeface="Sakkal Majalla" pitchFamily="2" charset="-78"/>
            </a:endParaRPr>
          </a:p>
        </p:txBody>
      </p:sp>
      <p:sp>
        <p:nvSpPr>
          <p:cNvPr id="8" name="مخطط انسيابي: بيانات 7"/>
          <p:cNvSpPr/>
          <p:nvPr/>
        </p:nvSpPr>
        <p:spPr>
          <a:xfrm>
            <a:off x="107504" y="3068960"/>
            <a:ext cx="7128792" cy="3456384"/>
          </a:xfrm>
          <a:prstGeom prst="flowChartInputOutp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DZ" sz="2100" b="1" dirty="0">
                <a:solidFill>
                  <a:schemeClr val="tx1"/>
                </a:solidFill>
                <a:latin typeface="Sakkal Majalla" pitchFamily="2" charset="-78"/>
                <a:cs typeface="Sakkal Majalla" pitchFamily="2" charset="-78"/>
              </a:rPr>
              <a:t>تتمثل التعددية الحزبية في تعدد الآراء والقوى السياسية ومشروعيتها وحقها في التعبير والمشاركة والتأثير في القرارات السياسية عن طريق التعددية الحزبية وحريتها في حرية التعبير ومخاطبة الرأي العام من أجل الوصول إلى السلطة أو المشاركة فيها وخلق التنافس السياسي الذي يتجسد بوجود ثلاثة أحزاب ناشطة فأكثر بشكل دائم وثابت. بحيث أصبح المؤسس الدستوري يأخذ في إنشاء الأحزاب السياسية كحق مكرس دستوريا </a:t>
            </a:r>
            <a:r>
              <a:rPr lang="ar-DZ" sz="1600" b="1" dirty="0">
                <a:solidFill>
                  <a:schemeClr val="tx1"/>
                </a:solidFill>
                <a:latin typeface="Sakkal Majalla" pitchFamily="2" charset="-78"/>
                <a:cs typeface="Sakkal Majalla" pitchFamily="2" charset="-78"/>
              </a:rPr>
              <a:t>والوارد في نص المادة 52 والمادة 53 ضمن الباب الأول في الفصل الرابع الخاص بالحقوق والحريات</a:t>
            </a:r>
            <a:r>
              <a:rPr lang="ar-DZ" sz="2100" b="1" dirty="0">
                <a:solidFill>
                  <a:schemeClr val="tx1"/>
                </a:solidFill>
                <a:latin typeface="Sakkal Majalla" pitchFamily="2" charset="-78"/>
                <a:cs typeface="Sakkal Majalla" pitchFamily="2" charset="-78"/>
              </a:rPr>
              <a:t>.</a:t>
            </a:r>
            <a:endParaRPr lang="ar-SA" sz="2100" b="1" dirty="0">
              <a:solidFill>
                <a:schemeClr val="tx1"/>
              </a:solidFill>
              <a:latin typeface="Sakkal Majalla" pitchFamily="2" charset="-78"/>
              <a:cs typeface="Sakkal Majalla" pitchFamily="2" charset="-78"/>
            </a:endParaRPr>
          </a:p>
        </p:txBody>
      </p:sp>
    </p:spTree>
    <p:extLst>
      <p:ext uri="{BB962C8B-B14F-4D97-AF65-F5344CB8AC3E}">
        <p14:creationId xmlns:p14="http://schemas.microsoft.com/office/powerpoint/2010/main" val="2155485438"/>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13024" y="1520983"/>
            <a:ext cx="5688633" cy="901904"/>
          </a:xfrm>
        </p:spPr>
        <p:txBody>
          <a:bodyPr>
            <a:noAutofit/>
          </a:bodyPr>
          <a:lstStyle/>
          <a:p>
            <a:pPr algn="ct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  المقطع </a:t>
            </a:r>
            <a:r>
              <a:rPr lang="ar-DZ" sz="3000" b="1" dirty="0" smtClean="0">
                <a:solidFill>
                  <a:schemeClr val="tx1"/>
                </a:solidFill>
                <a:latin typeface="Sakkal Majalla" pitchFamily="2" charset="-78"/>
                <a:cs typeface="Sakkal Majalla" pitchFamily="2" charset="-78"/>
              </a:rPr>
              <a:t>الثالث </a:t>
            </a: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الاتجاهات الحديثة للسياسة التشريعية</a:t>
            </a:r>
            <a:r>
              <a:rPr lang="ar-DZ" sz="3000" b="1" dirty="0">
                <a:solidFill>
                  <a:schemeClr val="tx1"/>
                </a:solidFill>
                <a:latin typeface="Sakkal Majalla" pitchFamily="2" charset="-78"/>
                <a:cs typeface="Sakkal Majalla" pitchFamily="2" charset="-78"/>
              </a:rPr>
              <a:t/>
            </a:r>
            <a:br>
              <a:rPr lang="ar-DZ" sz="3000" b="1" dirty="0">
                <a:solidFill>
                  <a:schemeClr val="tx1"/>
                </a:solidFill>
                <a:latin typeface="Sakkal Majalla" pitchFamily="2" charset="-78"/>
                <a:cs typeface="Sakkal Majalla" pitchFamily="2" charset="-78"/>
              </a:rPr>
            </a:b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a:t>
            </a:r>
            <a:br>
              <a:rPr lang="ar-DZ" sz="3000" b="1" dirty="0" smtClean="0">
                <a:solidFill>
                  <a:schemeClr val="tx1"/>
                </a:solidFill>
                <a:latin typeface="Sakkal Majalla" pitchFamily="2" charset="-78"/>
                <a:cs typeface="Sakkal Majalla" pitchFamily="2" charset="-78"/>
              </a:rPr>
            </a:br>
            <a:endParaRPr lang="ar-DZ" sz="3000" b="1" dirty="0">
              <a:solidFill>
                <a:schemeClr val="tx1"/>
              </a:solidFill>
              <a:latin typeface="Sakkal Majalla" pitchFamily="2" charset="-78"/>
              <a:cs typeface="Sakkal Majalla" pitchFamily="2" charset="-78"/>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0" y="51615"/>
            <a:ext cx="1403648" cy="1469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1615"/>
            <a:ext cx="1991859" cy="149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descr="C:\Users\h soft\Desktop\مقياس المنهجية لطبة سنة1حقوق\definition-common-law-4-point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29920"/>
            <a:ext cx="1166871" cy="728220"/>
          </a:xfrm>
          <a:prstGeom prst="rect">
            <a:avLst/>
          </a:prstGeom>
          <a:noFill/>
          <a:extLst>
            <a:ext uri="{909E8E84-426E-40DD-AFC4-6F175D3DCCD1}">
              <a14:hiddenFill xmlns:a14="http://schemas.microsoft.com/office/drawing/2010/main">
                <a:solidFill>
                  <a:srgbClr val="FFFFFF"/>
                </a:solidFill>
              </a14:hiddenFill>
            </a:ext>
          </a:extLst>
        </p:spPr>
      </p:pic>
      <p:sp>
        <p:nvSpPr>
          <p:cNvPr id="5" name="مستطيل 4"/>
          <p:cNvSpPr/>
          <p:nvPr/>
        </p:nvSpPr>
        <p:spPr>
          <a:xfrm>
            <a:off x="546922" y="2132856"/>
            <a:ext cx="8057525" cy="4248472"/>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DZ" sz="2400" b="1" dirty="0" smtClean="0">
                <a:latin typeface="Sakkal Majalla" pitchFamily="2" charset="-78"/>
                <a:cs typeface="Sakkal Majalla" pitchFamily="2" charset="-78"/>
              </a:rPr>
              <a:t>تظهر</a:t>
            </a:r>
            <a:r>
              <a:rPr lang="ar-SA" sz="2400" b="1" dirty="0" smtClean="0">
                <a:latin typeface="Sakkal Majalla" pitchFamily="2" charset="-78"/>
                <a:cs typeface="Sakkal Majalla" pitchFamily="2" charset="-78"/>
              </a:rPr>
              <a:t> </a:t>
            </a:r>
            <a:r>
              <a:rPr lang="ar-SA" sz="2400" b="1" dirty="0">
                <a:latin typeface="Sakkal Majalla" pitchFamily="2" charset="-78"/>
                <a:cs typeface="Sakkal Majalla" pitchFamily="2" charset="-78"/>
              </a:rPr>
              <a:t>الحاجة إلى تطوير التشريعات في كون القانون يتجلى في صور أخرى غير مكتوبة كالعرف والقانون الطبيعي وقواعد العدالة</a:t>
            </a:r>
            <a:r>
              <a:rPr lang="ar-SA" sz="2400" b="1" dirty="0" smtClean="0">
                <a:latin typeface="Sakkal Majalla" pitchFamily="2" charset="-78"/>
                <a:cs typeface="Sakkal Majalla" pitchFamily="2" charset="-78"/>
              </a:rPr>
              <a:t>.</a:t>
            </a:r>
            <a:r>
              <a:rPr lang="ar-DZ" sz="2400" b="1" dirty="0" smtClean="0">
                <a:latin typeface="Sakkal Majalla" pitchFamily="2" charset="-78"/>
                <a:cs typeface="Sakkal Majalla" pitchFamily="2" charset="-78"/>
              </a:rPr>
              <a:t>.</a:t>
            </a:r>
          </a:p>
          <a:p>
            <a:r>
              <a:rPr lang="ar-DZ" sz="2400" b="1" dirty="0" smtClean="0">
                <a:latin typeface="Sakkal Majalla" pitchFamily="2" charset="-78"/>
                <a:cs typeface="Sakkal Majalla" pitchFamily="2" charset="-78"/>
              </a:rPr>
              <a:t>يرى</a:t>
            </a:r>
            <a:r>
              <a:rPr lang="ar-SA" sz="2400" b="1" dirty="0" smtClean="0">
                <a:latin typeface="Sakkal Majalla" pitchFamily="2" charset="-78"/>
                <a:cs typeface="Sakkal Majalla" pitchFamily="2" charset="-78"/>
              </a:rPr>
              <a:t> </a:t>
            </a:r>
            <a:r>
              <a:rPr lang="ar-SA" sz="2400" b="1" dirty="0">
                <a:latin typeface="Sakkal Majalla" pitchFamily="2" charset="-78"/>
                <a:cs typeface="Sakkal Majalla" pitchFamily="2" charset="-78"/>
              </a:rPr>
              <a:t>الفقيه الفرنسي فرنسوا جيني </a:t>
            </a:r>
            <a:r>
              <a:rPr lang="ar-SA" sz="2400" b="1" dirty="0" smtClean="0">
                <a:latin typeface="Sakkal Majalla" pitchFamily="2" charset="-78"/>
                <a:cs typeface="Sakkal Majalla" pitchFamily="2" charset="-78"/>
              </a:rPr>
              <a:t>أن </a:t>
            </a:r>
            <a:r>
              <a:rPr lang="ar-SA" sz="2400" b="1" dirty="0">
                <a:latin typeface="Sakkal Majalla" pitchFamily="2" charset="-78"/>
                <a:cs typeface="Sakkal Majalla" pitchFamily="2" charset="-78"/>
              </a:rPr>
              <a:t>علم القانون معقد ، وفكرة تحليل هذا العلم يكون على أوجه رئيسية تتمثل في عنصر العلم من جهة و عنصر الصياغة من جهة أخرى . </a:t>
            </a:r>
            <a:endParaRPr lang="ar-DZ" sz="2400" b="1" dirty="0" smtClean="0">
              <a:latin typeface="Sakkal Majalla" pitchFamily="2" charset="-78"/>
              <a:cs typeface="Sakkal Majalla" pitchFamily="2" charset="-78"/>
            </a:endParaRPr>
          </a:p>
          <a:p>
            <a:r>
              <a:rPr lang="ar-SA" sz="2400" b="1" dirty="0" smtClean="0">
                <a:latin typeface="Sakkal Majalla" pitchFamily="2" charset="-78"/>
                <a:cs typeface="Sakkal Majalla" pitchFamily="2" charset="-78"/>
              </a:rPr>
              <a:t>فعنصر </a:t>
            </a:r>
            <a:r>
              <a:rPr lang="ar-SA" sz="2400" b="1" dirty="0">
                <a:latin typeface="Sakkal Majalla" pitchFamily="2" charset="-78"/>
                <a:cs typeface="Sakkal Majalla" pitchFamily="2" charset="-78"/>
              </a:rPr>
              <a:t>العلم يقدم الحقائق (الواقعية - التاريخية - العقلية - المثالية ) التي يمكن أن تصبح أساسا لبناء قواعد قانونية ملائمة . </a:t>
            </a:r>
            <a:endParaRPr lang="ar-DZ" sz="2400" b="1" dirty="0" smtClean="0">
              <a:latin typeface="Sakkal Majalla" pitchFamily="2" charset="-78"/>
              <a:cs typeface="Sakkal Majalla" pitchFamily="2" charset="-78"/>
            </a:endParaRPr>
          </a:p>
          <a:p>
            <a:r>
              <a:rPr lang="ar-SA" sz="2400" b="1" dirty="0" smtClean="0">
                <a:latin typeface="Sakkal Majalla" pitchFamily="2" charset="-78"/>
                <a:cs typeface="Sakkal Majalla" pitchFamily="2" charset="-78"/>
              </a:rPr>
              <a:t>أما </a:t>
            </a:r>
            <a:r>
              <a:rPr lang="ar-SA" sz="2400" b="1" dirty="0">
                <a:latin typeface="Sakkal Majalla" pitchFamily="2" charset="-78"/>
                <a:cs typeface="Sakkal Majalla" pitchFamily="2" charset="-78"/>
              </a:rPr>
              <a:t>عنصر الصياغة فهو الذي يتيح لنا أن نصيغ هذه القواعد التي دلنا عليها العلم ، </a:t>
            </a:r>
            <a:r>
              <a:rPr lang="ar-SA" sz="2400" b="1" dirty="0" err="1">
                <a:latin typeface="Sakkal Majalla" pitchFamily="2" charset="-78"/>
                <a:cs typeface="Sakkal Majalla" pitchFamily="2" charset="-78"/>
              </a:rPr>
              <a:t>فنجدالصياغة</a:t>
            </a:r>
            <a:r>
              <a:rPr lang="ar-SA" sz="2400" b="1" dirty="0">
                <a:latin typeface="Sakkal Majalla" pitchFamily="2" charset="-78"/>
                <a:cs typeface="Sakkal Majalla" pitchFamily="2" charset="-78"/>
              </a:rPr>
              <a:t> لها شكل معين يجعلها صالحة </a:t>
            </a:r>
            <a:r>
              <a:rPr lang="ar-SA" sz="2400" b="1" dirty="0" smtClean="0">
                <a:latin typeface="Sakkal Majalla" pitchFamily="2" charset="-78"/>
                <a:cs typeface="Sakkal Majalla" pitchFamily="2" charset="-78"/>
              </a:rPr>
              <a:t>للتطبيق</a:t>
            </a:r>
            <a:r>
              <a:rPr lang="ar-DZ" sz="2400" b="1" dirty="0" smtClean="0">
                <a:latin typeface="Sakkal Majalla" pitchFamily="2" charset="-78"/>
                <a:cs typeface="Sakkal Majalla" pitchFamily="2" charset="-78"/>
              </a:rPr>
              <a:t>.</a:t>
            </a:r>
          </a:p>
          <a:p>
            <a:r>
              <a:rPr lang="ar-SA" sz="2400" b="1" dirty="0" smtClean="0">
                <a:latin typeface="Sakkal Majalla" pitchFamily="2" charset="-78"/>
                <a:cs typeface="Sakkal Majalla" pitchFamily="2" charset="-78"/>
              </a:rPr>
              <a:t> </a:t>
            </a:r>
            <a:r>
              <a:rPr lang="ar-DZ" sz="2400" b="1" dirty="0" smtClean="0">
                <a:latin typeface="Sakkal Majalla" pitchFamily="2" charset="-78"/>
                <a:cs typeface="Sakkal Majalla" pitchFamily="2" charset="-78"/>
              </a:rPr>
              <a:t>يعتمد </a:t>
            </a:r>
            <a:r>
              <a:rPr lang="ar-SA" sz="2400" b="1" dirty="0" smtClean="0">
                <a:latin typeface="Sakkal Majalla" pitchFamily="2" charset="-78"/>
                <a:cs typeface="Sakkal Majalla" pitchFamily="2" charset="-78"/>
              </a:rPr>
              <a:t>الفقه </a:t>
            </a:r>
            <a:r>
              <a:rPr lang="ar-SA" sz="2400" b="1" dirty="0">
                <a:latin typeface="Sakkal Majalla" pitchFamily="2" charset="-78"/>
                <a:cs typeface="Sakkal Majalla" pitchFamily="2" charset="-78"/>
              </a:rPr>
              <a:t>الحديث في النصوص القانونية على عنصر الصياغة ويرتكز على العناصر المكونة للقاعدة القانونية</a:t>
            </a:r>
            <a:r>
              <a:rPr lang="ar-SA" sz="2400" b="1" dirty="0" smtClean="0">
                <a:latin typeface="Sakkal Majalla" pitchFamily="2" charset="-78"/>
                <a:cs typeface="Sakkal Majalla" pitchFamily="2" charset="-78"/>
              </a:rPr>
              <a:t>.</a:t>
            </a:r>
            <a:r>
              <a:rPr lang="ar-DZ" sz="2400" b="1" dirty="0" smtClean="0">
                <a:latin typeface="Sakkal Majalla" pitchFamily="2" charset="-78"/>
                <a:cs typeface="Sakkal Majalla" pitchFamily="2" charset="-78"/>
              </a:rPr>
              <a:t>.</a:t>
            </a:r>
            <a:endParaRPr lang="ar-SA" sz="2400" b="1" dirty="0">
              <a:latin typeface="Sakkal Majalla" pitchFamily="2" charset="-78"/>
              <a:cs typeface="Sakkal Majalla" pitchFamily="2" charset="-78"/>
            </a:endParaRPr>
          </a:p>
        </p:txBody>
      </p:sp>
      <p:sp>
        <p:nvSpPr>
          <p:cNvPr id="4" name="مخطط انسيابي: محطة طرفية 3"/>
          <p:cNvSpPr/>
          <p:nvPr/>
        </p:nvSpPr>
        <p:spPr>
          <a:xfrm>
            <a:off x="1619672" y="1412776"/>
            <a:ext cx="5184576" cy="57606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latin typeface="Sakkal Majalla" pitchFamily="2" charset="-78"/>
                <a:cs typeface="Sakkal Majalla" pitchFamily="2" charset="-78"/>
              </a:rPr>
              <a:t>مقدمة</a:t>
            </a:r>
            <a:endParaRPr lang="ar-SA" sz="2800" dirty="0">
              <a:latin typeface="Sakkal Majalla" pitchFamily="2" charset="-78"/>
              <a:cs typeface="Sakkal Majalla" pitchFamily="2" charset="-78"/>
            </a:endParaRPr>
          </a:p>
        </p:txBody>
      </p:sp>
    </p:spTree>
    <p:extLst>
      <p:ext uri="{BB962C8B-B14F-4D97-AF65-F5344CB8AC3E}">
        <p14:creationId xmlns:p14="http://schemas.microsoft.com/office/powerpoint/2010/main" val="2661406189"/>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13024" y="1520983"/>
            <a:ext cx="5688633" cy="901904"/>
          </a:xfrm>
        </p:spPr>
        <p:txBody>
          <a:bodyPr>
            <a:noAutofit/>
          </a:bodyPr>
          <a:lstStyle/>
          <a:p>
            <a:pPr algn="ct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  المقطع </a:t>
            </a:r>
            <a:r>
              <a:rPr lang="ar-DZ" sz="3000" b="1" dirty="0" smtClean="0">
                <a:solidFill>
                  <a:schemeClr val="tx1"/>
                </a:solidFill>
                <a:latin typeface="Sakkal Majalla" pitchFamily="2" charset="-78"/>
                <a:cs typeface="Sakkal Majalla" pitchFamily="2" charset="-78"/>
              </a:rPr>
              <a:t>الثالث </a:t>
            </a: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الاتجاهات الحديثة للسياسة التشريعية</a:t>
            </a:r>
            <a:r>
              <a:rPr lang="ar-DZ" sz="3000" b="1" dirty="0">
                <a:solidFill>
                  <a:schemeClr val="tx1"/>
                </a:solidFill>
                <a:latin typeface="Sakkal Majalla" pitchFamily="2" charset="-78"/>
                <a:cs typeface="Sakkal Majalla" pitchFamily="2" charset="-78"/>
              </a:rPr>
              <a:t/>
            </a:r>
            <a:br>
              <a:rPr lang="ar-DZ" sz="3000" b="1" dirty="0">
                <a:solidFill>
                  <a:schemeClr val="tx1"/>
                </a:solidFill>
                <a:latin typeface="Sakkal Majalla" pitchFamily="2" charset="-78"/>
                <a:cs typeface="Sakkal Majalla" pitchFamily="2" charset="-78"/>
              </a:rPr>
            </a:b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a:t>
            </a:r>
            <a:br>
              <a:rPr lang="ar-DZ" sz="3000" b="1" dirty="0" smtClean="0">
                <a:solidFill>
                  <a:schemeClr val="tx1"/>
                </a:solidFill>
                <a:latin typeface="Sakkal Majalla" pitchFamily="2" charset="-78"/>
                <a:cs typeface="Sakkal Majalla" pitchFamily="2" charset="-78"/>
              </a:rPr>
            </a:br>
            <a:endParaRPr lang="ar-DZ" sz="3000" b="1" dirty="0">
              <a:solidFill>
                <a:schemeClr val="tx1"/>
              </a:solidFill>
              <a:latin typeface="Sakkal Majalla" pitchFamily="2" charset="-78"/>
              <a:cs typeface="Sakkal Majalla" pitchFamily="2" charset="-78"/>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0" y="51615"/>
            <a:ext cx="1403648" cy="1469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1615"/>
            <a:ext cx="1991859" cy="149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descr="C:\Users\h soft\Desktop\مقياس المنهجية لطبة سنة1حقوق\definition-common-law-4-point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29920"/>
            <a:ext cx="1166871" cy="728220"/>
          </a:xfrm>
          <a:prstGeom prst="rect">
            <a:avLst/>
          </a:prstGeom>
          <a:noFill/>
          <a:extLst>
            <a:ext uri="{909E8E84-426E-40DD-AFC4-6F175D3DCCD1}">
              <a14:hiddenFill xmlns:a14="http://schemas.microsoft.com/office/drawing/2010/main">
                <a:solidFill>
                  <a:srgbClr val="FFFFFF"/>
                </a:solidFill>
              </a14:hiddenFill>
            </a:ext>
          </a:extLst>
        </p:spPr>
      </p:pic>
      <p:sp>
        <p:nvSpPr>
          <p:cNvPr id="4" name="مخطط انسيابي: محطة طرفية 3"/>
          <p:cNvSpPr/>
          <p:nvPr/>
        </p:nvSpPr>
        <p:spPr>
          <a:xfrm>
            <a:off x="1619672" y="1412776"/>
            <a:ext cx="5184576" cy="57606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latin typeface="Sakkal Majalla" pitchFamily="2" charset="-78"/>
                <a:cs typeface="Sakkal Majalla" pitchFamily="2" charset="-78"/>
              </a:rPr>
              <a:t>أولا: عناصر القاعدة القانونية:</a:t>
            </a:r>
            <a:endParaRPr lang="ar-SA" sz="2800" dirty="0">
              <a:latin typeface="Sakkal Majalla" pitchFamily="2" charset="-78"/>
              <a:cs typeface="Sakkal Majalla" pitchFamily="2" charset="-78"/>
            </a:endParaRPr>
          </a:p>
        </p:txBody>
      </p:sp>
      <p:sp>
        <p:nvSpPr>
          <p:cNvPr id="6" name="مخطط انسيابي: قرار 5"/>
          <p:cNvSpPr/>
          <p:nvPr/>
        </p:nvSpPr>
        <p:spPr>
          <a:xfrm>
            <a:off x="5292080" y="2276872"/>
            <a:ext cx="3024336" cy="108012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dirty="0" smtClean="0"/>
              <a:t>01- العنصر الواقعي</a:t>
            </a:r>
            <a:endParaRPr lang="ar-SA" dirty="0"/>
          </a:p>
        </p:txBody>
      </p:sp>
      <p:sp>
        <p:nvSpPr>
          <p:cNvPr id="7" name="معين 6"/>
          <p:cNvSpPr/>
          <p:nvPr/>
        </p:nvSpPr>
        <p:spPr>
          <a:xfrm>
            <a:off x="5777024" y="4649688"/>
            <a:ext cx="2630512" cy="1296144"/>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dirty="0" smtClean="0"/>
              <a:t>02- العنصر المثالي:</a:t>
            </a:r>
            <a:endParaRPr lang="ar-SA" dirty="0"/>
          </a:p>
        </p:txBody>
      </p:sp>
      <p:sp>
        <p:nvSpPr>
          <p:cNvPr id="8" name="مخطط انسيابي: تخزين بالوصول المباشر 7"/>
          <p:cNvSpPr/>
          <p:nvPr/>
        </p:nvSpPr>
        <p:spPr>
          <a:xfrm>
            <a:off x="467544" y="2420888"/>
            <a:ext cx="4824536" cy="1512168"/>
          </a:xfrm>
          <a:prstGeom prst="flowChartMagneticDrum">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buAutoNum type="arabic1Minus"/>
            </a:pPr>
            <a:r>
              <a:rPr lang="ar-DZ" sz="2000" b="1" dirty="0" smtClean="0">
                <a:latin typeface="Sakkal Majalla" pitchFamily="2" charset="-78"/>
                <a:cs typeface="Sakkal Majalla" pitchFamily="2" charset="-78"/>
              </a:rPr>
              <a:t>العوامل الطبيعية:</a:t>
            </a:r>
          </a:p>
          <a:p>
            <a:pPr marL="342900" indent="-342900">
              <a:buAutoNum type="arabic1Minus"/>
            </a:pPr>
            <a:r>
              <a:rPr lang="ar-DZ" sz="2000" b="1" dirty="0" smtClean="0">
                <a:latin typeface="Sakkal Majalla" pitchFamily="2" charset="-78"/>
                <a:cs typeface="Sakkal Majalla" pitchFamily="2" charset="-78"/>
              </a:rPr>
              <a:t>العوامل الاجتماعية:</a:t>
            </a:r>
          </a:p>
          <a:p>
            <a:pPr marL="342900" indent="-342900">
              <a:buAutoNum type="arabic1Minus"/>
            </a:pPr>
            <a:r>
              <a:rPr lang="ar-DZ" sz="2000" b="1" dirty="0" smtClean="0">
                <a:latin typeface="Sakkal Majalla" pitchFamily="2" charset="-78"/>
                <a:cs typeface="Sakkal Majalla" pitchFamily="2" charset="-78"/>
              </a:rPr>
              <a:t>لعوامل الاقتصادي:</a:t>
            </a:r>
            <a:endParaRPr lang="ar-SA" sz="2000" b="1" dirty="0">
              <a:latin typeface="Sakkal Majalla" pitchFamily="2" charset="-78"/>
              <a:cs typeface="Sakkal Majalla" pitchFamily="2" charset="-78"/>
            </a:endParaRPr>
          </a:p>
        </p:txBody>
      </p:sp>
      <p:sp>
        <p:nvSpPr>
          <p:cNvPr id="12" name="مخطط انسيابي: تخزين بالوصول المباشر 11"/>
          <p:cNvSpPr/>
          <p:nvPr/>
        </p:nvSpPr>
        <p:spPr>
          <a:xfrm>
            <a:off x="884548" y="4649688"/>
            <a:ext cx="4824536" cy="1512168"/>
          </a:xfrm>
          <a:prstGeom prst="flowChartMagneticDrum">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buAutoNum type="arabic1Minus"/>
            </a:pPr>
            <a:r>
              <a:rPr lang="ar-DZ" sz="2000" b="1" dirty="0" smtClean="0">
                <a:latin typeface="Sakkal Majalla" pitchFamily="2" charset="-78"/>
                <a:cs typeface="Sakkal Majalla" pitchFamily="2" charset="-78"/>
              </a:rPr>
              <a:t>تعريف العدل:</a:t>
            </a:r>
          </a:p>
          <a:p>
            <a:pPr marL="342900" indent="-342900">
              <a:buAutoNum type="arabic1Minus"/>
            </a:pPr>
            <a:r>
              <a:rPr lang="ar-DZ" sz="2000" b="1" dirty="0" smtClean="0">
                <a:latin typeface="Sakkal Majalla" pitchFamily="2" charset="-78"/>
                <a:cs typeface="Sakkal Majalla" pitchFamily="2" charset="-78"/>
              </a:rPr>
              <a:t>صدور العدل:</a:t>
            </a:r>
          </a:p>
          <a:p>
            <a:pPr marL="342900" indent="-342900">
              <a:buAutoNum type="arabic1Minus"/>
            </a:pPr>
            <a:r>
              <a:rPr lang="ar-DZ" sz="2000" b="1" dirty="0" smtClean="0">
                <a:latin typeface="Sakkal Majalla" pitchFamily="2" charset="-78"/>
                <a:cs typeface="Sakkal Majalla" pitchFamily="2" charset="-78"/>
              </a:rPr>
              <a:t>تطور فكرة العدل:</a:t>
            </a:r>
            <a:endParaRPr lang="ar-SA" sz="2000" b="1" dirty="0">
              <a:latin typeface="Sakkal Majalla" pitchFamily="2" charset="-78"/>
              <a:cs typeface="Sakkal Majalla" pitchFamily="2" charset="-78"/>
            </a:endParaRPr>
          </a:p>
        </p:txBody>
      </p:sp>
    </p:spTree>
    <p:extLst>
      <p:ext uri="{BB962C8B-B14F-4D97-AF65-F5344CB8AC3E}">
        <p14:creationId xmlns:p14="http://schemas.microsoft.com/office/powerpoint/2010/main" val="3397788732"/>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13024" y="1520983"/>
            <a:ext cx="5688633" cy="901904"/>
          </a:xfrm>
        </p:spPr>
        <p:txBody>
          <a:bodyPr>
            <a:noAutofit/>
          </a:bodyPr>
          <a:lstStyle/>
          <a:p>
            <a:pPr algn="ct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  المقطع </a:t>
            </a:r>
            <a:r>
              <a:rPr lang="ar-DZ" sz="3000" b="1" dirty="0" smtClean="0">
                <a:solidFill>
                  <a:schemeClr val="tx1"/>
                </a:solidFill>
                <a:latin typeface="Sakkal Majalla" pitchFamily="2" charset="-78"/>
                <a:cs typeface="Sakkal Majalla" pitchFamily="2" charset="-78"/>
              </a:rPr>
              <a:t>الثالث </a:t>
            </a: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الاتجاهات الحديثة للسياسة التشريعية</a:t>
            </a:r>
            <a:r>
              <a:rPr lang="ar-DZ" sz="3000" b="1" dirty="0">
                <a:solidFill>
                  <a:schemeClr val="tx1"/>
                </a:solidFill>
                <a:latin typeface="Sakkal Majalla" pitchFamily="2" charset="-78"/>
                <a:cs typeface="Sakkal Majalla" pitchFamily="2" charset="-78"/>
              </a:rPr>
              <a:t/>
            </a:r>
            <a:br>
              <a:rPr lang="ar-DZ" sz="3000" b="1" dirty="0">
                <a:solidFill>
                  <a:schemeClr val="tx1"/>
                </a:solidFill>
                <a:latin typeface="Sakkal Majalla" pitchFamily="2" charset="-78"/>
                <a:cs typeface="Sakkal Majalla" pitchFamily="2" charset="-78"/>
              </a:rPr>
            </a:b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a:t>
            </a:r>
            <a:br>
              <a:rPr lang="ar-DZ" sz="3000" b="1" dirty="0" smtClean="0">
                <a:solidFill>
                  <a:schemeClr val="tx1"/>
                </a:solidFill>
                <a:latin typeface="Sakkal Majalla" pitchFamily="2" charset="-78"/>
                <a:cs typeface="Sakkal Majalla" pitchFamily="2" charset="-78"/>
              </a:rPr>
            </a:br>
            <a:endParaRPr lang="ar-DZ" sz="3000" b="1" dirty="0">
              <a:solidFill>
                <a:schemeClr val="tx1"/>
              </a:solidFill>
              <a:latin typeface="Sakkal Majalla" pitchFamily="2" charset="-78"/>
              <a:cs typeface="Sakkal Majalla" pitchFamily="2" charset="-78"/>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0" y="51615"/>
            <a:ext cx="1403648" cy="1469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1615"/>
            <a:ext cx="1991859" cy="149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descr="C:\Users\h soft\Desktop\مقياس المنهجية لطبة سنة1حقوق\definition-common-law-4-point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29920"/>
            <a:ext cx="1166871" cy="728220"/>
          </a:xfrm>
          <a:prstGeom prst="rect">
            <a:avLst/>
          </a:prstGeom>
          <a:noFill/>
          <a:extLst>
            <a:ext uri="{909E8E84-426E-40DD-AFC4-6F175D3DCCD1}">
              <a14:hiddenFill xmlns:a14="http://schemas.microsoft.com/office/drawing/2010/main">
                <a:solidFill>
                  <a:srgbClr val="FFFFFF"/>
                </a:solidFill>
              </a14:hiddenFill>
            </a:ext>
          </a:extLst>
        </p:spPr>
      </p:pic>
      <p:sp>
        <p:nvSpPr>
          <p:cNvPr id="4" name="مخطط انسيابي: محطة طرفية 3"/>
          <p:cNvSpPr/>
          <p:nvPr/>
        </p:nvSpPr>
        <p:spPr>
          <a:xfrm>
            <a:off x="1619672" y="1412776"/>
            <a:ext cx="5184576" cy="57606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latin typeface="Sakkal Majalla" pitchFamily="2" charset="-78"/>
                <a:cs typeface="Sakkal Majalla" pitchFamily="2" charset="-78"/>
              </a:rPr>
              <a:t>ثانيا: أسس قيام الدولة الحديثة:</a:t>
            </a:r>
            <a:endParaRPr lang="ar-SA" sz="2800" dirty="0">
              <a:latin typeface="Sakkal Majalla" pitchFamily="2" charset="-78"/>
              <a:cs typeface="Sakkal Majalla" pitchFamily="2" charset="-78"/>
            </a:endParaRPr>
          </a:p>
        </p:txBody>
      </p:sp>
      <p:sp>
        <p:nvSpPr>
          <p:cNvPr id="6" name="مخطط انسيابي: قرار 5"/>
          <p:cNvSpPr/>
          <p:nvPr/>
        </p:nvSpPr>
        <p:spPr>
          <a:xfrm>
            <a:off x="1187624" y="2191544"/>
            <a:ext cx="6900585" cy="1080120"/>
          </a:xfrm>
          <a:prstGeom prst="flowChartDecisi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01- ضرورة وجود دستور:</a:t>
            </a:r>
            <a:endParaRPr lang="ar-SA" sz="2800" b="1" dirty="0">
              <a:latin typeface="Sakkal Majalla" pitchFamily="2" charset="-78"/>
              <a:cs typeface="Sakkal Majalla" pitchFamily="2" charset="-78"/>
            </a:endParaRPr>
          </a:p>
        </p:txBody>
      </p:sp>
      <p:sp>
        <p:nvSpPr>
          <p:cNvPr id="7" name="معين 6"/>
          <p:cNvSpPr/>
          <p:nvPr/>
        </p:nvSpPr>
        <p:spPr>
          <a:xfrm>
            <a:off x="1331640" y="3429000"/>
            <a:ext cx="6787864" cy="1296144"/>
          </a:xfrm>
          <a:prstGeom prst="diamond">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02-مبدأ الفصل بين السلطات:</a:t>
            </a:r>
            <a:endParaRPr lang="ar-SA" sz="2800" b="1" dirty="0">
              <a:latin typeface="Sakkal Majalla" pitchFamily="2" charset="-78"/>
              <a:cs typeface="Sakkal Majalla" pitchFamily="2" charset="-78"/>
            </a:endParaRPr>
          </a:p>
        </p:txBody>
      </p:sp>
      <p:sp>
        <p:nvSpPr>
          <p:cNvPr id="11" name="معين 10"/>
          <p:cNvSpPr/>
          <p:nvPr/>
        </p:nvSpPr>
        <p:spPr>
          <a:xfrm>
            <a:off x="1187624" y="4878288"/>
            <a:ext cx="7084280" cy="1296144"/>
          </a:xfrm>
          <a:prstGeom prst="diamond">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03- التعددية السياسية:</a:t>
            </a:r>
            <a:endParaRPr lang="ar-SA" sz="2800" b="1" dirty="0">
              <a:latin typeface="Sakkal Majalla" pitchFamily="2" charset="-78"/>
              <a:cs typeface="Sakkal Majalla" pitchFamily="2" charset="-78"/>
            </a:endParaRPr>
          </a:p>
        </p:txBody>
      </p:sp>
    </p:spTree>
    <p:extLst>
      <p:ext uri="{BB962C8B-B14F-4D97-AF65-F5344CB8AC3E}">
        <p14:creationId xmlns:p14="http://schemas.microsoft.com/office/powerpoint/2010/main" val="964687257"/>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13024" y="1520983"/>
            <a:ext cx="5688633" cy="901904"/>
          </a:xfrm>
        </p:spPr>
        <p:txBody>
          <a:bodyPr>
            <a:noAutofit/>
          </a:bodyPr>
          <a:lstStyle/>
          <a:p>
            <a:pPr algn="ct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  المقطع </a:t>
            </a:r>
            <a:r>
              <a:rPr lang="ar-DZ" sz="3000" b="1" dirty="0" smtClean="0">
                <a:solidFill>
                  <a:schemeClr val="tx1"/>
                </a:solidFill>
                <a:latin typeface="Sakkal Majalla" pitchFamily="2" charset="-78"/>
                <a:cs typeface="Sakkal Majalla" pitchFamily="2" charset="-78"/>
              </a:rPr>
              <a:t>الثالث </a:t>
            </a: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الاتجاهات الحديثة للسياسة التشريعية</a:t>
            </a:r>
            <a:r>
              <a:rPr lang="ar-DZ" sz="3000" b="1" dirty="0">
                <a:solidFill>
                  <a:schemeClr val="tx1"/>
                </a:solidFill>
                <a:latin typeface="Sakkal Majalla" pitchFamily="2" charset="-78"/>
                <a:cs typeface="Sakkal Majalla" pitchFamily="2" charset="-78"/>
              </a:rPr>
              <a:t/>
            </a:r>
            <a:br>
              <a:rPr lang="ar-DZ" sz="3000" b="1" dirty="0">
                <a:solidFill>
                  <a:schemeClr val="tx1"/>
                </a:solidFill>
                <a:latin typeface="Sakkal Majalla" pitchFamily="2" charset="-78"/>
                <a:cs typeface="Sakkal Majalla" pitchFamily="2" charset="-78"/>
              </a:rPr>
            </a:b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a:t>
            </a:r>
            <a:br>
              <a:rPr lang="ar-DZ" sz="3000" b="1" dirty="0" smtClean="0">
                <a:solidFill>
                  <a:schemeClr val="tx1"/>
                </a:solidFill>
                <a:latin typeface="Sakkal Majalla" pitchFamily="2" charset="-78"/>
                <a:cs typeface="Sakkal Majalla" pitchFamily="2" charset="-78"/>
              </a:rPr>
            </a:br>
            <a:endParaRPr lang="ar-DZ" sz="3000" b="1" dirty="0">
              <a:solidFill>
                <a:schemeClr val="tx1"/>
              </a:solidFill>
              <a:latin typeface="Sakkal Majalla" pitchFamily="2" charset="-78"/>
              <a:cs typeface="Sakkal Majalla" pitchFamily="2" charset="-78"/>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0" y="51615"/>
            <a:ext cx="1403648" cy="1469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1615"/>
            <a:ext cx="1991859" cy="149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descr="C:\Users\h soft\Desktop\مقياس المنهجية لطبة سنة1حقوق\definition-common-law-4-point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29920"/>
            <a:ext cx="1166871" cy="728220"/>
          </a:xfrm>
          <a:prstGeom prst="rect">
            <a:avLst/>
          </a:prstGeom>
          <a:noFill/>
          <a:extLst>
            <a:ext uri="{909E8E84-426E-40DD-AFC4-6F175D3DCCD1}">
              <a14:hiddenFill xmlns:a14="http://schemas.microsoft.com/office/drawing/2010/main">
                <a:solidFill>
                  <a:srgbClr val="FFFFFF"/>
                </a:solidFill>
              </a14:hiddenFill>
            </a:ext>
          </a:extLst>
        </p:spPr>
      </p:pic>
      <p:sp>
        <p:nvSpPr>
          <p:cNvPr id="4" name="مخطط انسيابي: محطة طرفية 3"/>
          <p:cNvSpPr/>
          <p:nvPr/>
        </p:nvSpPr>
        <p:spPr>
          <a:xfrm>
            <a:off x="1619672" y="1412776"/>
            <a:ext cx="5184576" cy="57606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latin typeface="Sakkal Majalla" pitchFamily="2" charset="-78"/>
                <a:cs typeface="Sakkal Majalla" pitchFamily="2" charset="-78"/>
              </a:rPr>
              <a:t>أولا: عناصر القاعدة القانونية:</a:t>
            </a:r>
            <a:endParaRPr lang="ar-SA" sz="2800" dirty="0">
              <a:latin typeface="Sakkal Majalla" pitchFamily="2" charset="-78"/>
              <a:cs typeface="Sakkal Majalla" pitchFamily="2" charset="-78"/>
            </a:endParaRPr>
          </a:p>
        </p:txBody>
      </p:sp>
      <p:sp>
        <p:nvSpPr>
          <p:cNvPr id="6" name="مخطط انسيابي: قرار 5"/>
          <p:cNvSpPr/>
          <p:nvPr/>
        </p:nvSpPr>
        <p:spPr>
          <a:xfrm>
            <a:off x="1187624" y="2191544"/>
            <a:ext cx="6900585" cy="1080120"/>
          </a:xfrm>
          <a:prstGeom prst="flowChartDecisi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01- العنصر الواقعي:</a:t>
            </a:r>
            <a:endParaRPr lang="ar-SA" sz="2800" b="1" dirty="0">
              <a:latin typeface="Sakkal Majalla" pitchFamily="2" charset="-78"/>
              <a:cs typeface="Sakkal Majalla" pitchFamily="2" charset="-78"/>
            </a:endParaRPr>
          </a:p>
        </p:txBody>
      </p:sp>
      <p:sp>
        <p:nvSpPr>
          <p:cNvPr id="5" name="سهم إلى اليسار 4"/>
          <p:cNvSpPr/>
          <p:nvPr/>
        </p:nvSpPr>
        <p:spPr>
          <a:xfrm>
            <a:off x="6588224" y="3861048"/>
            <a:ext cx="1800200" cy="1656184"/>
          </a:xfrm>
          <a:prstGeom prst="lef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000" b="1" dirty="0">
              <a:latin typeface="Sakkal Majalla" pitchFamily="2" charset="-78"/>
              <a:cs typeface="Sakkal Majalla" pitchFamily="2" charset="-78"/>
            </a:endParaRPr>
          </a:p>
        </p:txBody>
      </p:sp>
      <p:sp>
        <p:nvSpPr>
          <p:cNvPr id="8" name="مخطط انسيابي: بيانات 7"/>
          <p:cNvSpPr/>
          <p:nvPr/>
        </p:nvSpPr>
        <p:spPr>
          <a:xfrm>
            <a:off x="539552" y="3573016"/>
            <a:ext cx="6048672" cy="2448272"/>
          </a:xfrm>
          <a:prstGeom prst="flowChartInputOutp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500" dirty="0">
                <a:latin typeface="Sakkal Majalla" pitchFamily="2" charset="-78"/>
                <a:cs typeface="Sakkal Majalla" pitchFamily="2" charset="-78"/>
              </a:rPr>
              <a:t>يتمثل في مجموعة الحقائق التي تحيط بالأفراد في الجماعة فهي حقائق يمكن </a:t>
            </a:r>
            <a:r>
              <a:rPr lang="ar-SA" sz="2500" dirty="0" smtClean="0">
                <a:latin typeface="Sakkal Majalla" pitchFamily="2" charset="-78"/>
                <a:cs typeface="Sakkal Majalla" pitchFamily="2" charset="-78"/>
              </a:rPr>
              <a:t>إخضاعه</a:t>
            </a:r>
            <a:r>
              <a:rPr lang="ar-DZ" sz="2500" dirty="0" smtClean="0">
                <a:latin typeface="Sakkal Majalla" pitchFamily="2" charset="-78"/>
                <a:cs typeface="Sakkal Majalla" pitchFamily="2" charset="-78"/>
              </a:rPr>
              <a:t> ل</a:t>
            </a:r>
            <a:r>
              <a:rPr lang="ar-SA" sz="2500" dirty="0" smtClean="0">
                <a:latin typeface="Sakkal Majalla" pitchFamily="2" charset="-78"/>
                <a:cs typeface="Sakkal Majalla" pitchFamily="2" charset="-78"/>
              </a:rPr>
              <a:t>لمشاهدة </a:t>
            </a:r>
            <a:r>
              <a:rPr lang="ar-SA" sz="2500" dirty="0">
                <a:latin typeface="Sakkal Majalla" pitchFamily="2" charset="-78"/>
                <a:cs typeface="Sakkal Majalla" pitchFamily="2" charset="-78"/>
              </a:rPr>
              <a:t>والتجربة</a:t>
            </a:r>
            <a:r>
              <a:rPr lang="ar-SA" sz="2500" dirty="0" smtClean="0">
                <a:latin typeface="Sakkal Majalla" pitchFamily="2" charset="-78"/>
                <a:cs typeface="Sakkal Majalla" pitchFamily="2" charset="-78"/>
              </a:rPr>
              <a:t>،</a:t>
            </a:r>
            <a:endParaRPr lang="ar-DZ" sz="2500" dirty="0" smtClean="0">
              <a:latin typeface="Sakkal Majalla" pitchFamily="2" charset="-78"/>
              <a:cs typeface="Sakkal Majalla" pitchFamily="2" charset="-78"/>
            </a:endParaRPr>
          </a:p>
          <a:p>
            <a:r>
              <a:rPr lang="ar-SA" sz="1600" dirty="0" smtClean="0">
                <a:latin typeface="Sakkal Majalla" pitchFamily="2" charset="-78"/>
                <a:cs typeface="Sakkal Majalla" pitchFamily="2" charset="-78"/>
              </a:rPr>
              <a:t> </a:t>
            </a:r>
            <a:r>
              <a:rPr lang="ar-SA" sz="1600" dirty="0">
                <a:latin typeface="Sakkal Majalla" pitchFamily="2" charset="-78"/>
                <a:cs typeface="Sakkal Majalla" pitchFamily="2" charset="-78"/>
              </a:rPr>
              <a:t>وتتمثل في عدة عوامل نذكر منها ما يلي</a:t>
            </a:r>
            <a:r>
              <a:rPr lang="ar-SA" sz="1600" dirty="0" smtClean="0">
                <a:latin typeface="Sakkal Majalla" pitchFamily="2" charset="-78"/>
                <a:cs typeface="Sakkal Majalla" pitchFamily="2" charset="-78"/>
              </a:rPr>
              <a:t>:</a:t>
            </a:r>
            <a:endParaRPr lang="ar-DZ" sz="1600" dirty="0" smtClean="0">
              <a:latin typeface="Sakkal Majalla" pitchFamily="2" charset="-78"/>
              <a:cs typeface="Sakkal Majalla" pitchFamily="2" charset="-78"/>
            </a:endParaRPr>
          </a:p>
          <a:p>
            <a:r>
              <a:rPr lang="ar-DZ" sz="1600" dirty="0" smtClean="0">
                <a:solidFill>
                  <a:schemeClr val="tx1"/>
                </a:solidFill>
                <a:latin typeface="Sakkal Majalla" pitchFamily="2" charset="-78"/>
                <a:cs typeface="Sakkal Majalla" pitchFamily="2" charset="-78"/>
              </a:rPr>
              <a:t>أ-العوامل </a:t>
            </a:r>
            <a:r>
              <a:rPr lang="ar-DZ" sz="1600" dirty="0" err="1" smtClean="0">
                <a:solidFill>
                  <a:schemeClr val="tx1"/>
                </a:solidFill>
                <a:latin typeface="Sakkal Majalla" pitchFamily="2" charset="-78"/>
                <a:cs typeface="Sakkal Majalla" pitchFamily="2" charset="-78"/>
              </a:rPr>
              <a:t>الطبيعية.ب</a:t>
            </a:r>
            <a:r>
              <a:rPr lang="ar-DZ" sz="1600" dirty="0" smtClean="0">
                <a:solidFill>
                  <a:schemeClr val="tx1"/>
                </a:solidFill>
                <a:latin typeface="Sakkal Majalla" pitchFamily="2" charset="-78"/>
                <a:cs typeface="Sakkal Majalla" pitchFamily="2" charset="-78"/>
              </a:rPr>
              <a:t>- العوامل </a:t>
            </a:r>
            <a:r>
              <a:rPr lang="ar-DZ" sz="1600" dirty="0" err="1" smtClean="0">
                <a:solidFill>
                  <a:schemeClr val="tx1"/>
                </a:solidFill>
                <a:latin typeface="Sakkal Majalla" pitchFamily="2" charset="-78"/>
                <a:cs typeface="Sakkal Majalla" pitchFamily="2" charset="-78"/>
              </a:rPr>
              <a:t>الاجتماعية.ج</a:t>
            </a:r>
            <a:r>
              <a:rPr lang="ar-DZ" sz="1600" dirty="0" smtClean="0">
                <a:solidFill>
                  <a:schemeClr val="tx1"/>
                </a:solidFill>
                <a:latin typeface="Sakkal Majalla" pitchFamily="2" charset="-78"/>
                <a:cs typeface="Sakkal Majalla" pitchFamily="2" charset="-78"/>
              </a:rPr>
              <a:t>- العوامل </a:t>
            </a:r>
            <a:r>
              <a:rPr lang="ar-DZ" sz="1600" dirty="0" err="1" smtClean="0">
                <a:solidFill>
                  <a:schemeClr val="tx1"/>
                </a:solidFill>
                <a:latin typeface="Sakkal Majalla" pitchFamily="2" charset="-78"/>
                <a:cs typeface="Sakkal Majalla" pitchFamily="2" charset="-78"/>
              </a:rPr>
              <a:t>الاقتصادية.د</a:t>
            </a:r>
            <a:r>
              <a:rPr lang="ar-DZ" sz="1600" dirty="0" smtClean="0">
                <a:solidFill>
                  <a:schemeClr val="tx1"/>
                </a:solidFill>
                <a:latin typeface="Sakkal Majalla" pitchFamily="2" charset="-78"/>
                <a:cs typeface="Sakkal Majalla" pitchFamily="2" charset="-78"/>
              </a:rPr>
              <a:t>-العوامل التاريخية.</a:t>
            </a:r>
            <a:endParaRPr lang="ar-SA" sz="1600" dirty="0">
              <a:solidFill>
                <a:schemeClr val="tx1"/>
              </a:solidFill>
              <a:latin typeface="Sakkal Majalla" pitchFamily="2" charset="-78"/>
              <a:cs typeface="Sakkal Majalla" pitchFamily="2" charset="-78"/>
            </a:endParaRPr>
          </a:p>
        </p:txBody>
      </p:sp>
    </p:spTree>
    <p:extLst>
      <p:ext uri="{BB962C8B-B14F-4D97-AF65-F5344CB8AC3E}">
        <p14:creationId xmlns:p14="http://schemas.microsoft.com/office/powerpoint/2010/main" val="2986432832"/>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13024" y="1520983"/>
            <a:ext cx="5688633" cy="901904"/>
          </a:xfrm>
        </p:spPr>
        <p:txBody>
          <a:bodyPr>
            <a:noAutofit/>
          </a:bodyPr>
          <a:lstStyle/>
          <a:p>
            <a:pPr algn="ct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  المقطع </a:t>
            </a:r>
            <a:r>
              <a:rPr lang="ar-DZ" sz="3000" b="1" dirty="0" smtClean="0">
                <a:solidFill>
                  <a:schemeClr val="tx1"/>
                </a:solidFill>
                <a:latin typeface="Sakkal Majalla" pitchFamily="2" charset="-78"/>
                <a:cs typeface="Sakkal Majalla" pitchFamily="2" charset="-78"/>
              </a:rPr>
              <a:t>الثالث </a:t>
            </a: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الاتجاهات الحديثة للسياسة التشريعية</a:t>
            </a:r>
            <a:r>
              <a:rPr lang="ar-DZ" sz="3000" b="1" dirty="0">
                <a:solidFill>
                  <a:schemeClr val="tx1"/>
                </a:solidFill>
                <a:latin typeface="Sakkal Majalla" pitchFamily="2" charset="-78"/>
                <a:cs typeface="Sakkal Majalla" pitchFamily="2" charset="-78"/>
              </a:rPr>
              <a:t/>
            </a:r>
            <a:br>
              <a:rPr lang="ar-DZ" sz="3000" b="1" dirty="0">
                <a:solidFill>
                  <a:schemeClr val="tx1"/>
                </a:solidFill>
                <a:latin typeface="Sakkal Majalla" pitchFamily="2" charset="-78"/>
                <a:cs typeface="Sakkal Majalla" pitchFamily="2" charset="-78"/>
              </a:rPr>
            </a:b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a:t>
            </a:r>
            <a:br>
              <a:rPr lang="ar-DZ" sz="3000" b="1" dirty="0" smtClean="0">
                <a:solidFill>
                  <a:schemeClr val="tx1"/>
                </a:solidFill>
                <a:latin typeface="Sakkal Majalla" pitchFamily="2" charset="-78"/>
                <a:cs typeface="Sakkal Majalla" pitchFamily="2" charset="-78"/>
              </a:rPr>
            </a:br>
            <a:endParaRPr lang="ar-DZ" sz="3000" b="1" dirty="0">
              <a:solidFill>
                <a:schemeClr val="tx1"/>
              </a:solidFill>
              <a:latin typeface="Sakkal Majalla" pitchFamily="2" charset="-78"/>
              <a:cs typeface="Sakkal Majalla" pitchFamily="2" charset="-78"/>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0" y="51615"/>
            <a:ext cx="1403648" cy="1469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1615"/>
            <a:ext cx="1991859" cy="149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descr="C:\Users\h soft\Desktop\مقياس المنهجية لطبة سنة1حقوق\definition-common-law-4-point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29920"/>
            <a:ext cx="1166871" cy="728220"/>
          </a:xfrm>
          <a:prstGeom prst="rect">
            <a:avLst/>
          </a:prstGeom>
          <a:noFill/>
          <a:extLst>
            <a:ext uri="{909E8E84-426E-40DD-AFC4-6F175D3DCCD1}">
              <a14:hiddenFill xmlns:a14="http://schemas.microsoft.com/office/drawing/2010/main">
                <a:solidFill>
                  <a:srgbClr val="FFFFFF"/>
                </a:solidFill>
              </a14:hiddenFill>
            </a:ext>
          </a:extLst>
        </p:spPr>
      </p:pic>
      <p:sp>
        <p:nvSpPr>
          <p:cNvPr id="4" name="مخطط انسيابي: محطة طرفية 3"/>
          <p:cNvSpPr/>
          <p:nvPr/>
        </p:nvSpPr>
        <p:spPr>
          <a:xfrm>
            <a:off x="1619672" y="1412776"/>
            <a:ext cx="5184576" cy="57606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latin typeface="Sakkal Majalla" pitchFamily="2" charset="-78"/>
                <a:cs typeface="Sakkal Majalla" pitchFamily="2" charset="-78"/>
              </a:rPr>
              <a:t>أولا: عناصر القاعدة القانونية:</a:t>
            </a:r>
            <a:endParaRPr lang="ar-SA" sz="2800" dirty="0">
              <a:latin typeface="Sakkal Majalla" pitchFamily="2" charset="-78"/>
              <a:cs typeface="Sakkal Majalla" pitchFamily="2" charset="-78"/>
            </a:endParaRPr>
          </a:p>
        </p:txBody>
      </p:sp>
      <p:sp>
        <p:nvSpPr>
          <p:cNvPr id="6" name="مخطط انسيابي: قرار 5"/>
          <p:cNvSpPr/>
          <p:nvPr/>
        </p:nvSpPr>
        <p:spPr>
          <a:xfrm>
            <a:off x="1187624" y="2191544"/>
            <a:ext cx="6900585" cy="1080120"/>
          </a:xfrm>
          <a:prstGeom prst="flowChartDecisi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01- العنصر الواقعي:</a:t>
            </a:r>
            <a:endParaRPr lang="ar-SA" sz="2800" b="1" dirty="0">
              <a:latin typeface="Sakkal Majalla" pitchFamily="2" charset="-78"/>
              <a:cs typeface="Sakkal Majalla" pitchFamily="2" charset="-78"/>
            </a:endParaRPr>
          </a:p>
        </p:txBody>
      </p:sp>
      <p:sp>
        <p:nvSpPr>
          <p:cNvPr id="5" name="سهم إلى اليسار 4"/>
          <p:cNvSpPr/>
          <p:nvPr/>
        </p:nvSpPr>
        <p:spPr>
          <a:xfrm>
            <a:off x="6588224" y="3861048"/>
            <a:ext cx="1800200" cy="1656184"/>
          </a:xfrm>
          <a:prstGeom prst="lef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000" b="1" dirty="0" smtClean="0">
                <a:latin typeface="Sakkal Majalla" pitchFamily="2" charset="-78"/>
                <a:cs typeface="Sakkal Majalla" pitchFamily="2" charset="-78"/>
              </a:rPr>
              <a:t>أ- العوامل الطبيعية:</a:t>
            </a:r>
            <a:endParaRPr lang="ar-SA" sz="2000" b="1" dirty="0">
              <a:latin typeface="Sakkal Majalla" pitchFamily="2" charset="-78"/>
              <a:cs typeface="Sakkal Majalla" pitchFamily="2" charset="-78"/>
            </a:endParaRPr>
          </a:p>
        </p:txBody>
      </p:sp>
      <p:sp>
        <p:nvSpPr>
          <p:cNvPr id="8" name="مخطط انسيابي: بيانات 7"/>
          <p:cNvSpPr/>
          <p:nvPr/>
        </p:nvSpPr>
        <p:spPr>
          <a:xfrm>
            <a:off x="539552" y="3573016"/>
            <a:ext cx="6048672" cy="2448272"/>
          </a:xfrm>
          <a:prstGeom prst="flowChartInputOutp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500" dirty="0">
                <a:latin typeface="Sakkal Majalla" pitchFamily="2" charset="-78"/>
                <a:cs typeface="Sakkal Majalla" pitchFamily="2" charset="-78"/>
              </a:rPr>
              <a:t>المقصود هنا العوامل الطبيعية البيئة التي يعيش فيه الفرد، </a:t>
            </a:r>
            <a:r>
              <a:rPr lang="ar-SA" sz="2000" dirty="0">
                <a:latin typeface="Sakkal Majalla" pitchFamily="2" charset="-78"/>
                <a:cs typeface="Sakkal Majalla" pitchFamily="2" charset="-78"/>
              </a:rPr>
              <a:t>تشمل نوع المناخ والموقع الجغرافي كالا اختلاف في طبيعة المناخ الذي يمكن أن يكون حارا ، معتدلا، باردا </a:t>
            </a:r>
            <a:r>
              <a:rPr lang="ar-SA" sz="2000" dirty="0" err="1">
                <a:latin typeface="Sakkal Majalla" pitchFamily="2" charset="-78"/>
                <a:cs typeface="Sakkal Majalla" pitchFamily="2" charset="-78"/>
              </a:rPr>
              <a:t>فطبيعةالحياة</a:t>
            </a:r>
            <a:r>
              <a:rPr lang="ar-SA" sz="2000" dirty="0">
                <a:latin typeface="Sakkal Majalla" pitchFamily="2" charset="-78"/>
                <a:cs typeface="Sakkal Majalla" pitchFamily="2" charset="-78"/>
              </a:rPr>
              <a:t> في الصحراء تختلف عن الساحل.....</a:t>
            </a:r>
            <a:r>
              <a:rPr lang="ar-SA" sz="2500" dirty="0">
                <a:latin typeface="Sakkal Majalla" pitchFamily="2" charset="-78"/>
                <a:cs typeface="Sakkal Majalla" pitchFamily="2" charset="-78"/>
              </a:rPr>
              <a:t>.</a:t>
            </a:r>
            <a:endParaRPr lang="ar-SA" sz="1600" dirty="0">
              <a:solidFill>
                <a:schemeClr val="tx1"/>
              </a:solidFill>
              <a:latin typeface="Sakkal Majalla" pitchFamily="2" charset="-78"/>
              <a:cs typeface="Sakkal Majalla" pitchFamily="2" charset="-78"/>
            </a:endParaRPr>
          </a:p>
        </p:txBody>
      </p:sp>
    </p:spTree>
    <p:extLst>
      <p:ext uri="{BB962C8B-B14F-4D97-AF65-F5344CB8AC3E}">
        <p14:creationId xmlns:p14="http://schemas.microsoft.com/office/powerpoint/2010/main" val="2155816042"/>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13024" y="1520983"/>
            <a:ext cx="5688633" cy="901904"/>
          </a:xfrm>
        </p:spPr>
        <p:txBody>
          <a:bodyPr>
            <a:noAutofit/>
          </a:bodyPr>
          <a:lstStyle/>
          <a:p>
            <a:pPr algn="ct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  المقطع </a:t>
            </a:r>
            <a:r>
              <a:rPr lang="ar-DZ" sz="3000" b="1" dirty="0" smtClean="0">
                <a:solidFill>
                  <a:schemeClr val="tx1"/>
                </a:solidFill>
                <a:latin typeface="Sakkal Majalla" pitchFamily="2" charset="-78"/>
                <a:cs typeface="Sakkal Majalla" pitchFamily="2" charset="-78"/>
              </a:rPr>
              <a:t>الثالث </a:t>
            </a: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الاتجاهات الحديثة للسياسة التشريعية</a:t>
            </a:r>
            <a:r>
              <a:rPr lang="ar-DZ" sz="3000" b="1" dirty="0">
                <a:solidFill>
                  <a:schemeClr val="tx1"/>
                </a:solidFill>
                <a:latin typeface="Sakkal Majalla" pitchFamily="2" charset="-78"/>
                <a:cs typeface="Sakkal Majalla" pitchFamily="2" charset="-78"/>
              </a:rPr>
              <a:t/>
            </a:r>
            <a:br>
              <a:rPr lang="ar-DZ" sz="3000" b="1" dirty="0">
                <a:solidFill>
                  <a:schemeClr val="tx1"/>
                </a:solidFill>
                <a:latin typeface="Sakkal Majalla" pitchFamily="2" charset="-78"/>
                <a:cs typeface="Sakkal Majalla" pitchFamily="2" charset="-78"/>
              </a:rPr>
            </a:b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a:t>
            </a:r>
            <a:br>
              <a:rPr lang="ar-DZ" sz="3000" b="1" dirty="0" smtClean="0">
                <a:solidFill>
                  <a:schemeClr val="tx1"/>
                </a:solidFill>
                <a:latin typeface="Sakkal Majalla" pitchFamily="2" charset="-78"/>
                <a:cs typeface="Sakkal Majalla" pitchFamily="2" charset="-78"/>
              </a:rPr>
            </a:br>
            <a:endParaRPr lang="ar-DZ" sz="3000" b="1" dirty="0">
              <a:solidFill>
                <a:schemeClr val="tx1"/>
              </a:solidFill>
              <a:latin typeface="Sakkal Majalla" pitchFamily="2" charset="-78"/>
              <a:cs typeface="Sakkal Majalla" pitchFamily="2" charset="-78"/>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0" y="51615"/>
            <a:ext cx="1403648" cy="1469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1615"/>
            <a:ext cx="1991859" cy="149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descr="C:\Users\h soft\Desktop\مقياس المنهجية لطبة سنة1حقوق\definition-common-law-4-point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29920"/>
            <a:ext cx="1166871" cy="728220"/>
          </a:xfrm>
          <a:prstGeom prst="rect">
            <a:avLst/>
          </a:prstGeom>
          <a:noFill/>
          <a:extLst>
            <a:ext uri="{909E8E84-426E-40DD-AFC4-6F175D3DCCD1}">
              <a14:hiddenFill xmlns:a14="http://schemas.microsoft.com/office/drawing/2010/main">
                <a:solidFill>
                  <a:srgbClr val="FFFFFF"/>
                </a:solidFill>
              </a14:hiddenFill>
            </a:ext>
          </a:extLst>
        </p:spPr>
      </p:pic>
      <p:sp>
        <p:nvSpPr>
          <p:cNvPr id="4" name="مخطط انسيابي: محطة طرفية 3"/>
          <p:cNvSpPr/>
          <p:nvPr/>
        </p:nvSpPr>
        <p:spPr>
          <a:xfrm>
            <a:off x="1619672" y="1412776"/>
            <a:ext cx="5184576" cy="57606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latin typeface="Sakkal Majalla" pitchFamily="2" charset="-78"/>
                <a:cs typeface="Sakkal Majalla" pitchFamily="2" charset="-78"/>
              </a:rPr>
              <a:t>أولا: عناصر القاعدة القانونية:</a:t>
            </a:r>
            <a:endParaRPr lang="ar-SA" sz="2800" dirty="0">
              <a:latin typeface="Sakkal Majalla" pitchFamily="2" charset="-78"/>
              <a:cs typeface="Sakkal Majalla" pitchFamily="2" charset="-78"/>
            </a:endParaRPr>
          </a:p>
        </p:txBody>
      </p:sp>
      <p:sp>
        <p:nvSpPr>
          <p:cNvPr id="6" name="مخطط انسيابي: قرار 5"/>
          <p:cNvSpPr/>
          <p:nvPr/>
        </p:nvSpPr>
        <p:spPr>
          <a:xfrm>
            <a:off x="1187624" y="2191544"/>
            <a:ext cx="6900585" cy="1080120"/>
          </a:xfrm>
          <a:prstGeom prst="flowChartDecisi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01- العنصر الواقعي:</a:t>
            </a:r>
            <a:endParaRPr lang="ar-SA" sz="2800" b="1" dirty="0">
              <a:latin typeface="Sakkal Majalla" pitchFamily="2" charset="-78"/>
              <a:cs typeface="Sakkal Majalla" pitchFamily="2" charset="-78"/>
            </a:endParaRPr>
          </a:p>
        </p:txBody>
      </p:sp>
      <p:sp>
        <p:nvSpPr>
          <p:cNvPr id="5" name="سهم إلى اليسار 4"/>
          <p:cNvSpPr/>
          <p:nvPr/>
        </p:nvSpPr>
        <p:spPr>
          <a:xfrm>
            <a:off x="6588224" y="3861048"/>
            <a:ext cx="1800200" cy="1656184"/>
          </a:xfrm>
          <a:prstGeom prst="lef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000" b="1" dirty="0" smtClean="0">
                <a:latin typeface="Sakkal Majalla" pitchFamily="2" charset="-78"/>
                <a:cs typeface="Sakkal Majalla" pitchFamily="2" charset="-78"/>
              </a:rPr>
              <a:t>ب- العوامل الاجتماعية:</a:t>
            </a:r>
            <a:endParaRPr lang="ar-SA" sz="2000" b="1" dirty="0">
              <a:latin typeface="Sakkal Majalla" pitchFamily="2" charset="-78"/>
              <a:cs typeface="Sakkal Majalla" pitchFamily="2" charset="-78"/>
            </a:endParaRPr>
          </a:p>
        </p:txBody>
      </p:sp>
      <p:sp>
        <p:nvSpPr>
          <p:cNvPr id="8" name="مخطط انسيابي: بيانات 7"/>
          <p:cNvSpPr/>
          <p:nvPr/>
        </p:nvSpPr>
        <p:spPr>
          <a:xfrm>
            <a:off x="539552" y="3573016"/>
            <a:ext cx="6048672" cy="2448272"/>
          </a:xfrm>
          <a:prstGeom prst="flowChartInputOutp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500" dirty="0">
                <a:latin typeface="Sakkal Majalla" pitchFamily="2" charset="-78"/>
                <a:cs typeface="Sakkal Majalla" pitchFamily="2" charset="-78"/>
              </a:rPr>
              <a:t>تتمثل في مجموعة من حقائق الحياة الواردة في مجتمع ما ، ومختلف الأعراف التي تساهم في تكوين الأنظمة القانونية والذي يتميز بالاختلاف من عصر لأخر ، ومن مكان لأخر ( </a:t>
            </a:r>
            <a:r>
              <a:rPr lang="ar-SA" sz="2500" dirty="0" err="1">
                <a:latin typeface="Sakkal Majalla" pitchFamily="2" charset="-78"/>
                <a:cs typeface="Sakkal Majalla" pitchFamily="2" charset="-78"/>
              </a:rPr>
              <a:t>كنظامالأسرة</a:t>
            </a:r>
            <a:r>
              <a:rPr lang="ar-SA" sz="2500" dirty="0">
                <a:latin typeface="Sakkal Majalla" pitchFamily="2" charset="-78"/>
                <a:cs typeface="Sakkal Majalla" pitchFamily="2" charset="-78"/>
              </a:rPr>
              <a:t> الإرث.......</a:t>
            </a:r>
            <a:endParaRPr lang="ar-SA" sz="1600" dirty="0">
              <a:solidFill>
                <a:schemeClr val="tx1"/>
              </a:solidFill>
              <a:latin typeface="Sakkal Majalla" pitchFamily="2" charset="-78"/>
              <a:cs typeface="Sakkal Majalla" pitchFamily="2" charset="-78"/>
            </a:endParaRPr>
          </a:p>
        </p:txBody>
      </p:sp>
    </p:spTree>
    <p:extLst>
      <p:ext uri="{BB962C8B-B14F-4D97-AF65-F5344CB8AC3E}">
        <p14:creationId xmlns:p14="http://schemas.microsoft.com/office/powerpoint/2010/main" val="1156186755"/>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13024" y="1520983"/>
            <a:ext cx="5688633" cy="901904"/>
          </a:xfrm>
        </p:spPr>
        <p:txBody>
          <a:bodyPr>
            <a:noAutofit/>
          </a:bodyPr>
          <a:lstStyle/>
          <a:p>
            <a:pPr algn="ct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  المقطع </a:t>
            </a:r>
            <a:r>
              <a:rPr lang="ar-DZ" sz="3000" b="1" dirty="0" smtClean="0">
                <a:solidFill>
                  <a:schemeClr val="tx1"/>
                </a:solidFill>
                <a:latin typeface="Sakkal Majalla" pitchFamily="2" charset="-78"/>
                <a:cs typeface="Sakkal Majalla" pitchFamily="2" charset="-78"/>
              </a:rPr>
              <a:t>الثالث </a:t>
            </a: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الاتجاهات الحديثة للسياسة التشريعية</a:t>
            </a:r>
            <a:r>
              <a:rPr lang="ar-DZ" sz="3000" b="1" dirty="0">
                <a:solidFill>
                  <a:schemeClr val="tx1"/>
                </a:solidFill>
                <a:latin typeface="Sakkal Majalla" pitchFamily="2" charset="-78"/>
                <a:cs typeface="Sakkal Majalla" pitchFamily="2" charset="-78"/>
              </a:rPr>
              <a:t/>
            </a:r>
            <a:br>
              <a:rPr lang="ar-DZ" sz="3000" b="1" dirty="0">
                <a:solidFill>
                  <a:schemeClr val="tx1"/>
                </a:solidFill>
                <a:latin typeface="Sakkal Majalla" pitchFamily="2" charset="-78"/>
                <a:cs typeface="Sakkal Majalla" pitchFamily="2" charset="-78"/>
              </a:rPr>
            </a:br>
            <a:r>
              <a:rPr lang="ar-DZ" sz="3000" b="1" dirty="0">
                <a:solidFill>
                  <a:schemeClr val="tx1"/>
                </a:solidFill>
                <a:latin typeface="Sakkal Majalla" pitchFamily="2" charset="-78"/>
                <a:cs typeface="Sakkal Majalla" pitchFamily="2" charset="-78"/>
              </a:rPr>
              <a:t>  </a:t>
            </a:r>
            <a:r>
              <a:rPr lang="ar-DZ" sz="3000" b="1" dirty="0" smtClean="0">
                <a:solidFill>
                  <a:schemeClr val="tx1"/>
                </a:solidFill>
                <a:latin typeface="Sakkal Majalla" pitchFamily="2" charset="-78"/>
                <a:cs typeface="Sakkal Majalla" pitchFamily="2" charset="-78"/>
              </a:rPr>
              <a:t>:</a:t>
            </a:r>
            <a:br>
              <a:rPr lang="ar-DZ" sz="3000" b="1" dirty="0" smtClean="0">
                <a:solidFill>
                  <a:schemeClr val="tx1"/>
                </a:solidFill>
                <a:latin typeface="Sakkal Majalla" pitchFamily="2" charset="-78"/>
                <a:cs typeface="Sakkal Majalla" pitchFamily="2" charset="-78"/>
              </a:rPr>
            </a:br>
            <a:endParaRPr lang="ar-DZ" sz="3000" b="1" dirty="0">
              <a:solidFill>
                <a:schemeClr val="tx1"/>
              </a:solidFill>
              <a:latin typeface="Sakkal Majalla" pitchFamily="2" charset="-78"/>
              <a:cs typeface="Sakkal Majalla" pitchFamily="2" charset="-78"/>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0" y="51615"/>
            <a:ext cx="1403648" cy="1469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51615"/>
            <a:ext cx="1991859" cy="1492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descr="C:\Users\h soft\Desktop\مقياس المنهجية لطبة سنة1حقوق\definition-common-law-4-point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1920" y="-29920"/>
            <a:ext cx="1166871" cy="728220"/>
          </a:xfrm>
          <a:prstGeom prst="rect">
            <a:avLst/>
          </a:prstGeom>
          <a:noFill/>
          <a:extLst>
            <a:ext uri="{909E8E84-426E-40DD-AFC4-6F175D3DCCD1}">
              <a14:hiddenFill xmlns:a14="http://schemas.microsoft.com/office/drawing/2010/main">
                <a:solidFill>
                  <a:srgbClr val="FFFFFF"/>
                </a:solidFill>
              </a14:hiddenFill>
            </a:ext>
          </a:extLst>
        </p:spPr>
      </p:pic>
      <p:sp>
        <p:nvSpPr>
          <p:cNvPr id="4" name="مخطط انسيابي: محطة طرفية 3"/>
          <p:cNvSpPr/>
          <p:nvPr/>
        </p:nvSpPr>
        <p:spPr>
          <a:xfrm>
            <a:off x="1619672" y="1412776"/>
            <a:ext cx="5184576" cy="57606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dirty="0" smtClean="0">
                <a:latin typeface="Sakkal Majalla" pitchFamily="2" charset="-78"/>
                <a:cs typeface="Sakkal Majalla" pitchFamily="2" charset="-78"/>
              </a:rPr>
              <a:t>أولا: عناصر القاعدة القانونية:</a:t>
            </a:r>
            <a:endParaRPr lang="ar-SA" sz="2800" dirty="0">
              <a:latin typeface="Sakkal Majalla" pitchFamily="2" charset="-78"/>
              <a:cs typeface="Sakkal Majalla" pitchFamily="2" charset="-78"/>
            </a:endParaRPr>
          </a:p>
        </p:txBody>
      </p:sp>
      <p:sp>
        <p:nvSpPr>
          <p:cNvPr id="6" name="مخطط انسيابي: قرار 5"/>
          <p:cNvSpPr/>
          <p:nvPr/>
        </p:nvSpPr>
        <p:spPr>
          <a:xfrm>
            <a:off x="1187624" y="2191544"/>
            <a:ext cx="6900585" cy="1080120"/>
          </a:xfrm>
          <a:prstGeom prst="flowChartDecisi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latin typeface="Sakkal Majalla" pitchFamily="2" charset="-78"/>
                <a:cs typeface="Sakkal Majalla" pitchFamily="2" charset="-78"/>
              </a:rPr>
              <a:t>01- العنصر الواقعي:</a:t>
            </a:r>
            <a:endParaRPr lang="ar-SA" sz="2800" b="1" dirty="0">
              <a:latin typeface="Sakkal Majalla" pitchFamily="2" charset="-78"/>
              <a:cs typeface="Sakkal Majalla" pitchFamily="2" charset="-78"/>
            </a:endParaRPr>
          </a:p>
        </p:txBody>
      </p:sp>
      <p:sp>
        <p:nvSpPr>
          <p:cNvPr id="5" name="سهم إلى اليسار 4"/>
          <p:cNvSpPr/>
          <p:nvPr/>
        </p:nvSpPr>
        <p:spPr>
          <a:xfrm>
            <a:off x="6588224" y="3861048"/>
            <a:ext cx="1800200" cy="1656184"/>
          </a:xfrm>
          <a:prstGeom prst="lef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000" b="1" dirty="0">
                <a:latin typeface="Sakkal Majalla" pitchFamily="2" charset="-78"/>
                <a:cs typeface="Sakkal Majalla" pitchFamily="2" charset="-78"/>
              </a:rPr>
              <a:t>ج</a:t>
            </a:r>
            <a:r>
              <a:rPr lang="ar-DZ" sz="2000" b="1" dirty="0" smtClean="0">
                <a:latin typeface="Sakkal Majalla" pitchFamily="2" charset="-78"/>
                <a:cs typeface="Sakkal Majalla" pitchFamily="2" charset="-78"/>
              </a:rPr>
              <a:t>- العوامل الاقتصادية:</a:t>
            </a:r>
            <a:endParaRPr lang="ar-SA" sz="2000" b="1" dirty="0">
              <a:latin typeface="Sakkal Majalla" pitchFamily="2" charset="-78"/>
              <a:cs typeface="Sakkal Majalla" pitchFamily="2" charset="-78"/>
            </a:endParaRPr>
          </a:p>
        </p:txBody>
      </p:sp>
      <p:sp>
        <p:nvSpPr>
          <p:cNvPr id="8" name="مخطط انسيابي: بيانات 7"/>
          <p:cNvSpPr/>
          <p:nvPr/>
        </p:nvSpPr>
        <p:spPr>
          <a:xfrm>
            <a:off x="539552" y="3573016"/>
            <a:ext cx="6048672" cy="2448272"/>
          </a:xfrm>
          <a:prstGeom prst="flowChartInputOutpu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500" dirty="0">
                <a:latin typeface="Sakkal Majalla" pitchFamily="2" charset="-78"/>
                <a:cs typeface="Sakkal Majalla" pitchFamily="2" charset="-78"/>
              </a:rPr>
              <a:t>تساهم الحاجات الاقتصادية بشكل كبير في تكوين القواعد القانونية فحاجات الأفراد الاقتصادية من استهلاك وإنتاج وتداول وتوزيع والتنويع</a:t>
            </a:r>
            <a:endParaRPr lang="ar-SA" sz="1600" dirty="0">
              <a:solidFill>
                <a:schemeClr val="tx1"/>
              </a:solidFill>
              <a:latin typeface="Sakkal Majalla" pitchFamily="2" charset="-78"/>
              <a:cs typeface="Sakkal Majalla" pitchFamily="2" charset="-78"/>
            </a:endParaRPr>
          </a:p>
        </p:txBody>
      </p:sp>
    </p:spTree>
    <p:extLst>
      <p:ext uri="{BB962C8B-B14F-4D97-AF65-F5344CB8AC3E}">
        <p14:creationId xmlns:p14="http://schemas.microsoft.com/office/powerpoint/2010/main" val="2032098285"/>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3469</TotalTime>
  <Words>1766</Words>
  <Application>Microsoft Office PowerPoint</Application>
  <PresentationFormat>عرض على الشاشة (3:4)‏</PresentationFormat>
  <Paragraphs>146</Paragraphs>
  <Slides>24</Slides>
  <Notes>0</Notes>
  <HiddenSlides>0</HiddenSlides>
  <MMClips>0</MMClips>
  <ScaleCrop>false</ScaleCrop>
  <HeadingPairs>
    <vt:vector size="4" baseType="variant">
      <vt:variant>
        <vt:lpstr>نسق</vt:lpstr>
      </vt:variant>
      <vt:variant>
        <vt:i4>1</vt:i4>
      </vt:variant>
      <vt:variant>
        <vt:lpstr>عناوين الشرائح</vt:lpstr>
      </vt:variant>
      <vt:variant>
        <vt:i4>24</vt:i4>
      </vt:variant>
    </vt:vector>
  </HeadingPairs>
  <TitlesOfParts>
    <vt:vector size="25" baseType="lpstr">
      <vt:lpstr>أوستن</vt:lpstr>
      <vt:lpstr>                                                                                                      الجمهورية الجزائرية الديمقراطية الشعبية وزارة التعليم العالي والبحث العلمي    جامعة التكوين المتواصل فرع الوادي</vt:lpstr>
      <vt:lpstr>د. فؤاد العربي قدوري Dr.FOUAD LARBI GUEDDOURI.</vt:lpstr>
      <vt:lpstr>   المقطع الثالث : الاتجاهات الحديثة للسياسة التشريعية   : </vt:lpstr>
      <vt:lpstr>   المقطع الثالث : الاتجاهات الحديثة للسياسة التشريعية   : </vt:lpstr>
      <vt:lpstr>   المقطع الثالث : الاتجاهات الحديثة للسياسة التشريعية   : </vt:lpstr>
      <vt:lpstr>   المقطع الثالث : الاتجاهات الحديثة للسياسة التشريعية   : </vt:lpstr>
      <vt:lpstr>   المقطع الثالث : الاتجاهات الحديثة للسياسة التشريعية   : </vt:lpstr>
      <vt:lpstr>   المقطع الثالث : الاتجاهات الحديثة للسياسة التشريعية   : </vt:lpstr>
      <vt:lpstr>   المقطع الثالث : الاتجاهات الحديثة للسياسة التشريعية   : </vt:lpstr>
      <vt:lpstr>   المقطع الثالث : الاتجاهات الحديثة للسياسة التشريعية   : </vt:lpstr>
      <vt:lpstr>   المقطع الثالث : الاتجاهات الحديثة للسياسة التشريعية   : </vt:lpstr>
      <vt:lpstr>   المقطع الثالث : الاتجاهات الحديثة للسياسة التشريعية   : </vt:lpstr>
      <vt:lpstr>   المقطع الثالث : الاتجاهات الحديثة للسياسة التشريعية   : </vt:lpstr>
      <vt:lpstr>   المقطع الثالث : الاتجاهات الحديثة للسياسة التشريعية   : </vt:lpstr>
      <vt:lpstr>   المقطع الثالث : الاتجاهات الحديثة للسياسة التشريعية   : </vt:lpstr>
      <vt:lpstr>   المقطع الثالث : الاتجاهات الحديثة للسياسة التشريعية   : </vt:lpstr>
      <vt:lpstr>   المقطع الثالث : الاتجاهات الحديثة للسياسة التشريعية   : </vt:lpstr>
      <vt:lpstr>   المقطع الثالث : الاتجاهات الحديثة للسياسة التشريعية   : </vt:lpstr>
      <vt:lpstr>   المقطع الثالث : الاتجاهات الحديثة للسياسة التشريعية   : </vt:lpstr>
      <vt:lpstr>   المقطع الثالث : الاتجاهات الحديثة للسياسة التشريعية   : </vt:lpstr>
      <vt:lpstr>   المقطع الثالث : الاتجاهات الحديثة للسياسة التشريعية   : </vt:lpstr>
      <vt:lpstr>   المقطع الثالث : الاتجاهات الحديثة للسياسة التشريعية   : </vt:lpstr>
      <vt:lpstr>   المقطع الثالث : الاتجاهات الحديثة للسياسة التشريعية   : </vt:lpstr>
      <vt:lpstr>   المقطع الثالث : الاتجاهات الحديثة للسياسة التشريعية   : </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 soft</dc:creator>
  <cp:lastModifiedBy>h soft</cp:lastModifiedBy>
  <cp:revision>144</cp:revision>
  <dcterms:created xsi:type="dcterms:W3CDTF">2020-12-17T17:56:51Z</dcterms:created>
  <dcterms:modified xsi:type="dcterms:W3CDTF">2024-10-19T04:58:09Z</dcterms:modified>
</cp:coreProperties>
</file>