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80" r:id="rId3"/>
    <p:sldId id="260" r:id="rId4"/>
    <p:sldId id="281" r:id="rId5"/>
    <p:sldId id="282" r:id="rId6"/>
    <p:sldId id="297" r:id="rId7"/>
    <p:sldId id="298" r:id="rId8"/>
    <p:sldId id="299" r:id="rId9"/>
    <p:sldId id="283"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319"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FDBD4A78-3368-4C4A-912F-D5B57072074E}">
          <p14:sldIdLst>
            <p14:sldId id="256"/>
            <p14:sldId id="280"/>
            <p14:sldId id="260"/>
            <p14:sldId id="281"/>
            <p14:sldId id="282"/>
            <p14:sldId id="297"/>
            <p14:sldId id="298"/>
            <p14:sldId id="299"/>
            <p14:sldId id="283"/>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Lst>
        </p14:section>
        <p14:section name="Ongetitelde seksie" id="{8666C399-96E7-4B72-9F0F-DDDE7A99AA0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71" autoAdjust="0"/>
  </p:normalViewPr>
  <p:slideViewPr>
    <p:cSldViewPr>
      <p:cViewPr varScale="1">
        <p:scale>
          <a:sx n="65" d="100"/>
          <a:sy n="65" d="100"/>
        </p:scale>
        <p:origin x="1536" y="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D1CCD41-14B9-48B1-9060-594DCA51BBAA}" type="datetimeFigureOut">
              <a:rPr lang="ar-SA" smtClean="0"/>
              <a:t>26/05/1446</a:t>
            </a:fld>
            <a:endParaRPr lang="ar-SA"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31DFFBE-8360-4E6B-AEC7-8D18C20D0145}" type="slidenum">
              <a:rPr lang="ar-SA" smtClean="0"/>
              <a:t>‹#›</a:t>
            </a:fld>
            <a:endParaRPr lang="ar-SA"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2D1CCD41-14B9-48B1-9060-594DCA51BBAA}" type="datetimeFigureOut">
              <a:rPr lang="ar-SA" smtClean="0"/>
              <a:t>26/05/1446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2D1CCD41-14B9-48B1-9060-594DCA51BBAA}" type="datetimeFigureOut">
              <a:rPr lang="ar-SA" smtClean="0"/>
              <a:t>26/05/1446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2D1CCD41-14B9-48B1-9060-594DCA51BBAA}" type="datetimeFigureOut">
              <a:rPr lang="ar-SA" smtClean="0"/>
              <a:t>26/05/1446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2D1CCD41-14B9-48B1-9060-594DCA51BBAA}" type="datetimeFigureOut">
              <a:rPr lang="ar-SA" smtClean="0"/>
              <a:t>26/05/1446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5" name="Date Placeholder 4"/>
          <p:cNvSpPr>
            <a:spLocks noGrp="1"/>
          </p:cNvSpPr>
          <p:nvPr>
            <p:ph type="dt" sz="half" idx="10"/>
          </p:nvPr>
        </p:nvSpPr>
        <p:spPr/>
        <p:txBody>
          <a:bodyPr/>
          <a:lstStyle/>
          <a:p>
            <a:fld id="{2D1CCD41-14B9-48B1-9060-594DCA51BBAA}" type="datetimeFigureOut">
              <a:rPr lang="ar-SA" smtClean="0"/>
              <a:t>26/05/1446</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
        <p:nvSpPr>
          <p:cNvPr id="9" name="Content Placeholder 8"/>
          <p:cNvSpPr>
            <a:spLocks noGrp="1"/>
          </p:cNvSpPr>
          <p:nvPr>
            <p:ph sz="quarter" idx="13"/>
          </p:nvPr>
        </p:nvSpPr>
        <p:spPr>
          <a:xfrm>
            <a:off x="1042416" y="2313432"/>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2D1CCD41-14B9-48B1-9060-594DCA51BBAA}" type="datetimeFigureOut">
              <a:rPr lang="ar-SA" smtClean="0"/>
              <a:t>26/05/1446</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Date Placeholder 2"/>
          <p:cNvSpPr>
            <a:spLocks noGrp="1"/>
          </p:cNvSpPr>
          <p:nvPr>
            <p:ph type="dt" sz="half" idx="10"/>
          </p:nvPr>
        </p:nvSpPr>
        <p:spPr/>
        <p:txBody>
          <a:bodyPr/>
          <a:lstStyle/>
          <a:p>
            <a:fld id="{2D1CCD41-14B9-48B1-9060-594DCA51BBAA}" type="datetimeFigureOut">
              <a:rPr lang="ar-SA" smtClean="0"/>
              <a:t>26/05/1446</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1CCD41-14B9-48B1-9060-594DCA51BBAA}" type="datetimeFigureOut">
              <a:rPr lang="ar-SA" smtClean="0"/>
              <a:t>26/05/1446</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D1CCD41-14B9-48B1-9060-594DCA51BBAA}" type="datetimeFigureOut">
              <a:rPr lang="ar-SA" smtClean="0"/>
              <a:t>26/05/1446</a:t>
            </a:fld>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2D1CCD41-14B9-48B1-9060-594DCA51BBAA}" type="datetimeFigureOut">
              <a:rPr lang="ar-SA" smtClean="0"/>
              <a:t>26/05/1446</a:t>
            </a:fld>
            <a:endParaRPr lang="ar-SA"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D1CCD41-14B9-48B1-9060-594DCA51BBAA}" type="datetimeFigureOut">
              <a:rPr lang="ar-SA" smtClean="0"/>
              <a:t>26/05/1446</a:t>
            </a:fld>
            <a:endParaRPr lang="ar-SA"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31DFFBE-8360-4E6B-AEC7-8D18C20D0145}" type="slidenum">
              <a:rPr lang="ar-SA" smtClean="0"/>
              <a:t>‹#›</a:t>
            </a:fld>
            <a:endParaRPr lang="ar-S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sndAc>
          <p:stSnd>
            <p:snd r:embed="rId13" name="arrow.wav"/>
          </p:stSnd>
        </p:sndAc>
      </p:transition>
    </mc:Choice>
    <mc:Fallback xmlns="">
      <p:transition spd="slow">
        <p:sndAc>
          <p:stSnd>
            <p:snd r:embed="rId14" name="arrow.wav"/>
          </p:stSnd>
        </p:sndAc>
      </p:transition>
    </mc:Fallback>
  </mc:AlternateConten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2.wav"/><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jpg"/><Relationship Id="rId2" Type="http://schemas.openxmlformats.org/officeDocument/2006/relationships/audio" Target="../media/audio3.wav"/><Relationship Id="rId1" Type="http://schemas.openxmlformats.org/officeDocument/2006/relationships/slideLayout" Target="../slideLayouts/slideLayout5.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_rels/slide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audio" Target="../media/audio4.wav"/><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4.jp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3.jpeg"/><Relationship Id="rId5" Type="http://schemas.openxmlformats.org/officeDocument/2006/relationships/image" Target="../media/image12.jpg"/><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4" Type="http://schemas.openxmlformats.org/officeDocument/2006/relationships/image" Target="../media/image15.jp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7.jpeg"/><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a:bodyPr>
          <a:lstStyle/>
          <a:p>
            <a:pPr marL="68580" indent="0">
              <a:buNone/>
            </a:pPr>
            <a:endParaRPr lang="ar-SA" sz="1700" b="1" dirty="0"/>
          </a:p>
          <a:p>
            <a:r>
              <a:rPr lang="ar-SA" sz="4000" b="1" dirty="0">
                <a:cs typeface="PT Bold Heading" pitchFamily="2" charset="-78"/>
              </a:rPr>
              <a:t>المادة:</a:t>
            </a:r>
          </a:p>
          <a:p>
            <a:r>
              <a:rPr lang="ar-SA" sz="4000" b="1" dirty="0">
                <a:cs typeface="PT Bold Heading" pitchFamily="2" charset="-78"/>
              </a:rPr>
              <a:t> تحليل اجتماعي لقضايا </a:t>
            </a:r>
          </a:p>
          <a:p>
            <a:pPr marL="68580" indent="0">
              <a:buNone/>
            </a:pPr>
            <a:r>
              <a:rPr lang="ar-SA" sz="4000" b="1" dirty="0">
                <a:cs typeface="PT Bold Heading" pitchFamily="2" charset="-78"/>
              </a:rPr>
              <a:t>حقوق </a:t>
            </a:r>
          </a:p>
          <a:p>
            <a:pPr marL="68580" indent="0">
              <a:buNone/>
            </a:pPr>
            <a:r>
              <a:rPr lang="ar-SA" sz="4000" b="1" dirty="0">
                <a:cs typeface="PT Bold Heading" pitchFamily="2" charset="-78"/>
              </a:rPr>
              <a:t>الانسان  (محاضرة )</a:t>
            </a:r>
          </a:p>
        </p:txBody>
      </p:sp>
      <p:sp>
        <p:nvSpPr>
          <p:cNvPr id="4" name="عنوان 3"/>
          <p:cNvSpPr>
            <a:spLocks noGrp="1"/>
          </p:cNvSpPr>
          <p:nvPr>
            <p:ph type="title"/>
          </p:nvPr>
        </p:nvSpPr>
        <p:spPr>
          <a:xfrm>
            <a:off x="4572000" y="620688"/>
            <a:ext cx="3472405" cy="2160240"/>
          </a:xfrm>
        </p:spPr>
        <p:txBody>
          <a:bodyPr>
            <a:noAutofit/>
          </a:bodyPr>
          <a:lstStyle/>
          <a:p>
            <a:pPr algn="r"/>
            <a:r>
              <a:rPr lang="ar-SA" sz="2000" b="1" dirty="0">
                <a:solidFill>
                  <a:schemeClr val="tx1"/>
                </a:solidFill>
                <a:latin typeface="Simplified Arabic" pitchFamily="18" charset="-78"/>
                <a:cs typeface="Simplified Arabic" pitchFamily="18" charset="-78"/>
              </a:rPr>
              <a:t>الجمهورية الجزائرية الديمقراطية الشعبية</a:t>
            </a:r>
            <a:br>
              <a:rPr lang="ar-SA" sz="2000" b="1" dirty="0">
                <a:solidFill>
                  <a:schemeClr val="tx1"/>
                </a:solidFill>
                <a:latin typeface="Simplified Arabic" pitchFamily="18" charset="-78"/>
                <a:cs typeface="Simplified Arabic" pitchFamily="18" charset="-78"/>
              </a:rPr>
            </a:br>
            <a:r>
              <a:rPr lang="ar-SA" sz="2000" b="1" dirty="0">
                <a:solidFill>
                  <a:schemeClr val="tx1"/>
                </a:solidFill>
                <a:latin typeface="Simplified Arabic" pitchFamily="18" charset="-78"/>
                <a:cs typeface="Simplified Arabic" pitchFamily="18" charset="-78"/>
              </a:rPr>
              <a:t>وزارة التعليم العالي والبحث العلمي                                              كلية العلوم الاجتماعية والانسانية                                                                                                                           قسم العلوم الاجتماعية</a:t>
            </a:r>
            <a:br>
              <a:rPr lang="ar-SA" sz="2000" b="1" dirty="0">
                <a:solidFill>
                  <a:schemeClr val="tx1"/>
                </a:solidFill>
                <a:latin typeface="Simplified Arabic" pitchFamily="18" charset="-78"/>
                <a:cs typeface="Simplified Arabic" pitchFamily="18" charset="-78"/>
              </a:rPr>
            </a:br>
            <a:r>
              <a:rPr lang="ar-SA" sz="2000" b="1" dirty="0">
                <a:solidFill>
                  <a:schemeClr val="tx1"/>
                </a:solidFill>
                <a:latin typeface="Simplified Arabic" pitchFamily="18" charset="-78"/>
                <a:cs typeface="Simplified Arabic" pitchFamily="18" charset="-78"/>
              </a:rPr>
              <a:t>علم الاجتماع</a:t>
            </a:r>
            <a:br>
              <a:rPr lang="ar-SA" sz="3200" b="1" dirty="0">
                <a:solidFill>
                  <a:schemeClr val="tx1"/>
                </a:solidFill>
                <a:latin typeface="Simplified Arabic" pitchFamily="18" charset="-78"/>
                <a:cs typeface="Simplified Arabic" pitchFamily="18" charset="-78"/>
              </a:rPr>
            </a:br>
            <a:r>
              <a:rPr lang="ar-SA" sz="3200" b="1" dirty="0">
                <a:solidFill>
                  <a:schemeClr val="tx1"/>
                </a:solidFill>
                <a:latin typeface="Simplified Arabic" pitchFamily="18" charset="-78"/>
                <a:cs typeface="Simplified Arabic" pitchFamily="18" charset="-78"/>
              </a:rPr>
              <a:t> </a:t>
            </a:r>
            <a:endParaRPr lang="fr-FR" sz="3200" b="1" dirty="0">
              <a:solidFill>
                <a:schemeClr val="tx1"/>
              </a:solidFill>
              <a:latin typeface="Simplified Arabic" pitchFamily="18" charset="-78"/>
              <a:cs typeface="Simplified Arabic" pitchFamily="18" charset="-78"/>
            </a:endParaRPr>
          </a:p>
        </p:txBody>
      </p:sp>
      <p:sp>
        <p:nvSpPr>
          <p:cNvPr id="6" name="عنصر نائب للنص 5"/>
          <p:cNvSpPr>
            <a:spLocks noGrp="1"/>
          </p:cNvSpPr>
          <p:nvPr>
            <p:ph type="body" sz="half" idx="2"/>
          </p:nvPr>
        </p:nvSpPr>
        <p:spPr>
          <a:xfrm>
            <a:off x="4736592" y="2276872"/>
            <a:ext cx="3298784" cy="3672408"/>
          </a:xfrm>
        </p:spPr>
        <p:txBody>
          <a:bodyPr>
            <a:noAutofit/>
          </a:bodyPr>
          <a:lstStyle/>
          <a:p>
            <a:pPr algn="ctr"/>
            <a:endParaRPr lang="ar-SA" sz="1800" b="1" u="sng" dirty="0"/>
          </a:p>
          <a:p>
            <a:pPr algn="ctr"/>
            <a:r>
              <a:rPr lang="ar-SA" sz="2800" b="1" dirty="0">
                <a:latin typeface="Simplified Arabic" pitchFamily="18" charset="-78"/>
                <a:cs typeface="Simplified Arabic" pitchFamily="18" charset="-78"/>
              </a:rPr>
              <a:t>الرصيد:2 المعامل:1: </a:t>
            </a:r>
            <a:r>
              <a:rPr lang="ar-SA" sz="3600" b="1" dirty="0">
                <a:latin typeface="Simplified Arabic" pitchFamily="18" charset="-78"/>
                <a:cs typeface="Simplified Arabic" pitchFamily="18" charset="-78"/>
              </a:rPr>
              <a:t>                                </a:t>
            </a:r>
            <a:r>
              <a:rPr lang="ar-SA" sz="2800" b="1" dirty="0">
                <a:latin typeface="Simplified Arabic" pitchFamily="18" charset="-78"/>
                <a:cs typeface="Simplified Arabic" pitchFamily="18" charset="-78"/>
              </a:rPr>
              <a:t>ليسانس: علم الاجتماع</a:t>
            </a:r>
          </a:p>
          <a:p>
            <a:pPr algn="ctr"/>
            <a:r>
              <a:rPr lang="ar-SA" sz="2800" b="1" dirty="0">
                <a:latin typeface="Simplified Arabic" pitchFamily="18" charset="-78"/>
                <a:cs typeface="Simplified Arabic" pitchFamily="18" charset="-78"/>
              </a:rPr>
              <a:t>السنة الجامعية :           </a:t>
            </a:r>
          </a:p>
          <a:p>
            <a:pPr algn="ctr"/>
            <a:r>
              <a:rPr lang="ar-SA" sz="2800" b="1" dirty="0">
                <a:latin typeface="Simplified Arabic" pitchFamily="18" charset="-78"/>
                <a:cs typeface="Simplified Arabic" pitchFamily="18" charset="-78"/>
              </a:rPr>
              <a:t>202</a:t>
            </a:r>
            <a:r>
              <a:rPr lang="ar-DZ" sz="2800" b="1" dirty="0">
                <a:latin typeface="Simplified Arabic" pitchFamily="18" charset="-78"/>
                <a:cs typeface="Simplified Arabic" pitchFamily="18" charset="-78"/>
              </a:rPr>
              <a:t>4</a:t>
            </a:r>
            <a:r>
              <a:rPr lang="ar-SA" sz="2800" b="1" dirty="0">
                <a:latin typeface="Simplified Arabic" pitchFamily="18" charset="-78"/>
                <a:cs typeface="Simplified Arabic" pitchFamily="18" charset="-78"/>
              </a:rPr>
              <a:t>-202</a:t>
            </a:r>
            <a:r>
              <a:rPr lang="ar-DZ" sz="2800" b="1" dirty="0">
                <a:latin typeface="Simplified Arabic" pitchFamily="18" charset="-78"/>
                <a:cs typeface="Simplified Arabic" pitchFamily="18" charset="-78"/>
              </a:rPr>
              <a:t>5</a:t>
            </a:r>
            <a:endParaRPr lang="ar-SA" sz="2800" b="1" dirty="0">
              <a:latin typeface="Simplified Arabic" pitchFamily="18" charset="-78"/>
              <a:cs typeface="Simplified Arabic" pitchFamily="18" charset="-78"/>
            </a:endParaRPr>
          </a:p>
          <a:p>
            <a:pPr algn="ctr"/>
            <a:endParaRPr lang="ar-SA" sz="2400" b="1" dirty="0"/>
          </a:p>
        </p:txBody>
      </p:sp>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907703" cy="6237312"/>
          </a:xfrm>
          <a:prstGeom prst="rect">
            <a:avLst/>
          </a:prstGeom>
        </p:spPr>
      </p:pic>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40296" y="0"/>
            <a:ext cx="1584176" cy="1196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887907"/>
      </p:ext>
    </p:extLst>
  </p:cSld>
  <p:clrMapOvr>
    <a:masterClrMapping/>
  </p:clrMapOvr>
  <p:transition spd="slow">
    <p:cover/>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BDB71-E139-F1FE-3566-823A16E2776F}"/>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998D18C6-0547-0C02-A06F-A6947E75DC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A8F8E59C-91B9-948E-7E5A-D0FEFC727E5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B68196F7-3780-79DB-E574-959E988BE4B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6D21E61E-E38F-CB02-2DB4-B721BC1ACBF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07D15F02-912E-3565-E1CC-EDCA9F8E187A}"/>
              </a:ext>
            </a:extLst>
          </p:cNvPr>
          <p:cNvSpPr/>
          <p:nvPr/>
        </p:nvSpPr>
        <p:spPr>
          <a:xfrm>
            <a:off x="539552" y="2708920"/>
            <a:ext cx="8572172" cy="3995544"/>
          </a:xfrm>
          <a:prstGeom prst="snip2SameRect">
            <a:avLst/>
          </a:prstGeom>
          <a:solidFill>
            <a:schemeClr val="bg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r>
              <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rPr>
              <a:t>الجودة</a:t>
            </a:r>
            <a:r>
              <a:rPr lang="ar-DZ" sz="40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  : </a:t>
            </a:r>
          </a:p>
          <a:p>
            <a:r>
              <a:rPr lang="ar-DZ" sz="40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بمعنى أن تكون الخدمات المتوفرة ذات جودة علميا وطبيا وأن تكون المعدات والأدوية المعتمدة غير منتهية الصلاحية .</a:t>
            </a: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7" name="Titel 6">
            <a:extLst>
              <a:ext uri="{FF2B5EF4-FFF2-40B4-BE49-F238E27FC236}">
                <a16:creationId xmlns:a16="http://schemas.microsoft.com/office/drawing/2014/main" id="{07C13531-C540-1425-C469-32A47ED393E4}"/>
              </a:ext>
            </a:extLst>
          </p:cNvPr>
          <p:cNvSpPr>
            <a:spLocks noGrp="1"/>
          </p:cNvSpPr>
          <p:nvPr>
            <p:ph type="title"/>
          </p:nvPr>
        </p:nvSpPr>
        <p:spPr>
          <a:xfrm>
            <a:off x="2684864" y="1048581"/>
            <a:ext cx="3640250" cy="829896"/>
          </a:xfrm>
          <a:solidFill>
            <a:srgbClr val="FFFF00"/>
          </a:solidFill>
        </p:spPr>
        <p:txBody>
          <a:bodyPr/>
          <a:lstStyle/>
          <a:p>
            <a:pPr algn="ctr"/>
            <a:r>
              <a:rPr lang="ar-DZ" dirty="0">
                <a:solidFill>
                  <a:schemeClr val="tx1"/>
                </a:solidFill>
                <a:latin typeface="Sakkal Majalla" panose="02000000000000000000" pitchFamily="2" charset="-78"/>
                <a:cs typeface="Sakkal Majalla" panose="02000000000000000000" pitchFamily="2" charset="-78"/>
              </a:rPr>
              <a:t>عناصر الحق في الصحة:</a:t>
            </a:r>
            <a:endParaRPr lang="fr-FR"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977959157"/>
      </p:ext>
    </p:extLst>
  </p:cSld>
  <p:clrMapOvr>
    <a:masterClrMapping/>
  </p:clrMapOvr>
  <p:transition spd="slow">
    <p:cover dir="r"/>
    <p:sndAc>
      <p:stSnd>
        <p:snd r:embed="rId2" name="drumroll.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7005E-A52F-648C-17C3-3312A7A59A55}"/>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FD69D029-27CC-62B4-8394-23C3D2C6C6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83CF967F-A49B-B6EF-B6ED-E92C9C8DDD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3BA58394-CA8F-6EC7-3C26-BEE19D0292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1FA7FD71-89BD-C393-611E-5DE6545DE9D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D067FE40-74A4-9518-F159-28DFB224A47C}"/>
              </a:ext>
            </a:extLst>
          </p:cNvPr>
          <p:cNvSpPr/>
          <p:nvPr/>
        </p:nvSpPr>
        <p:spPr>
          <a:xfrm>
            <a:off x="539552" y="2708920"/>
            <a:ext cx="8572172" cy="3995544"/>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r>
              <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rPr>
              <a:t>الوفرة : </a:t>
            </a:r>
          </a:p>
          <a:p>
            <a:r>
              <a:rPr lang="ar-DZ" sz="44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بمعنى وجود عدد كاف من المرافق الصحية والخدمات والأدوية الأساسية ، والمياه الصالحة للشرب، ومرافق الصرف الصحي و غيرها …</a:t>
            </a: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7" name="Titel 6">
            <a:extLst>
              <a:ext uri="{FF2B5EF4-FFF2-40B4-BE49-F238E27FC236}">
                <a16:creationId xmlns:a16="http://schemas.microsoft.com/office/drawing/2014/main" id="{89CF0D72-7CE1-0D2F-E2E0-C50698E4533E}"/>
              </a:ext>
            </a:extLst>
          </p:cNvPr>
          <p:cNvSpPr>
            <a:spLocks noGrp="1"/>
          </p:cNvSpPr>
          <p:nvPr>
            <p:ph type="title"/>
          </p:nvPr>
        </p:nvSpPr>
        <p:spPr>
          <a:xfrm>
            <a:off x="2684864" y="1048581"/>
            <a:ext cx="3640250" cy="829896"/>
          </a:xfrm>
          <a:solidFill>
            <a:srgbClr val="FFFF00"/>
          </a:solidFill>
        </p:spPr>
        <p:txBody>
          <a:bodyPr/>
          <a:lstStyle/>
          <a:p>
            <a:pPr algn="ctr"/>
            <a:r>
              <a:rPr lang="ar-DZ" dirty="0">
                <a:solidFill>
                  <a:schemeClr val="tx1"/>
                </a:solidFill>
                <a:latin typeface="Sakkal Majalla" panose="02000000000000000000" pitchFamily="2" charset="-78"/>
                <a:cs typeface="Sakkal Majalla" panose="02000000000000000000" pitchFamily="2" charset="-78"/>
              </a:rPr>
              <a:t>عناصر الحق في الصحة:</a:t>
            </a:r>
            <a:endParaRPr lang="fr-FR"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270529714"/>
      </p:ext>
    </p:extLst>
  </p:cSld>
  <p:clrMapOvr>
    <a:masterClrMapping/>
  </p:clrMapOvr>
  <p:transition spd="slow">
    <p:cover dir="r"/>
    <p:sndAc>
      <p:stSnd>
        <p:snd r:embed="rId2" name="drumroll.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3E5AA3-99DF-B070-78F4-70D63CAF871D}"/>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8F241370-A634-26D3-53C2-2B6E046C1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7043FDF8-BA6C-DD50-D8D4-738B6054876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A13E0336-E50C-FE6C-3A9F-1839D5103F9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07662FFF-F355-26A2-F4A3-4CE7F0D00BD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10538471-D9A2-F97B-50F3-C8B73B680638}"/>
              </a:ext>
            </a:extLst>
          </p:cNvPr>
          <p:cNvSpPr/>
          <p:nvPr/>
        </p:nvSpPr>
        <p:spPr>
          <a:xfrm>
            <a:off x="539552" y="2708920"/>
            <a:ext cx="8572172" cy="3995544"/>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r>
              <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rPr>
              <a:t>القبول :  </a:t>
            </a:r>
          </a:p>
          <a:p>
            <a:r>
              <a:rPr lang="ar-DZ" sz="44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يجب أن تحترم كل المرافق وخدمات ثقافة المنطقة ، والأقليات والمجتمعات ، وحساسة لمتطلبات الجنسين ، وأن تحترم السرية </a:t>
            </a: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7" name="Titel 6">
            <a:extLst>
              <a:ext uri="{FF2B5EF4-FFF2-40B4-BE49-F238E27FC236}">
                <a16:creationId xmlns:a16="http://schemas.microsoft.com/office/drawing/2014/main" id="{297A34D7-3642-35D7-17AB-BD37083925F5}"/>
              </a:ext>
            </a:extLst>
          </p:cNvPr>
          <p:cNvSpPr>
            <a:spLocks noGrp="1"/>
          </p:cNvSpPr>
          <p:nvPr>
            <p:ph type="title"/>
          </p:nvPr>
        </p:nvSpPr>
        <p:spPr>
          <a:xfrm>
            <a:off x="2684864" y="1048581"/>
            <a:ext cx="3640250" cy="829896"/>
          </a:xfrm>
          <a:solidFill>
            <a:srgbClr val="FFFF00"/>
          </a:solidFill>
        </p:spPr>
        <p:txBody>
          <a:bodyPr/>
          <a:lstStyle/>
          <a:p>
            <a:pPr algn="ctr"/>
            <a:r>
              <a:rPr lang="ar-DZ" dirty="0">
                <a:solidFill>
                  <a:schemeClr val="tx1"/>
                </a:solidFill>
                <a:latin typeface="Sakkal Majalla" panose="02000000000000000000" pitchFamily="2" charset="-78"/>
                <a:cs typeface="Sakkal Majalla" panose="02000000000000000000" pitchFamily="2" charset="-78"/>
              </a:rPr>
              <a:t>عناصر الحق في الصحة:</a:t>
            </a:r>
            <a:endParaRPr lang="fr-FR"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52615982"/>
      </p:ext>
    </p:extLst>
  </p:cSld>
  <p:clrMapOvr>
    <a:masterClrMapping/>
  </p:clrMapOvr>
  <p:transition spd="slow">
    <p:cover dir="r"/>
    <p:sndAc>
      <p:stSnd>
        <p:snd r:embed="rId2" name="drumroll.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8A5CA2-B489-249A-BB03-768D3735E99C}"/>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31969FA1-9D98-35B1-8066-4599D77DC2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73A9A0C4-EA8A-9BD3-46AB-74CEB95083C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7639926C-44E3-B8E7-E70B-BB6422F950C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17D240B6-0C5C-B0DC-9EE9-249CC2D8353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917DC575-36C6-71A8-7BDA-52DADE7309AA}"/>
              </a:ext>
            </a:extLst>
          </p:cNvPr>
          <p:cNvSpPr/>
          <p:nvPr/>
        </p:nvSpPr>
        <p:spPr>
          <a:xfrm>
            <a:off x="539552" y="2708920"/>
            <a:ext cx="8572172" cy="3995544"/>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إن حقوق الإنسان مترابطة ومتشابكة  لا يمكن فصلها عن بعضها ، فأي خلل في إحدى الحقوق ستكون له نتائج وخيمة على الحقوق الأخرى ، فانتهاك الحق في الصحة  الذي يعد مدارا لجل الحقوق من بينها الحق في الحياة و الغذاء و السكن و العمل و التعليم و الحياة، يؤدي إلى اختلال ونقص فعالية الحقوق الأخرى ،كالحق في العمل و الحق في التعليم و العكس صحيح[11]،كما أن العلاقة بين الصحة وحقوق الإنسان الأخرى كما يقول” </a:t>
            </a:r>
            <a:r>
              <a:rPr lang="ar-DZ" sz="2800" b="1" dirty="0" err="1">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جونتان</a:t>
            </a:r>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مان “علاقة ميكانيكية غير قابلة للفصل، كما يعتبر الصحة وحقوق الإنسان نهجين متكاملين تتحدد من خلالهما رفاهية الإنسان وينهضان بها.</a:t>
            </a: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7" name="Titel 6">
            <a:extLst>
              <a:ext uri="{FF2B5EF4-FFF2-40B4-BE49-F238E27FC236}">
                <a16:creationId xmlns:a16="http://schemas.microsoft.com/office/drawing/2014/main" id="{F6179D4D-FF64-A4D3-C302-22A22FCC3572}"/>
              </a:ext>
            </a:extLst>
          </p:cNvPr>
          <p:cNvSpPr>
            <a:spLocks noGrp="1"/>
          </p:cNvSpPr>
          <p:nvPr>
            <p:ph type="title"/>
          </p:nvPr>
        </p:nvSpPr>
        <p:spPr>
          <a:xfrm>
            <a:off x="2684864" y="1048581"/>
            <a:ext cx="4839464" cy="829896"/>
          </a:xfrm>
          <a:solidFill>
            <a:srgbClr val="FFFF00"/>
          </a:solidFill>
        </p:spPr>
        <p:txBody>
          <a:bodyPr>
            <a:normAutofit fontScale="90000"/>
          </a:bodyPr>
          <a:lstStyle/>
          <a:p>
            <a:pPr algn="ctr"/>
            <a:r>
              <a:rPr lang="ar-DZ" dirty="0">
                <a:solidFill>
                  <a:schemeClr val="tx1"/>
                </a:solidFill>
                <a:latin typeface="Sakkal Majalla" panose="02000000000000000000" pitchFamily="2" charset="-78"/>
                <a:cs typeface="Sakkal Majalla" panose="02000000000000000000" pitchFamily="2" charset="-78"/>
              </a:rPr>
              <a:t> علاقة حق الصحة بالحقوق الأخرى : </a:t>
            </a:r>
            <a:endParaRPr lang="fr-FR"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442744203"/>
      </p:ext>
    </p:extLst>
  </p:cSld>
  <p:clrMapOvr>
    <a:masterClrMapping/>
  </p:clrMapOvr>
  <p:transition spd="slow">
    <p:cover dir="r"/>
    <p:sndAc>
      <p:stSnd>
        <p:snd r:embed="rId2" name="drumroll.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43EF33-AF28-CE9F-6E67-CDA1BC532DCB}"/>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DEC85C2A-248E-522C-697F-E3F5607868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C5977827-4101-4016-1DFF-5839ACA14C7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B45A2BF3-806E-B2D3-E9C7-7B584F2E3C3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F08A18E7-77C3-7540-92DB-3E1AF1B6F38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62AB38CF-52B2-B683-FD05-8CBBC4C86714}"/>
              </a:ext>
            </a:extLst>
          </p:cNvPr>
          <p:cNvSpPr/>
          <p:nvPr/>
        </p:nvSpPr>
        <p:spPr>
          <a:xfrm>
            <a:off x="539552" y="2708920"/>
            <a:ext cx="8572172" cy="3995544"/>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إن المقصود بالحماية الدولية هي مساعدة الشخص بوقايته من الاعتداء، أو سوء المعاملة أو الخطر لتلبية حاجة الإنسان إلى الأمان، والحفاظ عليه و الدفاع عنه أما الحماية الدولية لحقوق الإنسان فهي مجموعة من الإجراءات التي تقوم بها الهيئات الدولية المختلفة تجاه دولة ما، بغية التحقق من مدى التزامها بتطبيق ما تعهدت به في الاتفاقية الدولية، والكشف عن الانتهاكات، ووضع مقترحات أو اتخاذ الاجراءات الكفيلة بصد ومنع هذه الانتهاكات ، بغية تحسين أوضاع حقوق الإنسان في الدولة موضع الدراسة، أو معاقبة مرتكبي انتهاكات حقوق الإنسان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341CF5B2-5C6B-C229-DB12-BE35973FF1F2}"/>
              </a:ext>
            </a:extLst>
          </p:cNvPr>
          <p:cNvSpPr/>
          <p:nvPr/>
        </p:nvSpPr>
        <p:spPr>
          <a:xfrm>
            <a:off x="2211346" y="1340768"/>
            <a:ext cx="4880934"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latin typeface="Sakkal Majalla" panose="02000000000000000000" pitchFamily="2" charset="-78"/>
                <a:cs typeface="Sakkal Majalla" panose="02000000000000000000" pitchFamily="2" charset="-78"/>
              </a:rPr>
              <a:t>ثانيا: حماية الحق في الصحة:</a:t>
            </a:r>
            <a:endParaRPr lang="fr-FR" sz="3600"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965923767"/>
      </p:ext>
    </p:extLst>
  </p:cSld>
  <p:clrMapOvr>
    <a:masterClrMapping/>
  </p:clrMapOvr>
  <p:transition spd="slow">
    <p:cover dir="r"/>
    <p:sndAc>
      <p:stSnd>
        <p:snd r:embed="rId2" name="drumroll.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D5280B-8D7A-D1AA-019B-FA5DBEBFC55A}"/>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E81314EB-7AC0-3B05-292C-6977F46D48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34738AA5-14FC-F998-2E4E-E51AA42CB0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9F425894-F475-DF44-29EB-991C654D146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7C302F9A-F117-2722-2A3F-75108541B39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1F536820-99C0-0651-F87E-C6D5844003B1}"/>
              </a:ext>
            </a:extLst>
          </p:cNvPr>
          <p:cNvSpPr/>
          <p:nvPr/>
        </p:nvSpPr>
        <p:spPr>
          <a:xfrm>
            <a:off x="539552" y="2708920"/>
            <a:ext cx="8572172" cy="3995544"/>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إن الدستور الجزائري لا يضمن الصحة ، وإنا يضمن حماية ورعاية الصحة وهما أمران مختلفان  وقد تم تفعيل هذا على مستوى التشريعات العادية المتعلقة بالصحة الصادر في 2018 المعدل ، فهو  لا يسعى  فقط لتكريس الأحكام العامة المتعلقة بسير وعمل المنظومة الصحية، ككل وإنما أيضا  يهدف أيضا إلى تجسيد حقوق وواجبات المواطنين في مجال الصحة و هو ضمان الوقاية وحماية الأشخاص الصحة ، و كذا إعداد السياسة الوطنية للصحة و تحديد الأولويات الصحية التي يجب أن تستفيد من برنامج الصحة العمومية  عير إنشاء مرصد وطني للصحة، و قد عبر عنه المشرع المصري ب أحسن وضعية صحية يستطيع الفرد الوصول إليها</a:t>
            </a: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E7476D28-6141-5980-A24B-D4FA747A8776}"/>
              </a:ext>
            </a:extLst>
          </p:cNvPr>
          <p:cNvSpPr/>
          <p:nvPr/>
        </p:nvSpPr>
        <p:spPr>
          <a:xfrm>
            <a:off x="2211346" y="1340768"/>
            <a:ext cx="588904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latin typeface="Sakkal Majalla" panose="02000000000000000000" pitchFamily="2" charset="-78"/>
                <a:cs typeface="Sakkal Majalla" panose="02000000000000000000" pitchFamily="2" charset="-78"/>
              </a:rPr>
              <a:t>ثالثا: الحق في الصحة  في  التشريع الجزائري:</a:t>
            </a:r>
            <a:endParaRPr lang="fr-FR" sz="3600"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93741206"/>
      </p:ext>
    </p:extLst>
  </p:cSld>
  <p:clrMapOvr>
    <a:masterClrMapping/>
  </p:clrMapOvr>
  <p:transition spd="slow">
    <p:cover dir="r"/>
    <p:sndAc>
      <p:stSnd>
        <p:snd r:embed="rId2" name="drumroll.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F7B090-F8C5-905C-7D7D-FE844ED111B5}"/>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12A65DC3-DD43-58D7-EE65-7F9842C33B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318FFBE7-69DE-76AE-F5AC-90B3A69E5FF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C9A0E9CC-594B-A9E7-919A-C3617DDB566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48D8EB45-711B-40C0-BE1A-1DE32D0E317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28F3F327-0663-4EC0-1EB5-006540446891}"/>
              </a:ext>
            </a:extLst>
          </p:cNvPr>
          <p:cNvSpPr/>
          <p:nvPr/>
        </p:nvSpPr>
        <p:spPr>
          <a:xfrm>
            <a:off x="0" y="2276872"/>
            <a:ext cx="9111724" cy="4392488"/>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r>
              <a:rPr lang="ar-DZ" sz="23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rPr>
              <a:t>إن مصدر الحق غالبا ما يستخلص من نص قانوني  فالحق في الصحة قد جاء في نص 62 و 63 و66 مكرر1 ،64 من الدستور الصادر في 1996 المعدل2020 ، إلا أنه يوصف بأنه عام ، فهو أقرب إلى الإعلان منه إلى الوصف ،بينما تناول قانون الصحة باعتباره نص خاص في المادة الأولى منه أن قانون الصحة يهدف إلى تجسيد حقوق وواجبات المواطنين في مجال الصحة ، و جاءت المادة 12   لتأكد تجسيد هذا الحق بقولها” تساهم الدولة على ضمان تجسيد الحق في الصحة كحق أساسي للإنسان على كل المستويات عبر انتشار القطاع العمومي لتغطية كامل التراب الوطني ” و هذا دون أن تأخذ عناء التعريف بهذا الحق فاكتفت بتحديد الأهداف التي تنوي تحقيقها و هي الحفاظ و ترقية و الوقاية من الأمراض و الحصول على العلاج و ضمان استمرارية الخدمة العمومية للصحة و الامن الصحي ، و كذا حماية المستهلك ، وحفظ المحيط ، كما تضمن العلاج المجاني لكل المواطنين على المستوى الوطني ، و المساواة في الحصول على العلاج  ، و قد اختصرت  المادة 14 دور الدولة في تحقيق الحق الصحة  للمواطنين وهو ضمان الوقاية و الحماية و الترقية في مجال الصحة “</a:t>
            </a:r>
          </a:p>
          <a:p>
            <a:endParaRPr lang="ar-DZ" sz="28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66CB4AA3-2BAF-B015-C1A8-FCBEB21EDE76}"/>
              </a:ext>
            </a:extLst>
          </p:cNvPr>
          <p:cNvSpPr/>
          <p:nvPr/>
        </p:nvSpPr>
        <p:spPr>
          <a:xfrm>
            <a:off x="2211346" y="1340768"/>
            <a:ext cx="588904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latin typeface="Sakkal Majalla" panose="02000000000000000000" pitchFamily="2" charset="-78"/>
                <a:cs typeface="Sakkal Majalla" panose="02000000000000000000" pitchFamily="2" charset="-78"/>
              </a:rPr>
              <a:t>ثالثا: الحق في الصحة  في  التشريع الجزائري:</a:t>
            </a:r>
            <a:endParaRPr lang="fr-FR" sz="3600"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375946"/>
      </p:ext>
    </p:extLst>
  </p:cSld>
  <p:clrMapOvr>
    <a:masterClrMapping/>
  </p:clrMapOvr>
  <p:transition spd="slow">
    <p:cover dir="r"/>
    <p:sndAc>
      <p:stSnd>
        <p:snd r:embed="rId2" name="drumroll.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0037-9B34-ABF1-E7A4-516C1D78E323}"/>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724C6094-4D44-EF8D-6427-06992F2020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4DED91E9-50F1-59D8-0BD3-29DCEC15FA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2852D04F-DF30-70D1-0058-6296CC12C93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9357BB78-A8CF-7DC8-0CFE-2317EF3821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6E2FA96B-0ABE-785F-0A35-C4BB09F0334B}"/>
              </a:ext>
            </a:extLst>
          </p:cNvPr>
          <p:cNvSpPr/>
          <p:nvPr/>
        </p:nvSpPr>
        <p:spPr>
          <a:xfrm>
            <a:off x="0" y="2276872"/>
            <a:ext cx="9111724" cy="4392488"/>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r>
              <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أولا  : البعد الفردي و الجماعي  :</a:t>
            </a:r>
          </a:p>
          <a:p>
            <a:r>
              <a:rPr lang="ar-DZ" sz="24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rPr>
              <a:t>إن صيغة المواد المذكورة جاءت عامة تضمن رعاية الصحة للجميع ، لكن ليس هناك ما يوحي إن كان  مصطلح  “لكل” موجه للمجموعة عامة أو للأفراد الذين يكونونها ، أم أنها تخاطب الكل أم كل فرد على حدى ؟  ففي نص المادة 1 ف2  من قانون الصحة لسنة 2018  نلاحظ أنها تخاطب الجميع بقولها  يضمن الوقاية و حماية صحة الأشخاص و الحفاظ عليها و استعادتها و ترقيتها ضمن احترام الكرامة و الحرية و السلامة و الحياة الخاصة ،” و أيضا في المادة الثالثة  الفقرة الأولى منه حيث جاء فيها ” تتمثل الأهداف في مجال الصحة في حماية صحة المواطنين عبر المساواة في الحصول على العلاج و ضمان استمرارية الخدمة العمومية للصحة و الأمن الصحي ، بينما في المادة 2 منه فهي تخاطب الفرد بقولها “تساهم حماية الصحة وترقيتها في الراحة النفسية والاجتماعية للشخص و رقيه في المجتمع ، و تشكلان عاملا أساسيا في التنمية الاقتصادية و الاجتماعية .</a:t>
            </a:r>
          </a:p>
          <a:p>
            <a:endParaRPr lang="ar-DZ" sz="23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EADAC086-0E05-4379-1454-CD949CE9D885}"/>
              </a:ext>
            </a:extLst>
          </p:cNvPr>
          <p:cNvSpPr/>
          <p:nvPr/>
        </p:nvSpPr>
        <p:spPr>
          <a:xfrm>
            <a:off x="1763688" y="1279693"/>
            <a:ext cx="662473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DZ" sz="3600" dirty="0">
              <a:solidFill>
                <a:schemeClr val="tx1"/>
              </a:solidFill>
              <a:latin typeface="Sakkal Majalla" panose="02000000000000000000" pitchFamily="2" charset="-78"/>
              <a:cs typeface="Sakkal Majalla" panose="02000000000000000000" pitchFamily="2" charset="-78"/>
            </a:endParaRPr>
          </a:p>
          <a:p>
            <a:pPr algn="ctr"/>
            <a:r>
              <a:rPr lang="ar-DZ" sz="3600" dirty="0">
                <a:solidFill>
                  <a:schemeClr val="tx1"/>
                </a:solidFill>
                <a:latin typeface="Sakkal Majalla" panose="02000000000000000000" pitchFamily="2" charset="-78"/>
                <a:cs typeface="Sakkal Majalla" panose="02000000000000000000" pitchFamily="2" charset="-78"/>
              </a:rPr>
              <a:t>أبعاد مبدأ الحق في الصحة في التشريع الجزائري  :</a:t>
            </a:r>
          </a:p>
          <a:p>
            <a:pPr algn="ctr"/>
            <a:endParaRPr lang="ar-DZ" sz="3600"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719451677"/>
      </p:ext>
    </p:extLst>
  </p:cSld>
  <p:clrMapOvr>
    <a:masterClrMapping/>
  </p:clrMapOvr>
  <p:transition spd="slow">
    <p:cover dir="r"/>
    <p:sndAc>
      <p:stSnd>
        <p:snd r:embed="rId2" name="drumroll.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68C7F-AF9D-4D00-93DA-B7817B50D2AD}"/>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FEBDF131-63D9-E891-0E5C-AF1313487C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71657BED-6E9D-1718-6EE5-CB892965B89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D083FC3C-EE3E-9ACA-10B1-3B033717251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DC45C0A5-FE31-E960-8113-353106C4B3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33DF6AF8-30EB-061C-86B0-A46BF327949D}"/>
              </a:ext>
            </a:extLst>
          </p:cNvPr>
          <p:cNvSpPr/>
          <p:nvPr/>
        </p:nvSpPr>
        <p:spPr>
          <a:xfrm>
            <a:off x="0" y="2276872"/>
            <a:ext cx="9111724" cy="4392488"/>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r>
              <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ثانيا :البعد الوقائي و العلاجي  :</a:t>
            </a:r>
          </a:p>
          <a:p>
            <a:r>
              <a:rPr lang="ar-DZ" sz="24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rPr>
              <a:t>إن الحق لا يمكن أن ينظر إليه على أنه الحق في الصحة فقط و إنما هو أيضا الحق في العلاج و يتضمن أيضا الوقاية من المرض ، فالنص الدستوري قد نص على ” الرعاية الصحية حق …تكفل الدولة بالوقاية …” و الرعاية تعني الحفاظ و الحماية و التأمين من المخاطر ، فحماية الصحة أولا وقبل كل شيء هي العمل على عدم التعرض للأذى. ” </a:t>
            </a:r>
          </a:p>
          <a:p>
            <a:r>
              <a:rPr lang="ar-DZ" sz="24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rPr>
              <a:t>فالمواد الأولى و 2  و 3 من قانون الصحة  لسنة 2018 و ما يليها تؤكد البعد الوقائي ، فقد نصت الفقرة 2 من المادة الاولى أنه ” يرمي ” هذا القانون ” إلى ضمان الوقاية وحماية صحة الأشخاص والحفاظ عليها واستعادتها و ترقيتها ”، الأمر الذي جعل أهمية الوقاية الصحية  أحد مقومات منظومة الصحة ، بحيث تحرص الجماعات المحلية ممثلة في الولاة و مسئولي الهيئات العمومية والمصالح الصحية ورؤساء المجالس الشعبية البلدية على التكفل في الوقت المناسب باتخاذهم  التدابير التي تحول دون انتشار الأوبئة والقضاء عليها، يضاف إليها مصالح رقابية على مستوى الحدود </a:t>
            </a:r>
            <a:endParaRPr lang="ar-DZ" sz="23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6518C252-DA78-9AD0-768A-0427005CC83E}"/>
              </a:ext>
            </a:extLst>
          </p:cNvPr>
          <p:cNvSpPr/>
          <p:nvPr/>
        </p:nvSpPr>
        <p:spPr>
          <a:xfrm>
            <a:off x="1763688" y="1279693"/>
            <a:ext cx="662473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DZ" sz="3600" dirty="0">
              <a:solidFill>
                <a:schemeClr val="tx1"/>
              </a:solidFill>
              <a:latin typeface="Sakkal Majalla" panose="02000000000000000000" pitchFamily="2" charset="-78"/>
              <a:cs typeface="Sakkal Majalla" panose="02000000000000000000" pitchFamily="2" charset="-78"/>
            </a:endParaRPr>
          </a:p>
          <a:p>
            <a:pPr algn="ctr"/>
            <a:r>
              <a:rPr lang="ar-DZ" sz="3600" dirty="0">
                <a:solidFill>
                  <a:schemeClr val="tx1"/>
                </a:solidFill>
                <a:latin typeface="Sakkal Majalla" panose="02000000000000000000" pitchFamily="2" charset="-78"/>
                <a:cs typeface="Sakkal Majalla" panose="02000000000000000000" pitchFamily="2" charset="-78"/>
              </a:rPr>
              <a:t>أبعاد مبدأ الحق في الصحة في التشريع الجزائري  :</a:t>
            </a:r>
          </a:p>
          <a:p>
            <a:pPr algn="ctr"/>
            <a:endParaRPr lang="ar-DZ" sz="3600"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522584199"/>
      </p:ext>
    </p:extLst>
  </p:cSld>
  <p:clrMapOvr>
    <a:masterClrMapping/>
  </p:clrMapOvr>
  <p:transition spd="slow">
    <p:cover dir="r"/>
    <p:sndAc>
      <p:stSnd>
        <p:snd r:embed="rId2" name="drumroll.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84AFC6-D22F-C18F-018D-6D92D3F14173}"/>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CF3A4B35-E511-8402-1187-E9A4B21822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C14D9056-2010-AEAF-5C22-BB1D2AF267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72A5FDA1-0F59-1BA8-0240-75EFF2FAC57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EE45CBFB-B1E7-4E4F-0B02-8827CA5ACDE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4CB8D4AB-79A0-3B14-F83C-E3C0B075A628}"/>
              </a:ext>
            </a:extLst>
          </p:cNvPr>
          <p:cNvSpPr/>
          <p:nvPr/>
        </p:nvSpPr>
        <p:spPr>
          <a:xfrm>
            <a:off x="0" y="2276872"/>
            <a:ext cx="9111724" cy="4392488"/>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إن كل شيء مطلوب بأن يكون معترف به كحق سيكون هناك خطأ قانوني إذا لم يتم تحديد صاحب الحق ، لذا وجب علينا من هم مدينو الحق في الصحة ؟ أو بمعنى آخر من هي الجهة المكلفة بالرعاية و الوقاية الصحية ؟</a:t>
            </a:r>
          </a:p>
          <a:p>
            <a:r>
              <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إن الحق في الصحة لا يتطلب إلا أن يكون في خدمة الجميع و لصالح الكل من خلال تخصيص ما يحتاجه كل واحد منهم ، و تبعا لهذا المنظور ، فإن الحق في الصحة لا يتحقق إلا بتوافر أربعة عناصر فاعلة في المجتمع و هي : </a:t>
            </a:r>
          </a:p>
          <a:p>
            <a:r>
              <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الدولة (أولا )</a:t>
            </a:r>
          </a:p>
          <a:p>
            <a:r>
              <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 المؤسسات (ثانيا)</a:t>
            </a:r>
          </a:p>
          <a:p>
            <a:r>
              <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 مهنيو الصحة (ثالثا)،</a:t>
            </a:r>
          </a:p>
          <a:p>
            <a:r>
              <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الأفراد (رابعا) :</a:t>
            </a: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4072939F-DC2F-82BA-75FB-88D440F1799E}"/>
              </a:ext>
            </a:extLst>
          </p:cNvPr>
          <p:cNvSpPr/>
          <p:nvPr/>
        </p:nvSpPr>
        <p:spPr>
          <a:xfrm>
            <a:off x="1763688" y="1279693"/>
            <a:ext cx="662473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latin typeface="Sakkal Majalla" panose="02000000000000000000" pitchFamily="2" charset="-78"/>
                <a:cs typeface="Sakkal Majalla" panose="02000000000000000000" pitchFamily="2" charset="-78"/>
              </a:rPr>
              <a:t>طبيعة الحق في الصحة: </a:t>
            </a:r>
          </a:p>
        </p:txBody>
      </p:sp>
    </p:spTree>
    <p:extLst>
      <p:ext uri="{BB962C8B-B14F-4D97-AF65-F5344CB8AC3E}">
        <p14:creationId xmlns:p14="http://schemas.microsoft.com/office/powerpoint/2010/main" val="829641859"/>
      </p:ext>
    </p:extLst>
  </p:cSld>
  <p:clrMapOvr>
    <a:masterClrMapping/>
  </p:clrMapOvr>
  <p:transition spd="slow">
    <p:cover dir="r"/>
    <p:sndAc>
      <p:stSnd>
        <p:snd r:embed="rId2" name="drumroll.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b="1" dirty="0">
                <a:latin typeface="Simplified Arabic" pitchFamily="18" charset="-78"/>
                <a:cs typeface="Simplified Arabic" pitchFamily="18" charset="-78"/>
              </a:rPr>
              <a:t>أ. قدوري فؤاد</a:t>
            </a:r>
            <a:br>
              <a:rPr lang="ar-SA" b="1" dirty="0">
                <a:latin typeface="Simplified Arabic" pitchFamily="18" charset="-78"/>
                <a:cs typeface="Simplified Arabic" pitchFamily="18" charset="-78"/>
              </a:rPr>
            </a:br>
            <a:r>
              <a:rPr lang="ar-SA" b="1" dirty="0">
                <a:latin typeface="Simplified Arabic" pitchFamily="18" charset="-78"/>
                <a:cs typeface="Simplified Arabic" pitchFamily="18" charset="-78"/>
              </a:rPr>
              <a:t> </a:t>
            </a:r>
            <a:r>
              <a:rPr lang="fr-FR" b="1" dirty="0">
                <a:latin typeface="Simplified Arabic" pitchFamily="18" charset="-78"/>
                <a:cs typeface="Simplified Arabic" pitchFamily="18" charset="-78"/>
              </a:rPr>
              <a:t>GUEDDOURI  FOUAD</a:t>
            </a:r>
            <a:endParaRPr lang="ar-SA" b="1" dirty="0">
              <a:latin typeface="Simplified Arabic" pitchFamily="18" charset="-78"/>
              <a:cs typeface="Simplified Arabic" pitchFamily="18" charset="-78"/>
            </a:endParaRPr>
          </a:p>
        </p:txBody>
      </p:sp>
      <p:sp>
        <p:nvSpPr>
          <p:cNvPr id="4" name="عنصر نائب للمحتوى 3"/>
          <p:cNvSpPr>
            <a:spLocks noGrp="1"/>
          </p:cNvSpPr>
          <p:nvPr>
            <p:ph sz="half" idx="2"/>
          </p:nvPr>
        </p:nvSpPr>
        <p:spPr>
          <a:xfrm>
            <a:off x="-30168" y="2132856"/>
            <a:ext cx="4491746" cy="4248472"/>
          </a:xfrm>
        </p:spPr>
        <p:txBody>
          <a:bodyPr/>
          <a:lstStyle/>
          <a:p>
            <a:pPr rtl="0">
              <a:lnSpc>
                <a:spcPct val="200000"/>
              </a:lnSpc>
            </a:pPr>
            <a:r>
              <a:rPr lang="fr-FR" sz="1800" b="1" dirty="0"/>
              <a:t>gueddouri.fouad@yahoo.com.</a:t>
            </a:r>
            <a:endParaRPr lang="ar-SA" sz="1800" b="1" dirty="0"/>
          </a:p>
          <a:p>
            <a:pPr algn="ctr" rtl="0">
              <a:lnSpc>
                <a:spcPct val="200000"/>
              </a:lnSpc>
            </a:pPr>
            <a:r>
              <a:rPr lang="fr-FR" sz="1800" b="1" dirty="0"/>
              <a:t>gueddouri39037@gmail.</a:t>
            </a:r>
            <a:endParaRPr lang="fr-FR" dirty="0"/>
          </a:p>
          <a:p>
            <a:pPr rtl="0">
              <a:lnSpc>
                <a:spcPct val="200000"/>
              </a:lnSpc>
            </a:pPr>
            <a:r>
              <a:rPr lang="fr-FR" sz="1800" b="1" dirty="0"/>
              <a:t>Facebook  </a:t>
            </a:r>
            <a:r>
              <a:rPr lang="fr-FR" sz="1600" b="1" dirty="0"/>
              <a:t> GUEDDOURI FOUAD</a:t>
            </a:r>
          </a:p>
          <a:p>
            <a:pPr rtl="0">
              <a:lnSpc>
                <a:spcPct val="200000"/>
              </a:lnSpc>
            </a:pPr>
            <a:r>
              <a:rPr lang="fr-FR" sz="1800" b="1" dirty="0"/>
              <a:t>Tweeter</a:t>
            </a:r>
            <a:r>
              <a:rPr lang="ar-DZ" sz="1600" b="1" dirty="0"/>
              <a:t>:</a:t>
            </a:r>
            <a:r>
              <a:rPr lang="fr-FR" sz="1600" b="1" dirty="0"/>
              <a:t>     GUEDDOURI FOUAD</a:t>
            </a:r>
          </a:p>
          <a:p>
            <a:pPr algn="ctr" rtl="0">
              <a:lnSpc>
                <a:spcPct val="200000"/>
              </a:lnSpc>
            </a:pPr>
            <a:r>
              <a:rPr lang="fr-FR" sz="2000" b="1" dirty="0"/>
              <a:t>Tel</a:t>
            </a:r>
            <a:r>
              <a:rPr lang="ar-SA" sz="1600" b="1" dirty="0"/>
              <a:t>:</a:t>
            </a:r>
            <a:r>
              <a:rPr lang="fr-FR" b="1" dirty="0"/>
              <a:t>213780368408</a:t>
            </a:r>
            <a:endParaRPr lang="ar-SA" sz="1400" b="1" dirty="0"/>
          </a:p>
        </p:txBody>
      </p:sp>
      <p:sp>
        <p:nvSpPr>
          <p:cNvPr id="6" name="عنصر نائب للمحتوى 5"/>
          <p:cNvSpPr>
            <a:spLocks noGrp="1"/>
          </p:cNvSpPr>
          <p:nvPr>
            <p:ph sz="quarter" idx="4"/>
          </p:nvPr>
        </p:nvSpPr>
        <p:spPr>
          <a:xfrm>
            <a:off x="4645152" y="2420888"/>
            <a:ext cx="3419856" cy="3888432"/>
          </a:xfrm>
        </p:spPr>
        <p:txBody>
          <a:bodyPr>
            <a:normAutofit/>
          </a:bodyPr>
          <a:lstStyle/>
          <a:p>
            <a:r>
              <a:rPr lang="ar-SA" b="1" dirty="0">
                <a:latin typeface="Simplified Arabic" pitchFamily="18" charset="-78"/>
                <a:cs typeface="Simplified Arabic" pitchFamily="18" charset="-78"/>
              </a:rPr>
              <a:t>أستاذ مؤقت، جامعة الشهيد حمه لخضر الوادي.</a:t>
            </a:r>
          </a:p>
          <a:p>
            <a:r>
              <a:rPr lang="ar-SA" b="1" dirty="0">
                <a:latin typeface="Simplified Arabic" pitchFamily="18" charset="-78"/>
                <a:cs typeface="Simplified Arabic" pitchFamily="18" charset="-78"/>
              </a:rPr>
              <a:t>استاذ متعاقد بالمعهد الوطني لتكوين اطارات التربية وتحسين مستواهم بالوادي  </a:t>
            </a:r>
          </a:p>
          <a:p>
            <a:r>
              <a:rPr lang="ar-SA" b="1" dirty="0">
                <a:latin typeface="Simplified Arabic" pitchFamily="18" charset="-78"/>
                <a:cs typeface="Simplified Arabic" pitchFamily="18" charset="-78"/>
              </a:rPr>
              <a:t>- دكتور في القانون الخاص</a:t>
            </a:r>
          </a:p>
          <a:p>
            <a:pPr marL="68580" indent="0">
              <a:buNone/>
            </a:pPr>
            <a:endParaRPr lang="ar-SA" b="1" dirty="0">
              <a:latin typeface="Simplified Arabic" pitchFamily="18" charset="-78"/>
              <a:cs typeface="Simplified Arabic" pitchFamily="18" charset="-78"/>
            </a:endParaRPr>
          </a:p>
          <a:p>
            <a:r>
              <a:rPr lang="ar-SA" b="1" dirty="0">
                <a:latin typeface="Simplified Arabic" pitchFamily="18" charset="-78"/>
                <a:cs typeface="Simplified Arabic" pitchFamily="18" charset="-78"/>
              </a:rPr>
              <a:t>متزوج : أب ل</a:t>
            </a:r>
            <a:r>
              <a:rPr lang="ar-DZ" b="1" dirty="0">
                <a:latin typeface="Simplified Arabic" pitchFamily="18" charset="-78"/>
                <a:cs typeface="Simplified Arabic" pitchFamily="18" charset="-78"/>
              </a:rPr>
              <a:t>خمس</a:t>
            </a:r>
            <a:r>
              <a:rPr lang="ar-SA" b="1" dirty="0">
                <a:latin typeface="Simplified Arabic" pitchFamily="18" charset="-78"/>
                <a:cs typeface="Simplified Arabic" pitchFamily="18" charset="-78"/>
              </a:rPr>
              <a:t>ة أطفال</a:t>
            </a:r>
          </a:p>
          <a:p>
            <a:endParaRPr lang="ar-SA"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صورة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169" y="2132856"/>
            <a:ext cx="540568" cy="432048"/>
          </a:xfrm>
          <a:prstGeom prst="rect">
            <a:avLst/>
          </a:prstGeom>
        </p:spPr>
      </p:pic>
      <p:pic>
        <p:nvPicPr>
          <p:cNvPr id="8" name="صورة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169" y="4019803"/>
            <a:ext cx="540568" cy="633333"/>
          </a:xfrm>
          <a:prstGeom prst="rect">
            <a:avLst/>
          </a:prstGeom>
        </p:spPr>
      </p:pic>
      <p:pic>
        <p:nvPicPr>
          <p:cNvPr id="11" name="صورة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3084" y="2738198"/>
            <a:ext cx="566737" cy="447660"/>
          </a:xfrm>
          <a:prstGeom prst="rect">
            <a:avLst/>
          </a:prstGeom>
        </p:spPr>
      </p:pic>
      <p:pic>
        <p:nvPicPr>
          <p:cNvPr id="12" name="صورة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0169" y="3284985"/>
            <a:ext cx="653243" cy="640560"/>
          </a:xfrm>
          <a:prstGeom prst="rect">
            <a:avLst/>
          </a:prstGeom>
        </p:spPr>
      </p:pic>
      <p:pic>
        <p:nvPicPr>
          <p:cNvPr id="16" name="صورة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508" y="4725144"/>
            <a:ext cx="540566" cy="1069684"/>
          </a:xfrm>
          <a:prstGeom prst="rect">
            <a:avLst/>
          </a:prstGeom>
        </p:spPr>
      </p:pic>
    </p:spTree>
    <p:extLst>
      <p:ext uri="{BB962C8B-B14F-4D97-AF65-F5344CB8AC3E}">
        <p14:creationId xmlns:p14="http://schemas.microsoft.com/office/powerpoint/2010/main" val="3040552279"/>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22" presetClass="entr" presetSubtype="4" fill="hold" nodeType="with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wipe(down)">
                                      <p:cBhvr>
                                        <p:cTn id="20" dur="5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circle(in)">
                                      <p:cBhvr>
                                        <p:cTn id="25" dur="2000"/>
                                        <p:tgtEl>
                                          <p:spTgt spid="6">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4">
                                            <p:txEl>
                                              <p:pRg st="0" end="0"/>
                                            </p:txEl>
                                          </p:spTgt>
                                        </p:tgtEl>
                                        <p:attrNameLst>
                                          <p:attrName>style.visibility</p:attrName>
                                        </p:attrNameLst>
                                      </p:cBhvr>
                                      <p:to>
                                        <p:strVal val="visible"/>
                                      </p:to>
                                    </p:set>
                                    <p:animEffect transition="in" filter="barn(inVertical)">
                                      <p:cBhvr>
                                        <p:cTn id="30" dur="500"/>
                                        <p:tgtEl>
                                          <p:spTgt spid="4">
                                            <p:txEl>
                                              <p:pRg st="0" end="0"/>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animEffect transition="in" filter="barn(inVertical)">
                                      <p:cBhvr>
                                        <p:cTn id="33" dur="500"/>
                                        <p:tgtEl>
                                          <p:spTgt spid="4">
                                            <p:txEl>
                                              <p:pRg st="1" end="1"/>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4">
                                            <p:txEl>
                                              <p:pRg st="2" end="2"/>
                                            </p:txEl>
                                          </p:spTgt>
                                        </p:tgtEl>
                                        <p:attrNameLst>
                                          <p:attrName>style.visibility</p:attrName>
                                        </p:attrNameLst>
                                      </p:cBhvr>
                                      <p:to>
                                        <p:strVal val="visible"/>
                                      </p:to>
                                    </p:set>
                                    <p:animEffect transition="in" filter="barn(inVertical)">
                                      <p:cBhvr>
                                        <p:cTn id="36" dur="500"/>
                                        <p:tgtEl>
                                          <p:spTgt spid="4">
                                            <p:txEl>
                                              <p:pRg st="2" end="2"/>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Effect transition="in" filter="barn(inVertical)">
                                      <p:cBhvr>
                                        <p:cTn id="39" dur="500"/>
                                        <p:tgtEl>
                                          <p:spTgt spid="4">
                                            <p:txEl>
                                              <p:pRg st="3" end="3"/>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barn(inVertical)">
                                      <p:cBhvr>
                                        <p:cTn id="4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A03EAD-B483-F5DA-D763-273C50AED4F4}"/>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DD881B75-A4AF-B905-9CD4-6DDC7E0563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7EBFA07E-D9DF-000F-F76A-1030F6042A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E0568935-4DA4-B800-E57C-3938EAD2E8D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641C8CD8-973C-2444-0926-A3472AB6DCA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D46C5ABD-ED32-B0C7-4729-D5FC3B28EE66}"/>
              </a:ext>
            </a:extLst>
          </p:cNvPr>
          <p:cNvSpPr/>
          <p:nvPr/>
        </p:nvSpPr>
        <p:spPr>
          <a:xfrm>
            <a:off x="0" y="2276872"/>
            <a:ext cx="9111724" cy="4392488"/>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r>
              <a:rPr lang="ar-DZ" sz="4000" b="1" dirty="0" err="1">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أولا:الدولة</a:t>
            </a:r>
            <a:r>
              <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  : </a:t>
            </a:r>
          </a:p>
          <a:p>
            <a:r>
              <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لقد جاء في مقدمة ميثاق  منظمة الصحة العالمية أن ” الحكومات مسؤولة عن صحة شعوبها، فعليها أخذ التدابير الصحية و الاجتماعية المطلوبة “، فالمنظومة الصحية يجب أن تستجيب إلى المقاربة الصحية من منظور الخدمة العامة .</a:t>
            </a: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EDC362EA-2F16-3941-473A-9DA693B52408}"/>
              </a:ext>
            </a:extLst>
          </p:cNvPr>
          <p:cNvSpPr/>
          <p:nvPr/>
        </p:nvSpPr>
        <p:spPr>
          <a:xfrm>
            <a:off x="1763688" y="1279693"/>
            <a:ext cx="662473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latin typeface="Sakkal Majalla" panose="02000000000000000000" pitchFamily="2" charset="-78"/>
                <a:cs typeface="Sakkal Majalla" panose="02000000000000000000" pitchFamily="2" charset="-78"/>
              </a:rPr>
              <a:t>طبيعة الحق في الصحة: </a:t>
            </a:r>
          </a:p>
        </p:txBody>
      </p:sp>
    </p:spTree>
    <p:extLst>
      <p:ext uri="{BB962C8B-B14F-4D97-AF65-F5344CB8AC3E}">
        <p14:creationId xmlns:p14="http://schemas.microsoft.com/office/powerpoint/2010/main" val="468899155"/>
      </p:ext>
    </p:extLst>
  </p:cSld>
  <p:clrMapOvr>
    <a:masterClrMapping/>
  </p:clrMapOvr>
  <p:transition spd="slow">
    <p:cover dir="r"/>
    <p:sndAc>
      <p:stSnd>
        <p:snd r:embed="rId2" name="drumroll.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60D7FA-5852-B339-3292-1168705D2810}"/>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15B11972-3DF5-13A8-1D91-B2DC4FFC3C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5EA00B09-B35E-0CFF-A9B1-5E80A3475F2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96965E2C-4A21-093F-B45B-579B140B42D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B23E4FBB-C740-11F1-4176-EB8C56E1138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CCE84F16-B3A7-7226-FBF0-CEDF49E6FFB8}"/>
              </a:ext>
            </a:extLst>
          </p:cNvPr>
          <p:cNvSpPr/>
          <p:nvPr/>
        </p:nvSpPr>
        <p:spPr>
          <a:xfrm>
            <a:off x="0" y="2276872"/>
            <a:ext cx="9111724" cy="4392488"/>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r>
              <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ثانيا المؤسسات :</a:t>
            </a:r>
            <a:endParaRPr lang="ar-DZ" sz="36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r>
              <a:rPr lang="ar-DZ" sz="36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إن المؤسسات تعتبر معنية بتفعيل و حماية الحق في الصحة من جهة لأنها منتجة للسلع و للخدمات ، باعتبار المنتج أثر من آثار تقرير مبدأ الالتزام بالسلامة الصحية ،لأنها مرتبطة مباشرة بالضرر الذي سيسببه المنتوج الذي يعرضه للبيع و التداول لجمهور المستهلكين ، و من جهة ثانية باعتبارها هيئة مستخدمة خاضعة لقواعد الحماية والأمن والنظافة، وهي الترجمة الحقيقية للحق في الصحة داخل المؤسسات </a:t>
            </a: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E44E335F-5362-8F2B-A1E7-E6D777CFDF33}"/>
              </a:ext>
            </a:extLst>
          </p:cNvPr>
          <p:cNvSpPr/>
          <p:nvPr/>
        </p:nvSpPr>
        <p:spPr>
          <a:xfrm>
            <a:off x="1763688" y="1279693"/>
            <a:ext cx="662473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latin typeface="Sakkal Majalla" panose="02000000000000000000" pitchFamily="2" charset="-78"/>
                <a:cs typeface="Sakkal Majalla" panose="02000000000000000000" pitchFamily="2" charset="-78"/>
              </a:rPr>
              <a:t>طبيعة الحق في الصحة: </a:t>
            </a:r>
          </a:p>
        </p:txBody>
      </p:sp>
    </p:spTree>
    <p:extLst>
      <p:ext uri="{BB962C8B-B14F-4D97-AF65-F5344CB8AC3E}">
        <p14:creationId xmlns:p14="http://schemas.microsoft.com/office/powerpoint/2010/main" val="2846576352"/>
      </p:ext>
    </p:extLst>
  </p:cSld>
  <p:clrMapOvr>
    <a:masterClrMapping/>
  </p:clrMapOvr>
  <p:transition spd="slow">
    <p:cover dir="r"/>
    <p:sndAc>
      <p:stSnd>
        <p:snd r:embed="rId2" name="drumroll.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576D09-F92C-F26A-F9FC-6C808D930CDD}"/>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0A882E99-365D-1A1E-42E5-118F151AF6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0E4D8B47-6988-CBDD-7EF0-2FFE0BDD5AE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BC63C95E-4AA7-3CC8-70FE-99757FF76AF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1BA85368-3990-285C-C883-CEBEC2D16CF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501B06E1-0EC5-613D-D16C-CAC0B9E2657F}"/>
              </a:ext>
            </a:extLst>
          </p:cNvPr>
          <p:cNvSpPr/>
          <p:nvPr/>
        </p:nvSpPr>
        <p:spPr>
          <a:xfrm>
            <a:off x="0" y="2276872"/>
            <a:ext cx="9111724" cy="4392488"/>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r>
              <a:rPr lang="ar-DZ" sz="36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ثالثا : مهنيو الصحة :</a:t>
            </a:r>
          </a:p>
          <a:p>
            <a:r>
              <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 يقع على عاتق الطبيب الالتزام بإحاطة المريض بطبيعة العلاج و مخاطر العملية الجراحية ، وإلا كان الطبيب مسؤولا عن كافة النتائج خاصة السلبية منها و التي تنتج جراء تدخله الطبي و لو لم يرتكب خطأ في عمله ، وقد ورد مصطلح” يجب”</a:t>
            </a:r>
            <a:r>
              <a:rPr lang="fr-FR"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 </a:t>
            </a:r>
            <a:r>
              <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في نص المادة 43 من مدونة أخلاقيات الطب ، التي تفيد أن الالتزام بالإعلام يجب أن يتوخى فيه الطبيب الوضوح و الصدق و أن يسبق إعلام الطبيب موافقة المريض بكل جوانب العمل الطبي الذي سيقوم به ”  ، كما يلزم الطبيب بالسر المهني و منعه من إفشائه إلا في أحوال معينة ، وفي حالة المخالفة فإن ذلك يستوجب المسؤولية الجزائية للطبيب </a:t>
            </a:r>
          </a:p>
          <a:p>
            <a:endParaRPr lang="ar-DZ" sz="36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1C5875A5-0D21-8FB9-A67E-4509BFE7ED34}"/>
              </a:ext>
            </a:extLst>
          </p:cNvPr>
          <p:cNvSpPr/>
          <p:nvPr/>
        </p:nvSpPr>
        <p:spPr>
          <a:xfrm>
            <a:off x="1763688" y="1279693"/>
            <a:ext cx="662473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latin typeface="Sakkal Majalla" panose="02000000000000000000" pitchFamily="2" charset="-78"/>
                <a:cs typeface="Sakkal Majalla" panose="02000000000000000000" pitchFamily="2" charset="-78"/>
              </a:rPr>
              <a:t>طبيعة الحق في الصحة: </a:t>
            </a:r>
          </a:p>
        </p:txBody>
      </p:sp>
    </p:spTree>
    <p:extLst>
      <p:ext uri="{BB962C8B-B14F-4D97-AF65-F5344CB8AC3E}">
        <p14:creationId xmlns:p14="http://schemas.microsoft.com/office/powerpoint/2010/main" val="2069241484"/>
      </p:ext>
    </p:extLst>
  </p:cSld>
  <p:clrMapOvr>
    <a:masterClrMapping/>
  </p:clrMapOvr>
  <p:transition spd="slow">
    <p:cover dir="r"/>
    <p:sndAc>
      <p:stSnd>
        <p:snd r:embed="rId2" name="drumroll.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BCA51-032B-C5DE-A597-905A33820EBC}"/>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9A5A7B59-1379-0B76-09B6-EDF6C4C940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90EEAB86-29A6-B937-D483-89006EA67A3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EBE4D373-32EA-1ACA-474F-94A143AF5E5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41C12355-5205-8B92-D94A-160490CB175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0A9A5C7E-C609-848C-1C6E-6507AA020505}"/>
              </a:ext>
            </a:extLst>
          </p:cNvPr>
          <p:cNvSpPr/>
          <p:nvPr/>
        </p:nvSpPr>
        <p:spPr>
          <a:xfrm>
            <a:off x="0" y="2276872"/>
            <a:ext cx="9111724" cy="4392488"/>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r>
              <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رابعا : الأفراد  : </a:t>
            </a:r>
          </a:p>
          <a:p>
            <a:r>
              <a:rPr lang="ar-DZ" sz="21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إن الحق في الصحة  كحق دستوري هو حق </a:t>
            </a:r>
            <a:r>
              <a:rPr lang="ar-DZ" sz="2100" b="1" dirty="0" err="1">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دائنية</a:t>
            </a:r>
            <a:r>
              <a:rPr lang="ar-DZ" sz="21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 في ذاته ، فإعلان حقوق الإنسان أكد على أن ” الفرد الحق في مستوى معيشي كاف من أجل ضمان صحته ” و كذا الكثير من الدساتير التي نصت بصورة دقيقة بإقرارها أن ” كل فرد له الحق في حماية صحته و من واجبه أن يحفظها و يحسنها ” و قد تناول المشرع هذا الحق في المواد 62 و 63 و66 مكرر1 ،64 من الدستور الصادر في 1996 المعدل[45]   وقد عبر على الدائن بالصحة تارة  “بالمستهلك”  في  نص المادة 62 التي جاء فيها   ” تعمل السلطات العمومية على حماية المستهلكين بشكل يضمن لهم الأمن و السلامة و الصحة و حقوقهم الاقتصادية ” ، وتارة أخرى بالمواطن ، باعتبار أن الحق في الصحة مرتبط بالمواطنة ، كما جاء في نص المادة 64 : للمواطن الحق في بيئة سليمة في إطار التنمية المستدامة يحدد القانون واجبات الأشخاص الطبيعيين و المعنويين لحماية البيئة” ، و كذا المادة 63  التي جاء فيها ”  تسهر الدولة على تمكين  المواطن من : الحصول على ماء الشرب و تعمل على المحافظة عليه للأجيال القادمة، الرعاية الصحية، لا سيما للأشخاص المعوزين و الوقاية من الأمراض المعدية والوبائية ومكافحتها الحصول على سكن لا سيما للفئات المحرومة ” ، و المادة 66 مكرر1 ف1 و ف2  التي نصت على أن ” الرعاية الصحية حق للمواطنين ، تتكفل الدولة بالوقاية من الأمراض الوبائية والمعدية </a:t>
            </a:r>
            <a:r>
              <a:rPr lang="ar-DZ" sz="2100" b="1" dirty="0" err="1">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وبمكافحتها”،”تسهر</a:t>
            </a:r>
            <a:r>
              <a:rPr lang="ar-DZ" sz="21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 الدولة على توفير شروط العلاج للأشخاص المعوزين “.</a:t>
            </a: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D1B5E4C5-EB69-0E22-CD72-9CE7747B17A9}"/>
              </a:ext>
            </a:extLst>
          </p:cNvPr>
          <p:cNvSpPr/>
          <p:nvPr/>
        </p:nvSpPr>
        <p:spPr>
          <a:xfrm>
            <a:off x="1763688" y="1279693"/>
            <a:ext cx="662473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latin typeface="Sakkal Majalla" panose="02000000000000000000" pitchFamily="2" charset="-78"/>
                <a:cs typeface="Sakkal Majalla" panose="02000000000000000000" pitchFamily="2" charset="-78"/>
              </a:rPr>
              <a:t>طبيعة الحق في الصحة: </a:t>
            </a:r>
          </a:p>
        </p:txBody>
      </p:sp>
    </p:spTree>
    <p:extLst>
      <p:ext uri="{BB962C8B-B14F-4D97-AF65-F5344CB8AC3E}">
        <p14:creationId xmlns:p14="http://schemas.microsoft.com/office/powerpoint/2010/main" val="929789895"/>
      </p:ext>
    </p:extLst>
  </p:cSld>
  <p:clrMapOvr>
    <a:masterClrMapping/>
  </p:clrMapOvr>
  <p:transition spd="slow">
    <p:cover dir="r"/>
    <p:sndAc>
      <p:stSnd>
        <p:snd r:embed="rId2" name="drumroll.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98957-5207-C6B8-0998-CE23820B483D}"/>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99581606-C103-CFA6-82FD-CF38F49C0A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10B077A5-DCC3-EDCB-D0EA-5CFF9BF65F5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1760A76F-B79B-0B4A-7736-6BC38E52A6A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FE30374E-50A3-9E3F-9A5A-78BBAF98C2F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FD2BE5A1-5699-CA44-9118-D03E888C5D3E}"/>
              </a:ext>
            </a:extLst>
          </p:cNvPr>
          <p:cNvSpPr/>
          <p:nvPr/>
        </p:nvSpPr>
        <p:spPr>
          <a:xfrm>
            <a:off x="0" y="2276872"/>
            <a:ext cx="9111724" cy="4392488"/>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rPr>
              <a:t>يتدخل القاضي للإصلاح، والتعويض ، وحتى إقرار عقوبات في حالة عدم احترام إجراءات السلامة للمواطن مهما كانت صفته و مهنته و جنسه وعمره فالقاضي يساهم بقدر كبير في احترام النصوص القانونية في مكان العمل ، أو في المستشفى ، كما يحمي المستهلك من تجاوزات التجار في عدم احترام معايير النظافة و بيع سلع منتهية الصلاحية و غيرها ، فالأمن الصحي يمده بمشروعية اتخاذ القرارات المناسبة بطلب من المتضرر أو المتضررين و اتخاذ الإجراءات الاحتياطية ضد المخاطر المحتملة، وتفعيل مبدأ الحق في الرعاية الصحية يوجب اجراءات وقائية تفرض نفسها في منظومة الصحة العمومية، وفي الإنتاج ، والتداول في السوق ، و استعمال المنتوج من قبل المستهلك .</a:t>
            </a:r>
          </a:p>
          <a:p>
            <a:endParaRPr lang="ar-DZ" sz="21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2579C066-5BD9-6A18-AB4B-37A174D1003F}"/>
              </a:ext>
            </a:extLst>
          </p:cNvPr>
          <p:cNvSpPr/>
          <p:nvPr/>
        </p:nvSpPr>
        <p:spPr>
          <a:xfrm>
            <a:off x="1763688" y="1279693"/>
            <a:ext cx="662473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latin typeface="Sakkal Majalla" panose="02000000000000000000" pitchFamily="2" charset="-78"/>
                <a:cs typeface="Sakkal Majalla" panose="02000000000000000000" pitchFamily="2" charset="-78"/>
              </a:rPr>
              <a:t>حماية الحق في الصحة عن طريق القضاء  :</a:t>
            </a:r>
          </a:p>
        </p:txBody>
      </p:sp>
    </p:spTree>
    <p:extLst>
      <p:ext uri="{BB962C8B-B14F-4D97-AF65-F5344CB8AC3E}">
        <p14:creationId xmlns:p14="http://schemas.microsoft.com/office/powerpoint/2010/main" val="3012955861"/>
      </p:ext>
    </p:extLst>
  </p:cSld>
  <p:clrMapOvr>
    <a:masterClrMapping/>
  </p:clrMapOvr>
  <p:transition spd="slow">
    <p:cover dir="r"/>
    <p:sndAc>
      <p:stSnd>
        <p:snd r:embed="rId2" name="drumroll.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BCAC0A-57E9-7C55-BD38-FF9773E01494}"/>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2C7D067D-967C-ED00-6FD3-FF5553939E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F11188EF-5E4C-D2F4-1747-56A9CDE766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BD36436F-2885-CE88-5572-0923132BAFC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0EAD211F-2162-9267-6B5C-8B9EB6B312B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22B7BF58-1E37-20D0-994B-4F14B3E3F5AC}"/>
              </a:ext>
            </a:extLst>
          </p:cNvPr>
          <p:cNvSpPr/>
          <p:nvPr/>
        </p:nvSpPr>
        <p:spPr>
          <a:xfrm>
            <a:off x="0" y="2276872"/>
            <a:ext cx="9111724" cy="4392488"/>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rPr>
              <a:t>أولا : العراقيل الجماعية :</a:t>
            </a:r>
          </a:p>
          <a:p>
            <a:r>
              <a:rPr lang="ar-DZ" sz="32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rPr>
              <a:t> </a:t>
            </a:r>
            <a:r>
              <a:rPr lang="ar-DZ" sz="24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rPr>
              <a:t>ترتبط هذه العراقيل بالظروف الاقتصادية و المالية التي تعترض تطبيق القانون و مدى التحكم في مصاريف الصحة و هي من الانشغالات التي تضمنتها بعض المواد القانونية خاصة قانون التأمينات  الاجتماعية المذكور سالفا  التي جاءت بعض نصوصه لتحديد تناسب المصاريف الصحية مع نوعية الخدمة و قانون أخلاقيات المهنة ، وكذا طريقة تمويل صندوق التأمينات  ة لميزانيات المؤسسات الصحية العمومية حسب الظروف المالية لهذه المؤسسة .</a:t>
            </a:r>
          </a:p>
          <a:p>
            <a:r>
              <a:rPr lang="ar-DZ" sz="24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rPr>
              <a:t>غير أن هدف المشرع في تحقيق الهدف الوقائي يختلف عن مبدأ التحكم في المصاريف العلاجية ، فيجب على المشرع ترتيب الأهداف و المبادئ من أجل تحقيق معادلة ضمان العلاج و التحكم في المصاريف الصحية، هذا الأخير الذي يمنع أن يكون الحق في الصحة للجميع [56]، حتى و إن كانت هناك صعوبات مالية وجب ضمانها قانونا عن طريق المساواة في ضمان والحصول على الحق الصحة </a:t>
            </a: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1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2936C8BF-8DD4-67DA-7056-A2A166B2CD37}"/>
              </a:ext>
            </a:extLst>
          </p:cNvPr>
          <p:cNvSpPr/>
          <p:nvPr/>
        </p:nvSpPr>
        <p:spPr>
          <a:xfrm>
            <a:off x="1763688" y="1279693"/>
            <a:ext cx="662473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latin typeface="Sakkal Majalla" panose="02000000000000000000" pitchFamily="2" charset="-78"/>
                <a:cs typeface="Sakkal Majalla" panose="02000000000000000000" pitchFamily="2" charset="-78"/>
              </a:rPr>
              <a:t>صعوبات تكريس الحق في الصحة  :</a:t>
            </a:r>
          </a:p>
        </p:txBody>
      </p:sp>
    </p:spTree>
    <p:extLst>
      <p:ext uri="{BB962C8B-B14F-4D97-AF65-F5344CB8AC3E}">
        <p14:creationId xmlns:p14="http://schemas.microsoft.com/office/powerpoint/2010/main" val="3340478075"/>
      </p:ext>
    </p:extLst>
  </p:cSld>
  <p:clrMapOvr>
    <a:masterClrMapping/>
  </p:clrMapOvr>
  <p:transition spd="slow">
    <p:cover dir="r"/>
    <p:sndAc>
      <p:stSnd>
        <p:snd r:embed="rId2" name="drumroll.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0C346-E088-1A1C-B75B-48162AC4B26A}"/>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2618AC91-E63D-93A9-01CD-FA7B2971CB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E90C6AF0-2111-F9E9-7D32-AB0DE968B09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DD2B2944-F557-1B2D-44E2-2A4DAD23CC7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C1F0BCFC-68B6-0354-6EB8-D57FB950F1C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B751CC95-0D62-E63C-0C9A-4885DDA25E8D}"/>
              </a:ext>
            </a:extLst>
          </p:cNvPr>
          <p:cNvSpPr/>
          <p:nvPr/>
        </p:nvSpPr>
        <p:spPr>
          <a:xfrm>
            <a:off x="0" y="2276872"/>
            <a:ext cx="9111724" cy="4392488"/>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r>
              <a:rPr lang="ar-DZ" sz="32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rPr>
              <a:t>ثانيا : الصعوبات الفردية :</a:t>
            </a:r>
          </a:p>
          <a:p>
            <a:r>
              <a:rPr lang="ar-DZ" sz="32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rPr>
              <a:t> إن الفرد في حد ذاته يشكل عائق لنفسه و للمجتمع ككل ، باعتقاده أن صحته أمر خاص به لوحده ،و أنه لا وجود لما يلزمه على حماية صحته، فقد لا يتبع الأساليب الوقائية أو العلاجية، كإدمانه على التبغ مع علمه بدرجة الضرر الذي يلحق به و بغيره  .فالوعي بالخطر ضروري لتفاديه ، كما يوجد ما يسمى “بالحق الواجب” الذي يتطلب المشاركة الفعالة للمستفيدين لتفعيل حقوقهم و تنفيذها، فالحق في الصحة ،يصطدم دائما بالحرية الشخصية و الحريات العامة وهو الأمر الذي يعيق تطبيقه </a:t>
            </a:r>
          </a:p>
          <a:p>
            <a:endParaRPr lang="ar-DZ" sz="32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1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E00639E2-80DF-5962-CAEE-49454ECC145F}"/>
              </a:ext>
            </a:extLst>
          </p:cNvPr>
          <p:cNvSpPr/>
          <p:nvPr/>
        </p:nvSpPr>
        <p:spPr>
          <a:xfrm>
            <a:off x="1763688" y="1279693"/>
            <a:ext cx="662473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latin typeface="Sakkal Majalla" panose="02000000000000000000" pitchFamily="2" charset="-78"/>
                <a:cs typeface="Sakkal Majalla" panose="02000000000000000000" pitchFamily="2" charset="-78"/>
              </a:rPr>
              <a:t>صعوبات تكريس الحق في الصحة  :</a:t>
            </a:r>
          </a:p>
        </p:txBody>
      </p:sp>
    </p:spTree>
    <p:extLst>
      <p:ext uri="{BB962C8B-B14F-4D97-AF65-F5344CB8AC3E}">
        <p14:creationId xmlns:p14="http://schemas.microsoft.com/office/powerpoint/2010/main" val="473705161"/>
      </p:ext>
    </p:extLst>
  </p:cSld>
  <p:clrMapOvr>
    <a:masterClrMapping/>
  </p:clrMapOvr>
  <p:transition spd="slow">
    <p:cover dir="r"/>
    <p:sndAc>
      <p:stSnd>
        <p:snd r:embed="rId2" name="drumroll.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AB5A64-DCF7-8D90-C1B7-00AF901B7EB9}"/>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4304C466-DDCA-0472-7A3C-0131D703AF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9294D474-4907-1C7E-A9EA-BD2B4378B06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95032B74-F7A3-E191-5211-46FE015B4B8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6CB2F511-D929-865B-39B5-E31BDB693AA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40B6CB23-7389-F098-7676-427EEBAA4A8B}"/>
              </a:ext>
            </a:extLst>
          </p:cNvPr>
          <p:cNvSpPr/>
          <p:nvPr/>
        </p:nvSpPr>
        <p:spPr>
          <a:xfrm>
            <a:off x="0" y="2276872"/>
            <a:ext cx="9111724" cy="4392488"/>
          </a:xfrm>
          <a:prstGeom prst="snip2Same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32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rPr>
              <a:t>إن الحق في الصحة رغم بساطة المصطلح فإن المعنى و الأبعاد التي يتضمنها كثيرة ومتشعبة لا يمكن حصرها في مجال واحد ، لارتباطها بمجموعة من الحقوق كالحق في الحياة ، و الحق في العلاج ، والحق في التأمين الصحي، وغيرها من الحقوق ، كما لا يمكن حصرها أيضا في نطاق ضيق ، فالدولة وحدها بكل أجهزتها و بمنظومتها الصحية لا يمكن أن تحمي الحق في الصحة، بل يجب أن يساهم الفرد و كذا الجماعة التي ينتمي إليها، وحتى المجتمع الدولي ككل لتجسيد و تفعيل هذا الحق لا سيما بعقد اتفاقيات ثنائية وجماعية، وتطبيق ما جاء في المواثيق الدولية في هذا الشأن حتى نضمن للمواطن البسيط قبل الغني والميسور حقه في توفير سبل الوقاية من الأمراض، والعلاج المناسب، والأدوية و المراكز الاستشفائية</a:t>
            </a:r>
          </a:p>
          <a:p>
            <a:endParaRPr lang="ar-DZ" sz="32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32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1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00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400" b="1" dirty="0">
              <a:solidFill>
                <a:schemeClr val="tx1">
                  <a:lumMod val="85000"/>
                  <a:lumOff val="15000"/>
                </a:schemeClr>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11" name="Reghoek: Geronde enkelhoek 10">
            <a:extLst>
              <a:ext uri="{FF2B5EF4-FFF2-40B4-BE49-F238E27FC236}">
                <a16:creationId xmlns:a16="http://schemas.microsoft.com/office/drawing/2014/main" id="{1CB22C2E-7869-5978-FB29-D2913FC96E64}"/>
              </a:ext>
            </a:extLst>
          </p:cNvPr>
          <p:cNvSpPr/>
          <p:nvPr/>
        </p:nvSpPr>
        <p:spPr>
          <a:xfrm>
            <a:off x="1763688" y="1279693"/>
            <a:ext cx="662473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latin typeface="Sakkal Majalla" panose="02000000000000000000" pitchFamily="2" charset="-78"/>
                <a:cs typeface="Sakkal Majalla" panose="02000000000000000000" pitchFamily="2" charset="-78"/>
              </a:rPr>
              <a:t>خلاصة تكريس الحق في الصحة  :</a:t>
            </a:r>
          </a:p>
        </p:txBody>
      </p:sp>
    </p:spTree>
    <p:extLst>
      <p:ext uri="{BB962C8B-B14F-4D97-AF65-F5344CB8AC3E}">
        <p14:creationId xmlns:p14="http://schemas.microsoft.com/office/powerpoint/2010/main" val="3324008867"/>
      </p:ext>
    </p:extLst>
  </p:cSld>
  <p:clrMapOvr>
    <a:masterClrMapping/>
  </p:clrMapOvr>
  <p:transition spd="slow">
    <p:cover dir="r"/>
    <p:sndAc>
      <p:stSnd>
        <p:snd r:embed="rId2" name="drumroll.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158D3-E46D-4E86-69B4-B0F217D5EB31}"/>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DD6FBA84-6D40-A616-73F9-419EC55A2E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3943E818-3D59-36F1-88D7-34B3CA0C52D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EDCAAEB4-05DA-31D5-58FB-381B18421C4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504" y="2071780"/>
            <a:ext cx="8784976" cy="4381555"/>
          </a:xfrm>
          <a:prstGeom prst="rect">
            <a:avLst/>
          </a:prstGeom>
        </p:spPr>
      </p:pic>
      <p:pic>
        <p:nvPicPr>
          <p:cNvPr id="10" name="Prent 9">
            <a:extLst>
              <a:ext uri="{FF2B5EF4-FFF2-40B4-BE49-F238E27FC236}">
                <a16:creationId xmlns:a16="http://schemas.microsoft.com/office/drawing/2014/main" id="{8FD5F00C-8AFC-EF6E-85CF-3B71C0C0690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11" name="Reghoek: Geronde enkelhoek 10">
            <a:extLst>
              <a:ext uri="{FF2B5EF4-FFF2-40B4-BE49-F238E27FC236}">
                <a16:creationId xmlns:a16="http://schemas.microsoft.com/office/drawing/2014/main" id="{522928FC-6452-CA93-1213-868DD2A33E6F}"/>
              </a:ext>
            </a:extLst>
          </p:cNvPr>
          <p:cNvSpPr/>
          <p:nvPr/>
        </p:nvSpPr>
        <p:spPr>
          <a:xfrm>
            <a:off x="1763688" y="1279693"/>
            <a:ext cx="6624736" cy="792088"/>
          </a:xfrm>
          <a:prstGeom prst="round1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latin typeface="Sakkal Majalla" panose="02000000000000000000" pitchFamily="2" charset="-78"/>
                <a:cs typeface="Sakkal Majalla" panose="02000000000000000000" pitchFamily="2" charset="-78"/>
              </a:rPr>
              <a:t> الحق في الصحة  </a:t>
            </a:r>
          </a:p>
        </p:txBody>
      </p:sp>
      <p:sp>
        <p:nvSpPr>
          <p:cNvPr id="2" name="Ontploffing: 14 punte 1">
            <a:extLst>
              <a:ext uri="{FF2B5EF4-FFF2-40B4-BE49-F238E27FC236}">
                <a16:creationId xmlns:a16="http://schemas.microsoft.com/office/drawing/2014/main" id="{096D21AC-5F09-1254-CAE1-57AB49EAFA7F}"/>
              </a:ext>
            </a:extLst>
          </p:cNvPr>
          <p:cNvSpPr/>
          <p:nvPr/>
        </p:nvSpPr>
        <p:spPr>
          <a:xfrm>
            <a:off x="35496" y="3284984"/>
            <a:ext cx="6480720" cy="3456384"/>
          </a:xfrm>
          <a:prstGeom prst="irregularSeal2">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8000" dirty="0">
                <a:solidFill>
                  <a:schemeClr val="tx1"/>
                </a:solidFill>
                <a:latin typeface="Sakkal Majalla" panose="02000000000000000000" pitchFamily="2" charset="-78"/>
                <a:cs typeface="Sakkal Majalla" panose="02000000000000000000" pitchFamily="2" charset="-78"/>
              </a:rPr>
              <a:t>انتهى</a:t>
            </a:r>
            <a:endParaRPr lang="fr-FR" sz="8000"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417944992"/>
      </p:ext>
    </p:extLst>
  </p:cSld>
  <p:clrMapOvr>
    <a:masterClrMapping/>
  </p:clrMapOvr>
  <p:transition spd="slow">
    <p:cover dir="r"/>
    <p:sndAc>
      <p:stSnd>
        <p:snd r:embed="rId2" name="drumroll.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1609248"/>
          </a:xfrm>
        </p:spPr>
        <p:txBody>
          <a:bodyPr>
            <a:normAutofit/>
          </a:bodyPr>
          <a:lstStyle/>
          <a:p>
            <a:pPr algn="ctr"/>
            <a:r>
              <a:rPr lang="ar-DZ" sz="4800" dirty="0">
                <a:latin typeface="Sakkal Majalla" panose="02000000000000000000" pitchFamily="2" charset="-78"/>
                <a:cs typeface="Sakkal Majalla" panose="02000000000000000000" pitchFamily="2" charset="-78"/>
              </a:rPr>
              <a:t>حق التعليم والسكن والرعاية الصحية</a:t>
            </a:r>
            <a:endParaRPr lang="ar-SA" sz="4800" dirty="0">
              <a:latin typeface="Sakkal Majalla" panose="02000000000000000000" pitchFamily="2" charset="-78"/>
              <a:cs typeface="Sakkal Majalla" panose="02000000000000000000" pitchFamily="2" charset="-78"/>
            </a:endParaRPr>
          </a:p>
        </p:txBody>
      </p:sp>
      <p:pic>
        <p:nvPicPr>
          <p:cNvPr id="3" name="صورة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2924944"/>
            <a:ext cx="7776864" cy="3600400"/>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0107372"/>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1609248"/>
          </a:xfrm>
          <a:solidFill>
            <a:schemeClr val="tx1"/>
          </a:solidFill>
        </p:spPr>
        <p:txBody>
          <a:bodyPr>
            <a:normAutofit/>
          </a:bodyPr>
          <a:lstStyle/>
          <a:p>
            <a:pPr algn="ctr"/>
            <a:r>
              <a:rPr lang="ar-SA" sz="6000" dirty="0">
                <a:latin typeface="Algerian" pitchFamily="82" charset="0"/>
                <a:cs typeface="PT Bold Mirror" pitchFamily="2" charset="-78"/>
              </a:rPr>
              <a:t>المحاضرة ال</a:t>
            </a:r>
            <a:r>
              <a:rPr lang="ar-DZ" sz="6000" dirty="0">
                <a:latin typeface="Algerian" pitchFamily="82" charset="0"/>
                <a:cs typeface="PT Bold Mirror" pitchFamily="2" charset="-78"/>
              </a:rPr>
              <a:t>ثامنة</a:t>
            </a:r>
            <a:endParaRPr lang="ar-SA" sz="6000" dirty="0">
              <a:latin typeface="Algerian" pitchFamily="82" charset="0"/>
              <a:cs typeface="PT Bold Mirror" pitchFamily="2" charset="-78"/>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ستطيل 4"/>
          <p:cNvSpPr/>
          <p:nvPr/>
        </p:nvSpPr>
        <p:spPr>
          <a:xfrm>
            <a:off x="5076056" y="2852935"/>
            <a:ext cx="3456384" cy="33524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sz="6600" b="1" dirty="0">
                <a:solidFill>
                  <a:schemeClr val="tx1">
                    <a:lumMod val="85000"/>
                    <a:lumOff val="15000"/>
                  </a:schemeClr>
                </a:solidFill>
                <a:latin typeface="Sakkal Majalla" pitchFamily="2" charset="-78"/>
                <a:cs typeface="Sakkal Majalla" pitchFamily="2" charset="-78"/>
              </a:rPr>
              <a:t>حق التعليم حق الصحة حق العمل</a:t>
            </a:r>
            <a:endParaRPr lang="ar-SA" sz="6600" b="1" dirty="0">
              <a:solidFill>
                <a:schemeClr val="tx1">
                  <a:lumMod val="85000"/>
                  <a:lumOff val="15000"/>
                </a:schemeClr>
              </a:solidFill>
              <a:latin typeface="Sakkal Majalla" pitchFamily="2" charset="-78"/>
              <a:cs typeface="Sakkal Majalla" pitchFamily="2" charset="-78"/>
            </a:endParaRPr>
          </a:p>
        </p:txBody>
      </p:sp>
      <p:pic>
        <p:nvPicPr>
          <p:cNvPr id="1026" name="Picture 2" descr="C:\Users\h soft\Desktop\Enfants-Algéri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006" y="2852935"/>
            <a:ext cx="4665050" cy="3672409"/>
          </a:xfrm>
          <a:prstGeom prst="rect">
            <a:avLst/>
          </a:prstGeom>
          <a:noFill/>
          <a:extLst>
            <a:ext uri="{909E8E84-426E-40DD-AFC4-6F175D3DCCD1}">
              <a14:hiddenFill xmlns:a14="http://schemas.microsoft.com/office/drawing/2010/main">
                <a:solidFill>
                  <a:srgbClr val="FFFFFF"/>
                </a:solidFill>
              </a14:hiddenFill>
            </a:ext>
          </a:extLst>
        </p:spPr>
      </p:pic>
      <p:pic>
        <p:nvPicPr>
          <p:cNvPr id="6" name="Prent 5">
            <a:extLst>
              <a:ext uri="{FF2B5EF4-FFF2-40B4-BE49-F238E27FC236}">
                <a16:creationId xmlns:a16="http://schemas.microsoft.com/office/drawing/2014/main" id="{32614DCA-CBAD-16A4-68E1-A6AF8FF344D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852935"/>
            <a:ext cx="1932756" cy="3917510"/>
          </a:xfrm>
          <a:prstGeom prst="rect">
            <a:avLst/>
          </a:prstGeom>
        </p:spPr>
      </p:pic>
      <p:pic>
        <p:nvPicPr>
          <p:cNvPr id="8" name="Prent 7">
            <a:extLst>
              <a:ext uri="{FF2B5EF4-FFF2-40B4-BE49-F238E27FC236}">
                <a16:creationId xmlns:a16="http://schemas.microsoft.com/office/drawing/2014/main" id="{0B032312-E73A-026C-1689-E884F424A11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32756" y="5116152"/>
            <a:ext cx="3143300" cy="1728415"/>
          </a:xfrm>
          <a:prstGeom prst="rect">
            <a:avLst/>
          </a:prstGeom>
        </p:spPr>
      </p:pic>
      <p:pic>
        <p:nvPicPr>
          <p:cNvPr id="10" name="Prent 9">
            <a:extLst>
              <a:ext uri="{FF2B5EF4-FFF2-40B4-BE49-F238E27FC236}">
                <a16:creationId xmlns:a16="http://schemas.microsoft.com/office/drawing/2014/main" id="{FD34EB58-B16B-7554-9FBB-003F24F3FF5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60400" y="2852935"/>
            <a:ext cx="3115656" cy="2246336"/>
          </a:xfrm>
          <a:prstGeom prst="rect">
            <a:avLst/>
          </a:prstGeom>
        </p:spPr>
      </p:pic>
    </p:spTree>
    <p:extLst>
      <p:ext uri="{BB962C8B-B14F-4D97-AF65-F5344CB8AC3E}">
        <p14:creationId xmlns:p14="http://schemas.microsoft.com/office/powerpoint/2010/main" val="4243536221"/>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CBCE8-45D2-CFE3-89C2-E6537FC7E609}"/>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EF7D88AE-0D12-3F0B-016E-B6464FB79722}"/>
              </a:ext>
            </a:extLst>
          </p:cNvPr>
          <p:cNvSpPr>
            <a:spLocks noGrp="1"/>
          </p:cNvSpPr>
          <p:nvPr>
            <p:ph type="title"/>
          </p:nvPr>
        </p:nvSpPr>
        <p:spPr>
          <a:xfrm>
            <a:off x="1043490" y="1027664"/>
            <a:ext cx="7024744" cy="1609248"/>
          </a:xfrm>
          <a:solidFill>
            <a:schemeClr val="accent3">
              <a:lumMod val="60000"/>
              <a:lumOff val="40000"/>
            </a:schemeClr>
          </a:solidFill>
        </p:spPr>
        <p:txBody>
          <a:bodyPr>
            <a:normAutofit/>
          </a:bodyPr>
          <a:lstStyle/>
          <a:p>
            <a:pPr algn="ct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المقصود بحق الانسان في الصحة: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0EF9848E-45F1-493F-AA8D-EE512A3E47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Vloeidiagram: interne stoorplek 2">
            <a:extLst>
              <a:ext uri="{FF2B5EF4-FFF2-40B4-BE49-F238E27FC236}">
                <a16:creationId xmlns:a16="http://schemas.microsoft.com/office/drawing/2014/main" id="{5A55CE96-8415-B80C-5CF7-01414D621EA0}"/>
              </a:ext>
            </a:extLst>
          </p:cNvPr>
          <p:cNvSpPr/>
          <p:nvPr/>
        </p:nvSpPr>
        <p:spPr>
          <a:xfrm>
            <a:off x="0" y="2643555"/>
            <a:ext cx="8964488" cy="4201536"/>
          </a:xfrm>
          <a:prstGeom prst="flowChartInternalStorag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2000" b="0" i="0" dirty="0">
              <a:solidFill>
                <a:srgbClr val="454545"/>
              </a:solidFill>
              <a:effectLst/>
              <a:latin typeface="Sakkal Majalla" panose="02000000000000000000" pitchFamily="2" charset="-78"/>
              <a:cs typeface="Sakkal Majalla" panose="02000000000000000000" pitchFamily="2" charset="-78"/>
            </a:endParaRPr>
          </a:p>
          <a:p>
            <a:endParaRPr lang="ar-DZ" sz="2000" dirty="0">
              <a:solidFill>
                <a:srgbClr val="454545"/>
              </a:solidFill>
              <a:latin typeface="Sakkal Majalla" panose="02000000000000000000" pitchFamily="2" charset="-78"/>
              <a:cs typeface="Sakkal Majalla" panose="02000000000000000000" pitchFamily="2" charset="-78"/>
            </a:endParaRPr>
          </a:p>
          <a:p>
            <a:r>
              <a:rPr lang="ar-DZ" sz="2400" b="1" i="0" dirty="0">
                <a:solidFill>
                  <a:srgbClr val="454545"/>
                </a:solidFill>
                <a:effectLst/>
                <a:latin typeface="Sakkal Majalla" panose="02000000000000000000" pitchFamily="2" charset="-78"/>
                <a:cs typeface="Sakkal Majalla" panose="02000000000000000000" pitchFamily="2" charset="-78"/>
              </a:rPr>
              <a:t>ا</a:t>
            </a:r>
          </a:p>
          <a:p>
            <a:r>
              <a:rPr lang="ar-DZ" sz="2400" b="1" i="0" dirty="0">
                <a:solidFill>
                  <a:srgbClr val="454545"/>
                </a:solidFill>
                <a:effectLst/>
                <a:latin typeface="Sakkal Majalla" panose="02000000000000000000" pitchFamily="2" charset="-78"/>
                <a:cs typeface="Sakkal Majalla" panose="02000000000000000000" pitchFamily="2" charset="-78"/>
              </a:rPr>
              <a:t>لمقصود بالحق في الصحة، الحق في  مجموعة من الإجراءات القانونية  التي تضعها الدولة للوقاية  من الأمراض و معالجتها، لا سيما محاربة الوباء بكل الوسائل المتاحة  ماديا  بتوفير اللقاحات المناسبة   و معنويا برفع درجة التوعية  بين المواطنين عبر وسائل الإعلام و المؤسسات لتربوية و غيرها ، و تهيئة الظروف الخاصة بالتنمية  وتأمين نظام صحي و طني شامل ، ووضع إجراءات خاصة بسلامة البيئة و المحيط  ، و الامتناع عن كل ما من شأنه أن يشكل تهديدا لصحته بالحفاظ على الحقوق الأساسية  الأخرى  كالحق في سلامة الجسد والعقل  و الحق في الحياة و غيرها… ، ويجب أن لا يكون هناك تمييز بين الأشخاص في التمتع بهذا الحق على أساس الثروة  ، أو المركز أو  الانتماء الاجتماعي ، مع توفير قدر الإمكان  الضمان الصحي و العلاج  المجاني  للمعوزين ، كما ساهم التشريع الدولي عبر اتفاقيات و معاهدات دولية في تكريس هذا الحق ، و عدم حرمان أي شخص من التمتع بالخدمات والرعاية الصحية ، و إلزام كل الدول المصادقة عليها بوضع منظومة  صحية  متكاملة.</a:t>
            </a:r>
          </a:p>
          <a:p>
            <a:endParaRPr lang="ar-DZ" sz="3600" b="0" i="0" dirty="0">
              <a:solidFill>
                <a:srgbClr val="454545"/>
              </a:solidFill>
              <a:effectLst/>
              <a:latin typeface="Sakkal Majalla" panose="02000000000000000000" pitchFamily="2" charset="-78"/>
              <a:cs typeface="Sakkal Majalla" panose="02000000000000000000" pitchFamily="2" charset="-78"/>
            </a:endParaRPr>
          </a:p>
          <a:p>
            <a:br>
              <a:rPr lang="ar-DZ" sz="2800" dirty="0"/>
            </a:br>
            <a:endParaRPr lang="fr-FR" sz="2800" dirty="0">
              <a:solidFill>
                <a:schemeClr val="tx1">
                  <a:lumMod val="85000"/>
                  <a:lumOff val="15000"/>
                </a:schemeClr>
              </a:solidFill>
            </a:endParaRPr>
          </a:p>
        </p:txBody>
      </p:sp>
      <p:pic>
        <p:nvPicPr>
          <p:cNvPr id="7" name="Prent 6">
            <a:extLst>
              <a:ext uri="{FF2B5EF4-FFF2-40B4-BE49-F238E27FC236}">
                <a16:creationId xmlns:a16="http://schemas.microsoft.com/office/drawing/2014/main" id="{A73BC2B7-2452-F71C-1862-3EDC536EDF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30095" y="9521"/>
            <a:ext cx="7524328" cy="1518878"/>
          </a:xfrm>
          <a:prstGeom prst="rect">
            <a:avLst/>
          </a:prstGeom>
        </p:spPr>
      </p:pic>
    </p:spTree>
    <p:extLst>
      <p:ext uri="{BB962C8B-B14F-4D97-AF65-F5344CB8AC3E}">
        <p14:creationId xmlns:p14="http://schemas.microsoft.com/office/powerpoint/2010/main" val="2982526529"/>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3E0E8C-F5B8-94D8-8181-E047D6E2534C}"/>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7426F7B2-4658-EA67-7AA7-839D0401E6C9}"/>
              </a:ext>
            </a:extLst>
          </p:cNvPr>
          <p:cNvSpPr>
            <a:spLocks noGrp="1"/>
          </p:cNvSpPr>
          <p:nvPr>
            <p:ph type="title"/>
          </p:nvPr>
        </p:nvSpPr>
        <p:spPr>
          <a:xfrm>
            <a:off x="1043490" y="1027664"/>
            <a:ext cx="7024744" cy="1609248"/>
          </a:xfrm>
          <a:solidFill>
            <a:schemeClr val="accent3">
              <a:lumMod val="60000"/>
              <a:lumOff val="40000"/>
            </a:schemeClr>
          </a:solidFill>
        </p:spPr>
        <p:txBody>
          <a:bodyPr>
            <a:normAutofit/>
          </a:bodyPr>
          <a:lstStyle/>
          <a:p>
            <a:pPr algn="ctr"/>
            <a:r>
              <a:rPr lang="ar-DZ" sz="4400" b="1" dirty="0" err="1">
                <a:solidFill>
                  <a:schemeClr val="tx1">
                    <a:lumMod val="85000"/>
                    <a:lumOff val="15000"/>
                  </a:schemeClr>
                </a:solidFill>
                <a:latin typeface="Sakkal Majalla" panose="02000000000000000000" pitchFamily="2" charset="-78"/>
                <a:cs typeface="Sakkal Majalla" panose="02000000000000000000" pitchFamily="2" charset="-78"/>
              </a:rPr>
              <a:t>أولا:حق</a:t>
            </a: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 الانسان في الصحة</a:t>
            </a:r>
            <a:b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b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في المواثيق الدولية: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B42B188E-66EC-6C80-FB66-5BB5FDC740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Vloeidiagram: interne stoorplek 2">
            <a:extLst>
              <a:ext uri="{FF2B5EF4-FFF2-40B4-BE49-F238E27FC236}">
                <a16:creationId xmlns:a16="http://schemas.microsoft.com/office/drawing/2014/main" id="{EE85CFE6-1D65-29FD-2972-9A6433FD0142}"/>
              </a:ext>
            </a:extLst>
          </p:cNvPr>
          <p:cNvSpPr/>
          <p:nvPr/>
        </p:nvSpPr>
        <p:spPr>
          <a:xfrm>
            <a:off x="539552" y="2852936"/>
            <a:ext cx="8064896" cy="3600400"/>
          </a:xfrm>
          <a:prstGeom prst="flowChartInternalStorag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3600" b="0" i="0" dirty="0">
                <a:solidFill>
                  <a:srgbClr val="454545"/>
                </a:solidFill>
                <a:effectLst/>
                <a:latin typeface="Sakkal Majalla" panose="02000000000000000000" pitchFamily="2" charset="-78"/>
                <a:cs typeface="Sakkal Majalla" panose="02000000000000000000" pitchFamily="2" charset="-78"/>
              </a:rPr>
              <a:t>الحق في الصحة هو حق اجتماعي واقتصادي أساسي. ووفقاً للمادة 12 من العهد الدولي الخاص بالحقوق الاقتصادية والاجتماعية والثقافية، "تعترف الدول الأطراف في هذا العهد بحق كل إنسان في التمتع بأعلى مستوى ممكن من الصحة البدنية والعقلية".</a:t>
            </a:r>
          </a:p>
          <a:p>
            <a:br>
              <a:rPr lang="ar-DZ" sz="2800" dirty="0"/>
            </a:br>
            <a:endParaRPr lang="fr-FR" sz="2800" dirty="0">
              <a:solidFill>
                <a:schemeClr val="tx1">
                  <a:lumMod val="85000"/>
                  <a:lumOff val="15000"/>
                </a:schemeClr>
              </a:solidFill>
            </a:endParaRPr>
          </a:p>
        </p:txBody>
      </p:sp>
      <p:pic>
        <p:nvPicPr>
          <p:cNvPr id="7" name="Prent 6">
            <a:extLst>
              <a:ext uri="{FF2B5EF4-FFF2-40B4-BE49-F238E27FC236}">
                <a16:creationId xmlns:a16="http://schemas.microsoft.com/office/drawing/2014/main" id="{8F2E6A0C-2602-4553-D3C1-0A9BD174F02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28123" y="12909"/>
            <a:ext cx="1815877" cy="1014755"/>
          </a:xfrm>
          <a:prstGeom prst="rect">
            <a:avLst/>
          </a:prstGeom>
        </p:spPr>
      </p:pic>
    </p:spTree>
    <p:extLst>
      <p:ext uri="{BB962C8B-B14F-4D97-AF65-F5344CB8AC3E}">
        <p14:creationId xmlns:p14="http://schemas.microsoft.com/office/powerpoint/2010/main" val="2859378351"/>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DD191F-6200-5AD1-914B-328FDBD30CFA}"/>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50BAEC42-78DC-227C-5E3E-3E0FEB04E705}"/>
              </a:ext>
            </a:extLst>
          </p:cNvPr>
          <p:cNvSpPr>
            <a:spLocks noGrp="1"/>
          </p:cNvSpPr>
          <p:nvPr>
            <p:ph type="title"/>
          </p:nvPr>
        </p:nvSpPr>
        <p:spPr>
          <a:xfrm>
            <a:off x="1043490" y="1027664"/>
            <a:ext cx="7024744" cy="1609248"/>
          </a:xfrm>
          <a:solidFill>
            <a:schemeClr val="accent3">
              <a:lumMod val="60000"/>
              <a:lumOff val="40000"/>
            </a:schemeClr>
          </a:solidFill>
        </p:spPr>
        <p:txBody>
          <a:bodyPr>
            <a:normAutofit/>
          </a:bodyPr>
          <a:lstStyle/>
          <a:p>
            <a:pPr algn="ctr"/>
            <a:r>
              <a:rPr lang="ar-DZ" sz="4400" b="1" dirty="0" err="1">
                <a:solidFill>
                  <a:schemeClr val="tx1">
                    <a:lumMod val="85000"/>
                    <a:lumOff val="15000"/>
                  </a:schemeClr>
                </a:solidFill>
                <a:latin typeface="Sakkal Majalla" panose="02000000000000000000" pitchFamily="2" charset="-78"/>
                <a:cs typeface="Sakkal Majalla" panose="02000000000000000000" pitchFamily="2" charset="-78"/>
              </a:rPr>
              <a:t>أولا:حق</a:t>
            </a: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 الانسان في الصحة</a:t>
            </a:r>
            <a:b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b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في المواثيق الدولية: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8E90C31A-81E9-1435-B3E3-FC39B7F191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Vloeidiagram: interne stoorplek 2">
            <a:extLst>
              <a:ext uri="{FF2B5EF4-FFF2-40B4-BE49-F238E27FC236}">
                <a16:creationId xmlns:a16="http://schemas.microsoft.com/office/drawing/2014/main" id="{9F41B8EC-7AA6-A2B5-27F9-4E69AD7087EF}"/>
              </a:ext>
            </a:extLst>
          </p:cNvPr>
          <p:cNvSpPr/>
          <p:nvPr/>
        </p:nvSpPr>
        <p:spPr>
          <a:xfrm>
            <a:off x="539552" y="2852936"/>
            <a:ext cx="8064896" cy="3600400"/>
          </a:xfrm>
          <a:prstGeom prst="flowChartInternalStorag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3600" b="0" i="0" dirty="0">
              <a:solidFill>
                <a:srgbClr val="454545"/>
              </a:solidFill>
              <a:effectLst/>
              <a:latin typeface="Sakkal Majalla" panose="02000000000000000000" pitchFamily="2" charset="-78"/>
              <a:cs typeface="Sakkal Majalla" panose="02000000000000000000" pitchFamily="2" charset="-78"/>
            </a:endParaRPr>
          </a:p>
          <a:p>
            <a:endParaRPr lang="ar-DZ" sz="3600" dirty="0">
              <a:solidFill>
                <a:srgbClr val="454545"/>
              </a:solidFill>
              <a:latin typeface="Sakkal Majalla" panose="02000000000000000000" pitchFamily="2" charset="-78"/>
              <a:cs typeface="Sakkal Majalla" panose="02000000000000000000" pitchFamily="2" charset="-78"/>
            </a:endParaRPr>
          </a:p>
          <a:p>
            <a:r>
              <a:rPr lang="ar-DZ" sz="3600" b="0" i="0" dirty="0">
                <a:solidFill>
                  <a:srgbClr val="454545"/>
                </a:solidFill>
                <a:effectLst/>
                <a:latin typeface="Sakkal Majalla" panose="02000000000000000000" pitchFamily="2" charset="-78"/>
                <a:cs typeface="Sakkal Majalla" panose="02000000000000000000" pitchFamily="2" charset="-78"/>
              </a:rPr>
              <a:t>لقد عرف دستور  منظمة الصحة لعالمية لسنة 1948 الصحة بأنها حالة من اكتمال السلامة بدنيا و عقليا و اجتماعيا ، لا مجرد انعدام المرض أو العجز، و أن التمتع بأعلى مستوى من الصحة يمكن بلوغه، و هو أحد الحقوق الأساسية لكل إنسان  دون تمييز بسبب العنصر أو الدين أو العقيدة السياسية، أو الحالة الاقتصادية، أو الاجتماعية. </a:t>
            </a:r>
          </a:p>
          <a:p>
            <a:endParaRPr lang="ar-DZ" sz="3600" b="0" i="0" dirty="0">
              <a:solidFill>
                <a:srgbClr val="454545"/>
              </a:solidFill>
              <a:effectLst/>
              <a:latin typeface="Sakkal Majalla" panose="02000000000000000000" pitchFamily="2" charset="-78"/>
              <a:cs typeface="Sakkal Majalla" panose="02000000000000000000" pitchFamily="2" charset="-78"/>
            </a:endParaRPr>
          </a:p>
          <a:p>
            <a:br>
              <a:rPr lang="ar-DZ" sz="2800" dirty="0"/>
            </a:br>
            <a:endParaRPr lang="fr-FR" sz="2800" dirty="0">
              <a:solidFill>
                <a:schemeClr val="tx1">
                  <a:lumMod val="85000"/>
                  <a:lumOff val="15000"/>
                </a:schemeClr>
              </a:solidFill>
            </a:endParaRPr>
          </a:p>
        </p:txBody>
      </p:sp>
      <p:pic>
        <p:nvPicPr>
          <p:cNvPr id="7" name="Prent 6">
            <a:extLst>
              <a:ext uri="{FF2B5EF4-FFF2-40B4-BE49-F238E27FC236}">
                <a16:creationId xmlns:a16="http://schemas.microsoft.com/office/drawing/2014/main" id="{D4CFBDB5-DCF8-705E-5383-1A7A6E73142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28123" y="12909"/>
            <a:ext cx="1815877" cy="1014755"/>
          </a:xfrm>
          <a:prstGeom prst="rect">
            <a:avLst/>
          </a:prstGeom>
        </p:spPr>
      </p:pic>
    </p:spTree>
    <p:extLst>
      <p:ext uri="{BB962C8B-B14F-4D97-AF65-F5344CB8AC3E}">
        <p14:creationId xmlns:p14="http://schemas.microsoft.com/office/powerpoint/2010/main" val="1411542894"/>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C8678F-8DCB-22D4-CE6B-4B4673668EE6}"/>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AC0BA447-E445-CC83-416A-DCDFD09E7747}"/>
              </a:ext>
            </a:extLst>
          </p:cNvPr>
          <p:cNvSpPr>
            <a:spLocks noGrp="1"/>
          </p:cNvSpPr>
          <p:nvPr>
            <p:ph type="title"/>
          </p:nvPr>
        </p:nvSpPr>
        <p:spPr>
          <a:xfrm>
            <a:off x="1043490" y="1027664"/>
            <a:ext cx="7024744" cy="1609248"/>
          </a:xfrm>
          <a:solidFill>
            <a:schemeClr val="accent3">
              <a:lumMod val="60000"/>
              <a:lumOff val="40000"/>
            </a:schemeClr>
          </a:solidFill>
        </p:spPr>
        <p:txBody>
          <a:bodyPr>
            <a:normAutofit/>
          </a:bodyPr>
          <a:lstStyle/>
          <a:p>
            <a:pPr algn="ctr"/>
            <a:r>
              <a:rPr lang="ar-DZ" sz="4400" b="1" dirty="0" err="1">
                <a:solidFill>
                  <a:schemeClr val="tx1">
                    <a:lumMod val="85000"/>
                    <a:lumOff val="15000"/>
                  </a:schemeClr>
                </a:solidFill>
                <a:latin typeface="Sakkal Majalla" panose="02000000000000000000" pitchFamily="2" charset="-78"/>
                <a:cs typeface="Sakkal Majalla" panose="02000000000000000000" pitchFamily="2" charset="-78"/>
              </a:rPr>
              <a:t>أولا:حق</a:t>
            </a: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 الانسان في الصحة</a:t>
            </a:r>
            <a:b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b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في المواثيق الدولية: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D3B6DFB5-AEFE-525B-B06D-A7A9213D0D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Vloeidiagram: interne stoorplek 2">
            <a:extLst>
              <a:ext uri="{FF2B5EF4-FFF2-40B4-BE49-F238E27FC236}">
                <a16:creationId xmlns:a16="http://schemas.microsoft.com/office/drawing/2014/main" id="{59927E36-47A0-A498-24FF-9F545152F643}"/>
              </a:ext>
            </a:extLst>
          </p:cNvPr>
          <p:cNvSpPr/>
          <p:nvPr/>
        </p:nvSpPr>
        <p:spPr>
          <a:xfrm>
            <a:off x="107504" y="2492895"/>
            <a:ext cx="9036496" cy="4352195"/>
          </a:xfrm>
          <a:prstGeom prst="flowChartInternalStorag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3600" b="0" i="0" dirty="0">
              <a:solidFill>
                <a:srgbClr val="454545"/>
              </a:solidFill>
              <a:effectLst/>
              <a:latin typeface="Sakkal Majalla" panose="02000000000000000000" pitchFamily="2" charset="-78"/>
              <a:cs typeface="Sakkal Majalla" panose="02000000000000000000" pitchFamily="2" charset="-78"/>
            </a:endParaRPr>
          </a:p>
          <a:p>
            <a:endParaRPr lang="ar-DZ" sz="3600" dirty="0">
              <a:solidFill>
                <a:srgbClr val="454545"/>
              </a:solidFill>
              <a:latin typeface="Sakkal Majalla" panose="02000000000000000000" pitchFamily="2" charset="-78"/>
              <a:cs typeface="Sakkal Majalla" panose="02000000000000000000" pitchFamily="2" charset="-78"/>
            </a:endParaRPr>
          </a:p>
          <a:p>
            <a:endParaRPr lang="ar-DZ" sz="3600" b="0" i="0" dirty="0">
              <a:solidFill>
                <a:srgbClr val="454545"/>
              </a:solidFill>
              <a:effectLst/>
              <a:latin typeface="Sakkal Majalla" panose="02000000000000000000" pitchFamily="2" charset="-78"/>
              <a:cs typeface="Sakkal Majalla" panose="02000000000000000000" pitchFamily="2" charset="-78"/>
            </a:endParaRPr>
          </a:p>
          <a:p>
            <a:r>
              <a:rPr lang="ar-DZ" sz="3600" b="0" i="0" dirty="0">
                <a:solidFill>
                  <a:srgbClr val="454545"/>
                </a:solidFill>
                <a:effectLst/>
                <a:latin typeface="Sakkal Majalla" panose="02000000000000000000" pitchFamily="2" charset="-78"/>
                <a:cs typeface="Sakkal Majalla" panose="02000000000000000000" pitchFamily="2" charset="-78"/>
              </a:rPr>
              <a:t>أما الحق في الصحة كحق إنساني أساسي فهو يدخل ضمن الحقوق الاجتماعية و الاقتصادية و الثقافية فلكل شخص الحق في التمتع بالصحة الجسدية و النفسية و العقلية ، فقد جاء في الاعلان العالمي لحقوق الانسان لسنة 1948 أن ” لكل شخص الحق في مستوى من المعيشة كاف لضمان الصحة و الرفاهية له ولأسرته، و خاصة على صعيد المأكل و الملبس و المسكن و العناية الطبية و الخدمات الطبية الضرورية ..</a:t>
            </a:r>
          </a:p>
          <a:p>
            <a:endParaRPr lang="ar-DZ" sz="3600" b="0" i="0" dirty="0">
              <a:solidFill>
                <a:srgbClr val="454545"/>
              </a:solidFill>
              <a:effectLst/>
              <a:latin typeface="Sakkal Majalla" panose="02000000000000000000" pitchFamily="2" charset="-78"/>
              <a:cs typeface="Sakkal Majalla" panose="02000000000000000000" pitchFamily="2" charset="-78"/>
            </a:endParaRPr>
          </a:p>
          <a:p>
            <a:br>
              <a:rPr lang="ar-DZ" sz="2800" dirty="0"/>
            </a:br>
            <a:endParaRPr lang="fr-FR" sz="2800" dirty="0">
              <a:solidFill>
                <a:schemeClr val="tx1">
                  <a:lumMod val="85000"/>
                  <a:lumOff val="15000"/>
                </a:schemeClr>
              </a:solidFill>
            </a:endParaRPr>
          </a:p>
        </p:txBody>
      </p:sp>
      <p:pic>
        <p:nvPicPr>
          <p:cNvPr id="7" name="Prent 6">
            <a:extLst>
              <a:ext uri="{FF2B5EF4-FFF2-40B4-BE49-F238E27FC236}">
                <a16:creationId xmlns:a16="http://schemas.microsoft.com/office/drawing/2014/main" id="{90F06F3E-0010-8739-BDEE-CE7E19E6B48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28123" y="12909"/>
            <a:ext cx="1815877" cy="1014755"/>
          </a:xfrm>
          <a:prstGeom prst="rect">
            <a:avLst/>
          </a:prstGeom>
        </p:spPr>
      </p:pic>
    </p:spTree>
    <p:extLst>
      <p:ext uri="{BB962C8B-B14F-4D97-AF65-F5344CB8AC3E}">
        <p14:creationId xmlns:p14="http://schemas.microsoft.com/office/powerpoint/2010/main" val="1784234637"/>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854B87-BF07-513A-0641-20F0FC530DB8}"/>
            </a:ext>
          </a:extLst>
        </p:cNvPr>
        <p:cNvGrpSpPr/>
        <p:nvPr/>
      </p:nvGrpSpPr>
      <p:grpSpPr>
        <a:xfrm>
          <a:off x="0" y="0"/>
          <a:ext cx="0" cy="0"/>
          <a:chOff x="0" y="0"/>
          <a:chExt cx="0" cy="0"/>
        </a:xfrm>
      </p:grpSpPr>
      <p:pic>
        <p:nvPicPr>
          <p:cNvPr id="4" name="Picture 2">
            <a:extLst>
              <a:ext uri="{FF2B5EF4-FFF2-40B4-BE49-F238E27FC236}">
                <a16:creationId xmlns:a16="http://schemas.microsoft.com/office/drawing/2014/main" id="{930B91DA-0DAD-EB4D-925C-FA2BBDF11A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DC1A8828-5D19-BB04-79F7-C2687FD9E2E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1522BFB4-52A1-C9D5-2F29-E2A3FB3F24B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17064654-69B3-B422-DA6F-4DB8AAC567A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4D66622C-583C-F432-6691-455D104D91BF}"/>
              </a:ext>
            </a:extLst>
          </p:cNvPr>
          <p:cNvSpPr/>
          <p:nvPr/>
        </p:nvSpPr>
        <p:spPr>
          <a:xfrm>
            <a:off x="539552" y="2708920"/>
            <a:ext cx="8572172" cy="3995544"/>
          </a:xfrm>
          <a:prstGeom prst="snip2SameRect">
            <a:avLst/>
          </a:prstGeom>
          <a:solidFill>
            <a:schemeClr val="bg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b="1" dirty="0">
                <a:solidFill>
                  <a:schemeClr val="tx1"/>
                </a:solidFill>
                <a:highlight>
                  <a:srgbClr val="FF0000"/>
                </a:highlight>
                <a:latin typeface="Sakkal Majalla" panose="02000000000000000000" pitchFamily="2" charset="-78"/>
                <a:ea typeface="Calibri" panose="020F0502020204030204" pitchFamily="34" charset="0"/>
                <a:cs typeface="Sakkal Majalla" panose="02000000000000000000" pitchFamily="2" charset="-78"/>
              </a:rPr>
              <a:t>امكانية الوصول : </a:t>
            </a:r>
          </a:p>
          <a:p>
            <a:r>
              <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أي وصول الجميع لكل المرافق الصحية والخدمات دون تمييز ، بما في ذلك الأشخاص والفئات الاضعف ( كالأشخاص ذوي الإعاقة والأطفال ) ، وامكانية الوصول إلى المعلومات ، تحمل النفقات أو تكاليف العلاج خاصة الفت الفقيرة و المعوزة من السكان .</a:t>
            </a:r>
          </a:p>
          <a:p>
            <a:endParaRPr lang="ar-DZ" sz="28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
        <p:nvSpPr>
          <p:cNvPr id="7" name="Titel 6">
            <a:extLst>
              <a:ext uri="{FF2B5EF4-FFF2-40B4-BE49-F238E27FC236}">
                <a16:creationId xmlns:a16="http://schemas.microsoft.com/office/drawing/2014/main" id="{66BC8C2F-2836-D194-3499-845427668922}"/>
              </a:ext>
            </a:extLst>
          </p:cNvPr>
          <p:cNvSpPr>
            <a:spLocks noGrp="1"/>
          </p:cNvSpPr>
          <p:nvPr>
            <p:ph type="title"/>
          </p:nvPr>
        </p:nvSpPr>
        <p:spPr>
          <a:xfrm>
            <a:off x="2684864" y="1048581"/>
            <a:ext cx="3640250" cy="829896"/>
          </a:xfrm>
          <a:solidFill>
            <a:srgbClr val="FFFF00"/>
          </a:solidFill>
        </p:spPr>
        <p:txBody>
          <a:bodyPr/>
          <a:lstStyle/>
          <a:p>
            <a:pPr algn="ctr"/>
            <a:r>
              <a:rPr lang="ar-DZ" dirty="0">
                <a:solidFill>
                  <a:schemeClr val="tx1"/>
                </a:solidFill>
                <a:latin typeface="Sakkal Majalla" panose="02000000000000000000" pitchFamily="2" charset="-78"/>
                <a:cs typeface="Sakkal Majalla" panose="02000000000000000000" pitchFamily="2" charset="-78"/>
              </a:rPr>
              <a:t>عناصر الحق في الصحة:</a:t>
            </a:r>
            <a:endParaRPr lang="fr-FR"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881863289"/>
      </p:ext>
    </p:extLst>
  </p:cSld>
  <p:clrMapOvr>
    <a:masterClrMapping/>
  </p:clrMapOvr>
  <p:transition spd="slow">
    <p:cover dir="r"/>
    <p:sndAc>
      <p:stSnd>
        <p:snd r:embed="rId2" name="drumroll.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4443</TotalTime>
  <Words>2604</Words>
  <Application>Microsoft Office PowerPoint</Application>
  <PresentationFormat>Vertoning op skerm (4:3)</PresentationFormat>
  <Paragraphs>611</Paragraphs>
  <Slides>28</Slides>
  <Notes>0</Notes>
  <HiddenSlides>0</HiddenSlides>
  <MMClips>0</MMClips>
  <ScaleCrop>false</ScaleCrop>
  <HeadingPairs>
    <vt:vector size="6" baseType="variant">
      <vt:variant>
        <vt:lpstr>Fonts gebruik</vt:lpstr>
      </vt:variant>
      <vt:variant>
        <vt:i4>6</vt:i4>
      </vt:variant>
      <vt:variant>
        <vt:lpstr>Tema</vt:lpstr>
      </vt:variant>
      <vt:variant>
        <vt:i4>1</vt:i4>
      </vt:variant>
      <vt:variant>
        <vt:lpstr>Skyfietitels</vt:lpstr>
      </vt:variant>
      <vt:variant>
        <vt:i4>28</vt:i4>
      </vt:variant>
    </vt:vector>
  </HeadingPairs>
  <TitlesOfParts>
    <vt:vector size="35" baseType="lpstr">
      <vt:lpstr>Algerian</vt:lpstr>
      <vt:lpstr>Century Gothic</vt:lpstr>
      <vt:lpstr>PT Bold Heading</vt:lpstr>
      <vt:lpstr>Sakkal Majalla</vt:lpstr>
      <vt:lpstr>Simplified Arabic</vt:lpstr>
      <vt:lpstr>Wingdings 2</vt:lpstr>
      <vt:lpstr>أوستن</vt:lpstr>
      <vt:lpstr>الجمهورية الجزائرية الديمقراطية الشعبية وزارة التعليم العالي والبحث العلمي                                              كلية العلوم الاجتماعية والانسانية                                                                                                                           قسم العلوم الاجتماعية علم الاجتماع  </vt:lpstr>
      <vt:lpstr>أ. قدوري فؤاد  GUEDDOURI  FOUAD</vt:lpstr>
      <vt:lpstr>حق التعليم والسكن والرعاية الصحية</vt:lpstr>
      <vt:lpstr>المحاضرة الثامنة</vt:lpstr>
      <vt:lpstr>المقصود بحق الانسان في الصحة:</vt:lpstr>
      <vt:lpstr>أولا:حق الانسان في الصحة في المواثيق الدولية:</vt:lpstr>
      <vt:lpstr>أولا:حق الانسان في الصحة في المواثيق الدولية:</vt:lpstr>
      <vt:lpstr>أولا:حق الانسان في الصحة في المواثيق الدولية:</vt:lpstr>
      <vt:lpstr>عناصر الحق في الصحة:</vt:lpstr>
      <vt:lpstr>عناصر الحق في الصحة:</vt:lpstr>
      <vt:lpstr>عناصر الحق في الصحة:</vt:lpstr>
      <vt:lpstr>عناصر الحق في الصحة:</vt:lpstr>
      <vt:lpstr> علاقة حق الصحة بالحقوق الأخرى : </vt:lpstr>
      <vt:lpstr>PowerPoint-aanbieding</vt:lpstr>
      <vt:lpstr>PowerPoint-aanbieding</vt:lpstr>
      <vt:lpstr>PowerPoint-aanbieding</vt:lpstr>
      <vt:lpstr>PowerPoint-aanbieding</vt:lpstr>
      <vt:lpstr>PowerPoint-aanbieding</vt:lpstr>
      <vt:lpstr>PowerPoint-aanbieding</vt:lpstr>
      <vt:lpstr>PowerPoint-aanbieding</vt:lpstr>
      <vt:lpstr>PowerPoint-aanbieding</vt:lpstr>
      <vt:lpstr>PowerPoint-aanbieding</vt:lpstr>
      <vt:lpstr>PowerPoint-aanbieding</vt:lpstr>
      <vt:lpstr>PowerPoint-aanbieding</vt:lpstr>
      <vt:lpstr>PowerPoint-aanbieding</vt:lpstr>
      <vt:lpstr>PowerPoint-aanbieding</vt:lpstr>
      <vt:lpstr>PowerPoint-aanbieding</vt:lpstr>
      <vt:lpstr>PowerPoint-aanbieding</vt:lpstr>
    </vt:vector>
  </TitlesOfParts>
  <Company>Ahmed-Under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 soft</dc:creator>
  <cp:lastModifiedBy>DELL</cp:lastModifiedBy>
  <cp:revision>74</cp:revision>
  <dcterms:created xsi:type="dcterms:W3CDTF">2020-12-17T17:56:51Z</dcterms:created>
  <dcterms:modified xsi:type="dcterms:W3CDTF">2024-11-27T20:36:36Z</dcterms:modified>
</cp:coreProperties>
</file>