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0824532-B0BC-4DC2-B5F1-5B1F90A375EE}" type="datetimeFigureOut">
              <a:rPr lang="ar-EG" smtClean="0"/>
              <a:t>28/07/1441</a:t>
            </a:fld>
            <a:endParaRPr lang="ar-EG"/>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B28F27C-E419-4AAE-A9E4-E69B24BEC723}" type="slidenum">
              <a:rPr lang="ar-EG" smtClean="0"/>
              <a:t>‹#›</a:t>
            </a:fld>
            <a:endParaRPr lang="ar-EG"/>
          </a:p>
        </p:txBody>
      </p:sp>
    </p:spTree>
    <p:extLst>
      <p:ext uri="{BB962C8B-B14F-4D97-AF65-F5344CB8AC3E}">
        <p14:creationId xmlns:p14="http://schemas.microsoft.com/office/powerpoint/2010/main" val="33867217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9E86466D-671D-4631-AF9D-DC96A466F3FD}" type="datetimeFigureOut">
              <a:rPr lang="ar-EG" smtClean="0"/>
              <a:t>28/07/1441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1510486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E86466D-671D-4631-AF9D-DC96A466F3FD}" type="datetimeFigureOut">
              <a:rPr lang="ar-EG" smtClean="0"/>
              <a:t>28/07/1441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142560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E86466D-671D-4631-AF9D-DC96A466F3FD}" type="datetimeFigureOut">
              <a:rPr lang="ar-EG" smtClean="0"/>
              <a:t>28/07/1441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3499704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E86466D-671D-4631-AF9D-DC96A466F3FD}" type="datetimeFigureOut">
              <a:rPr lang="ar-EG" smtClean="0"/>
              <a:t>28/07/1441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345812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E86466D-671D-4631-AF9D-DC96A466F3FD}" type="datetimeFigureOut">
              <a:rPr lang="ar-EG" smtClean="0"/>
              <a:t>28/07/1441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322048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9E86466D-671D-4631-AF9D-DC96A466F3FD}" type="datetimeFigureOut">
              <a:rPr lang="ar-EG" smtClean="0"/>
              <a:t>28/07/1441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725566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9E86466D-671D-4631-AF9D-DC96A466F3FD}" type="datetimeFigureOut">
              <a:rPr lang="ar-EG" smtClean="0"/>
              <a:t>28/07/1441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261074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9E86466D-671D-4631-AF9D-DC96A466F3FD}" type="datetimeFigureOut">
              <a:rPr lang="ar-EG" smtClean="0"/>
              <a:t>28/07/1441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385858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E86466D-671D-4631-AF9D-DC96A466F3FD}" type="datetimeFigureOut">
              <a:rPr lang="ar-EG" smtClean="0"/>
              <a:t>28/07/1441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2981661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86466D-671D-4631-AF9D-DC96A466F3FD}" type="datetimeFigureOut">
              <a:rPr lang="ar-EG" smtClean="0"/>
              <a:t>28/07/1441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300052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E86466D-671D-4631-AF9D-DC96A466F3FD}" type="datetimeFigureOut">
              <a:rPr lang="ar-EG" smtClean="0"/>
              <a:t>28/07/1441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8C3045E7-A3CE-4317-93EF-12C5835D211B}" type="slidenum">
              <a:rPr lang="ar-EG" smtClean="0"/>
              <a:t>‹#›</a:t>
            </a:fld>
            <a:endParaRPr lang="ar-EG"/>
          </a:p>
        </p:txBody>
      </p:sp>
    </p:spTree>
    <p:extLst>
      <p:ext uri="{BB962C8B-B14F-4D97-AF65-F5344CB8AC3E}">
        <p14:creationId xmlns:p14="http://schemas.microsoft.com/office/powerpoint/2010/main" val="55777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E86466D-671D-4631-AF9D-DC96A466F3FD}" type="datetimeFigureOut">
              <a:rPr lang="ar-EG" smtClean="0"/>
              <a:t>28/07/1441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C3045E7-A3CE-4317-93EF-12C5835D211B}" type="slidenum">
              <a:rPr lang="ar-EG" smtClean="0"/>
              <a:t>‹#›</a:t>
            </a:fld>
            <a:endParaRPr lang="ar-EG"/>
          </a:p>
        </p:txBody>
      </p:sp>
    </p:spTree>
    <p:extLst>
      <p:ext uri="{BB962C8B-B14F-4D97-AF65-F5344CB8AC3E}">
        <p14:creationId xmlns:p14="http://schemas.microsoft.com/office/powerpoint/2010/main" val="1396351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ar.wikipedia.org/wiki/%D8%B5%D9%88%D8%AA%D8%A9" TargetMode="External"/><Relationship Id="rId3" Type="http://schemas.openxmlformats.org/officeDocument/2006/relationships/hyperlink" Target="https://ar.wikipedia.org/wiki/%D9%84%D8%BA%D8%A9_%D9%8A%D9%88%D9%86%D8%A7%D9%86%D9%8A%D8%A9" TargetMode="External"/><Relationship Id="rId7" Type="http://schemas.openxmlformats.org/officeDocument/2006/relationships/hyperlink" Target="https://ar.wikipedia.org/wiki/%D8%B3%D9%88%D8%B1%D9%8A%D8%A7" TargetMode="External"/><Relationship Id="rId2" Type="http://schemas.openxmlformats.org/officeDocument/2006/relationships/hyperlink" Target="https://ar.wikipedia.org/wiki/512" TargetMode="External"/><Relationship Id="rId1" Type="http://schemas.openxmlformats.org/officeDocument/2006/relationships/slideLayout" Target="../slideLayouts/slideLayout2.xml"/><Relationship Id="rId6" Type="http://schemas.openxmlformats.org/officeDocument/2006/relationships/hyperlink" Target="https://ar.wikipedia.org/wiki/%D8%A7%D9%84%D8%B2%D8%A8%D8%AF%D8%A7%D9%86%D9%8A" TargetMode="External"/><Relationship Id="rId5" Type="http://schemas.openxmlformats.org/officeDocument/2006/relationships/hyperlink" Target="https://ar.wikipedia.org/wiki/%D9%84%D8%BA%D8%A9_%D8%B9%D8%B1%D8%A8%D9%8A%D8%A9" TargetMode="External"/><Relationship Id="rId4" Type="http://schemas.openxmlformats.org/officeDocument/2006/relationships/hyperlink" Target="https://ar.wikipedia.org/wiki/%D9%84%D8%BA%D8%A9_%D8%B3%D8%B1%D9%8A%D8%A7%D9%86%D9%8A%D8%A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ar.wikipedia.org/wiki/%D8%B5%D9%88%D8%AA%D8%A9"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ar.wikipedia.org/wiki/%D8%A3%D9%84%D9%81%D8%A8%D8%A7%D8%A6%D9%8A%D8%A9_%D9%84%D8%A7%D8%AA%D9%8A%D9%86%D9%8A%D8%A9" TargetMode="External"/><Relationship Id="rId2" Type="http://schemas.openxmlformats.org/officeDocument/2006/relationships/hyperlink" Target="https://ar.wikipedia.org/wiki/%D9%85%D8%AE%D8%B7%D9%88%D8%B7" TargetMode="External"/><Relationship Id="rId1" Type="http://schemas.openxmlformats.org/officeDocument/2006/relationships/slideLayout" Target="../slideLayouts/slideLayout2.xml"/><Relationship Id="rId4" Type="http://schemas.openxmlformats.org/officeDocument/2006/relationships/hyperlink" Target="https://ar.wikipedia.org/wiki/%D8%B5%D9%88%D8%B1%D8%A9_%D8%B1%D9%85%D8%B2%D9%8A%D8%A9"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ar.wikipedia.org/wiki/%D8%A7%D9%84%D8%A3%D8%B1%D9%82%D8%A7%D9%85_%D8%A7%D9%84%D9%87%D9%86%D8%AF%D9%8A%D8%A9" TargetMode="External"/><Relationship Id="rId13" Type="http://schemas.openxmlformats.org/officeDocument/2006/relationships/hyperlink" Target="https://ar.wikipedia.org/wiki/%D8%AD%D8%B3%D8%A7%D8%A8_%D8%A7%D9%84%D8%AC%D9%85%D9%84" TargetMode="External"/><Relationship Id="rId3" Type="http://schemas.openxmlformats.org/officeDocument/2006/relationships/hyperlink" Target="https://ar.wikipedia.org/wiki/%D8%A7%D9%84%D9%88%D8%B7%D9%86_%D8%A7%D9%84%D8%B9%D8%B1%D8%A8%D9%8A" TargetMode="External"/><Relationship Id="rId7" Type="http://schemas.openxmlformats.org/officeDocument/2006/relationships/hyperlink" Target="https://ar.wikipedia.org/wiki/%D8%A7%D9%84%D9%87%D9%86%D8%AF" TargetMode="External"/><Relationship Id="rId12" Type="http://schemas.openxmlformats.org/officeDocument/2006/relationships/hyperlink" Target="https://ar.wikipedia.org/wiki/%D8%B9%D8%A7%D9%84%D9%85_%D8%BA%D8%B1%D8%A8%D9%8A" TargetMode="External"/><Relationship Id="rId2" Type="http://schemas.openxmlformats.org/officeDocument/2006/relationships/hyperlink" Target="https://ar.wikipedia.org/wiki/%D8%A3%D8%B1%D9%82%D8%A7%D9%85_%D8%B9%D8%B1%D8%A8%D9%8A%D8%A9_%D8%B4%D8%B1%D9%82%D9%8A%D8%A9" TargetMode="External"/><Relationship Id="rId1" Type="http://schemas.openxmlformats.org/officeDocument/2006/relationships/slideLayout" Target="../slideLayouts/slideLayout2.xml"/><Relationship Id="rId6" Type="http://schemas.openxmlformats.org/officeDocument/2006/relationships/hyperlink" Target="https://ar.wikipedia.org/wiki/%D8%A8%D8%A7%D9%83%D8%B3%D8%AA%D8%A7%D9%86" TargetMode="External"/><Relationship Id="rId11" Type="http://schemas.openxmlformats.org/officeDocument/2006/relationships/hyperlink" Target="https://ar.wikipedia.org/wiki/%D8%A3%D9%88%D8%B1%D9%88%D8%A8%D8%A7" TargetMode="External"/><Relationship Id="rId5" Type="http://schemas.openxmlformats.org/officeDocument/2006/relationships/hyperlink" Target="https://ar.wikipedia.org/wiki/%D8%A3%D9%81%D8%BA%D8%A7%D9%86%D8%B3%D8%AA%D8%A7%D9%86" TargetMode="External"/><Relationship Id="rId10" Type="http://schemas.openxmlformats.org/officeDocument/2006/relationships/hyperlink" Target="https://ar.wikipedia.org/wiki/%D8%A7%D9%84%D9%85%D8%BA%D8%B1%D8%A8_%D8%A7%D9%84%D8%B9%D8%B1%D8%A8%D9%8A" TargetMode="External"/><Relationship Id="rId4" Type="http://schemas.openxmlformats.org/officeDocument/2006/relationships/hyperlink" Target="https://ar.wikipedia.org/wiki/%D8%A5%D9%8A%D8%B1%D8%A7%D9%86" TargetMode="External"/><Relationship Id="rId9" Type="http://schemas.openxmlformats.org/officeDocument/2006/relationships/hyperlink" Target="https://ar.wikipedia.org/wiki/%D8%A3%D8%A8%D9%8A_%D8%AC%D8%B9%D9%81%D8%B1_%D8%A7%D9%84%D9%85%D9%86%D8%B5%D9%88%D8%B1"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ar.wikipedia.org/wiki/%D9%84%D8%BA%D8%A9_%D9%85%D9%84%D8%A7%D9%8A%D9%88" TargetMode="External"/><Relationship Id="rId13" Type="http://schemas.openxmlformats.org/officeDocument/2006/relationships/hyperlink" Target="https://ar.wikipedia.org/w/index.php?title=%D8%A7%D9%84%D8%B5%D9%88%D8%AA_%D8%A7%D9%84%D8%B4%D9%81%D9%87%D9%8A_%D8%BA%D9%8A%D8%B1_%D8%A7%D9%84%D8%AD%D9%84%D9%82%D9%8A&amp;action=edit&amp;redlink=1" TargetMode="External"/><Relationship Id="rId3" Type="http://schemas.openxmlformats.org/officeDocument/2006/relationships/hyperlink" Target="https://ar.wikipedia.org/wiki/%D8%AC%D8%A8%D9%84_%D9%84%D8%A8%D9%86%D8%A7%D9%86" TargetMode="External"/><Relationship Id="rId7" Type="http://schemas.openxmlformats.org/officeDocument/2006/relationships/hyperlink" Target="https://ar.wikipedia.org/wiki/%D9%84%D8%BA%D8%A9_%D9%83%D8%B1%D8%AF%D9%8A%D8%A9" TargetMode="External"/><Relationship Id="rId12" Type="http://schemas.openxmlformats.org/officeDocument/2006/relationships/hyperlink" Target="https://ar.wikipedia.org/w/index.php?title=%D8%B9%D9%84%D9%85_%D8%A7%D9%84%D8%A3%D8%B5%D9%88%D8%A7%D8%AA&amp;action=edit&amp;redlink=1" TargetMode="External"/><Relationship Id="rId2" Type="http://schemas.openxmlformats.org/officeDocument/2006/relationships/hyperlink" Target="https://ar.wikipedia.org/wiki/%D8%A7%D9%84%D9%83%D9%86%D9%8A%D8%B3%D8%A9_%D8%A7%D9%84%D9%85%D8%A7%D8%B1%D9%88%D9%86%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4%D8%BA%D8%A9_%D9%81%D8%A7%D8%B1%D8%B3%D9%8A%D8%A9" TargetMode="External"/><Relationship Id="rId11" Type="http://schemas.openxmlformats.org/officeDocument/2006/relationships/hyperlink" Target="https://ar.wikipedia.org/wiki/%D9%81%D9%88%D9%86%D9%8A%D9%85" TargetMode="External"/><Relationship Id="rId5" Type="http://schemas.openxmlformats.org/officeDocument/2006/relationships/hyperlink" Target="https://ar.wikipedia.org/wiki/%D8%B9%D8%A8%D8%AF_%D8%A7%D9%84%D9%84%D9%87_%D8%A7%D9%84%D8%B2%D8%A7%D8%AE%D8%B1" TargetMode="External"/><Relationship Id="rId10" Type="http://schemas.openxmlformats.org/officeDocument/2006/relationships/hyperlink" Target="https://ar.wikipedia.org/wiki/%D9%84%D8%BA%D8%A7%D8%AA_%D8%B3%D8%A7%D9%85%D9%8A%D8%A9" TargetMode="External"/><Relationship Id="rId4" Type="http://schemas.openxmlformats.org/officeDocument/2006/relationships/hyperlink" Target="https://ar.wikipedia.org/wiki/%D9%84%D8%BA%D8%A9_%D8%B3%D8%B1%D9%8A%D8%A7%D9%86%D9%8A%D8%A9" TargetMode="External"/><Relationship Id="rId9" Type="http://schemas.openxmlformats.org/officeDocument/2006/relationships/hyperlink" Target="https://ar.wikipedia.org/wiki/%D9%84%D8%BA%D8%A9_%D8%A3%D8%B1%D8%AF%D9%88%D9%8A%D8%A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EG" sz="4800" b="1" u="sng" dirty="0" smtClean="0">
                <a:latin typeface="Traditional Arabic" pitchFamily="18" charset="-78"/>
                <a:cs typeface="Traditional Arabic" pitchFamily="18" charset="-78"/>
              </a:rPr>
              <a:t>المُعالجة الفنية للمخطوطات</a:t>
            </a:r>
            <a:endParaRPr lang="ar-EG" sz="4800" b="1" u="sng" dirty="0">
              <a:latin typeface="Traditional Arabic" pitchFamily="18" charset="-78"/>
              <a:cs typeface="Traditional Arabic" pitchFamily="18" charset="-78"/>
            </a:endParaRPr>
          </a:p>
        </p:txBody>
      </p:sp>
      <p:sp>
        <p:nvSpPr>
          <p:cNvPr id="3" name="عنوان فرعي 2"/>
          <p:cNvSpPr>
            <a:spLocks noGrp="1"/>
          </p:cNvSpPr>
          <p:nvPr>
            <p:ph type="subTitle" idx="1"/>
          </p:nvPr>
        </p:nvSpPr>
        <p:spPr/>
        <p:txBody>
          <a:bodyPr>
            <a:normAutofit/>
          </a:bodyPr>
          <a:lstStyle/>
          <a:p>
            <a:r>
              <a:rPr lang="ar-EG" sz="4000" b="1" dirty="0" smtClean="0">
                <a:solidFill>
                  <a:schemeClr val="tx1"/>
                </a:solidFill>
                <a:latin typeface="Traditional Arabic" pitchFamily="18" charset="-78"/>
                <a:cs typeface="Traditional Arabic" pitchFamily="18" charset="-78"/>
              </a:rPr>
              <a:t>أ. د</a:t>
            </a:r>
          </a:p>
          <a:p>
            <a:r>
              <a:rPr lang="ar-EG" sz="4000" b="1" dirty="0" smtClean="0">
                <a:solidFill>
                  <a:schemeClr val="tx1"/>
                </a:solidFill>
                <a:latin typeface="Traditional Arabic" pitchFamily="18" charset="-78"/>
                <a:cs typeface="Traditional Arabic" pitchFamily="18" charset="-78"/>
              </a:rPr>
              <a:t>محمد مسعود محمد أبو سالم</a:t>
            </a:r>
            <a:endParaRPr lang="ar-EG" sz="4000" b="1" dirty="0">
              <a:solidFill>
                <a:schemeClr val="tx1"/>
              </a:solidFill>
              <a:latin typeface="Traditional Arabic" pitchFamily="18" charset="-78"/>
              <a:cs typeface="Traditional Arabic" pitchFamily="18" charset="-78"/>
            </a:endParaRPr>
          </a:p>
        </p:txBody>
      </p:sp>
    </p:spTree>
    <p:extLst>
      <p:ext uri="{BB962C8B-B14F-4D97-AF65-F5344CB8AC3E}">
        <p14:creationId xmlns:p14="http://schemas.microsoft.com/office/powerpoint/2010/main" val="2896373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u="sng" dirty="0"/>
              <a:t>وموقع البتراء كحلقة اتصال بين فلسطين وبلاد العرب وبين اليمن والآراميين مكنها من نشر الأبجدية الآرامية في بلاد اليمن، وهي الأبجدية التي نشأ منها "الخط المسند" وهو الخط الذي أخذ منه "الخط العربي" بعد تعديله، وإضافة ستة أحرف، التي تسمى الأحرف الروادف التي يجمعها قولنا: "ثخذ ضظغ"، وفي القرن الثالث اعتنقت "البتراء" المسيحية، ومن ملوك الأنباط: كان الحارث</a:t>
            </a:r>
            <a:endParaRPr lang="ar-EG" dirty="0"/>
          </a:p>
        </p:txBody>
      </p:sp>
    </p:spTree>
    <p:extLst>
      <p:ext uri="{BB962C8B-B14F-4D97-AF65-F5344CB8AC3E}">
        <p14:creationId xmlns:p14="http://schemas.microsoft.com/office/powerpoint/2010/main" val="697806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u="sng" dirty="0"/>
              <a:t>نقوش الخط العربي الأولى وأثر أهل الكتاب</a:t>
            </a:r>
            <a:r>
              <a:rPr lang="ar-EG" b="1" u="sng" dirty="0" smtClean="0"/>
              <a:t>:</a:t>
            </a:r>
            <a:endParaRPr lang="ar-EG" dirty="0"/>
          </a:p>
        </p:txBody>
      </p:sp>
      <p:sp>
        <p:nvSpPr>
          <p:cNvPr id="3" name="عنصر نائب للمحتوى 2"/>
          <p:cNvSpPr>
            <a:spLocks noGrp="1"/>
          </p:cNvSpPr>
          <p:nvPr>
            <p:ph idx="1"/>
          </p:nvPr>
        </p:nvSpPr>
        <p:spPr/>
        <p:txBody>
          <a:bodyPr>
            <a:normAutofit/>
          </a:bodyPr>
          <a:lstStyle/>
          <a:p>
            <a:pPr algn="just"/>
            <a:r>
              <a:rPr lang="ar-EG" b="1" dirty="0" smtClean="0"/>
              <a:t>الخَطُّ </a:t>
            </a:r>
            <a:r>
              <a:rPr lang="ar-EG" b="1" dirty="0"/>
              <a:t>العَرَبي، </a:t>
            </a:r>
            <a:r>
              <a:rPr lang="ar-EG" b="1" u="sng" dirty="0"/>
              <a:t>لغة: يقصد به الطريقة التي اتخذها العرب في الكتابة والتي أخذوها عن طريق الأنباط المجاورين للعرب الحجازيين</a:t>
            </a:r>
            <a:r>
              <a:rPr lang="ar-EG" b="1" dirty="0"/>
              <a:t>، </a:t>
            </a:r>
            <a:r>
              <a:rPr lang="ar-EG" b="1" u="sng" dirty="0"/>
              <a:t>واصطلاحاً: عُرِفَ هذا الخط بعدة أسماء منها: الخَطّ الأنْباري والخَطّ الحيرى، ومع ظهور الإسلام وانتشاره خارج الحجاز عُرِفَ هذا الخط بالخط البَصْرى والخط الكوفي</a:t>
            </a:r>
            <a:r>
              <a:rPr lang="ar-EG" b="1" baseline="30000" dirty="0"/>
              <a:t>()</a:t>
            </a:r>
            <a:r>
              <a:rPr lang="ar-EG" b="1" dirty="0"/>
              <a:t>، </a:t>
            </a:r>
            <a:r>
              <a:rPr lang="ar-EG" b="1" u="sng" dirty="0"/>
              <a:t>وعثر على كتابات في خرائب "زبد" بين قنسرين ونهر الفرات جنوب شرقي حلب, كتبت بثلاث لغات: اليونانية والسريانية والعربية, يرجع تأريخها إلى سنة (612م) و(823) للتقويم </a:t>
            </a:r>
            <a:r>
              <a:rPr lang="ar-EG" b="1" u="sng" dirty="0" smtClean="0"/>
              <a:t>السلوقي</a:t>
            </a:r>
            <a:endParaRPr lang="ar-EG" dirty="0"/>
          </a:p>
        </p:txBody>
      </p:sp>
    </p:spTree>
    <p:extLst>
      <p:ext uri="{BB962C8B-B14F-4D97-AF65-F5344CB8AC3E}">
        <p14:creationId xmlns:p14="http://schemas.microsoft.com/office/powerpoint/2010/main" val="2121878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u="sng" dirty="0"/>
              <a:t>وكُتبت النقوش </a:t>
            </a:r>
            <a:r>
              <a:rPr lang="ar-EG" b="1" u="sng" dirty="0" err="1"/>
              <a:t>الثمودية</a:t>
            </a:r>
            <a:r>
              <a:rPr lang="ar-EG" b="1" u="sng" dirty="0"/>
              <a:t> والصفوية </a:t>
            </a:r>
            <a:r>
              <a:rPr lang="ar-EG" b="1" u="sng" dirty="0" err="1"/>
              <a:t>واللحيانية</a:t>
            </a:r>
            <a:r>
              <a:rPr lang="ar-EG" b="1" u="sng" dirty="0"/>
              <a:t> بخط أبجدي يقوم على أساس الخط العربي الجنوبي القديم</a:t>
            </a:r>
            <a:r>
              <a:rPr lang="ar-EG" b="1" dirty="0"/>
              <a:t>،</a:t>
            </a:r>
            <a:r>
              <a:rPr lang="ar-EG" dirty="0"/>
              <a:t> </a:t>
            </a:r>
            <a:r>
              <a:rPr lang="ar-EG" b="1" u="sng" dirty="0"/>
              <a:t>وهناك نقوش مدونة من اليمين إلى اليسار وأخرى من اليسار إلى اليمن، فاتجاه الكتابة يختلف من نقش لآخر، وهناك نقوش مكتوبة بخط المحراث </a:t>
            </a:r>
            <a:r>
              <a:rPr lang="ar-EG" b="1" u="sng" dirty="0" smtClean="0"/>
              <a:t>بأن </a:t>
            </a:r>
            <a:r>
              <a:rPr lang="ar-EG" b="1" u="sng" dirty="0"/>
              <a:t>يكتب السطر الأول من اليمين إلى اليسار ثم يكتب السطر الثاني من اليسار إلى اليمن ثم يكتب السطر الثالث من اليمين إلى اليسار </a:t>
            </a:r>
            <a:r>
              <a:rPr lang="ar-EG" b="1" u="sng" dirty="0" smtClean="0"/>
              <a:t>وهكذا.</a:t>
            </a:r>
            <a:endParaRPr lang="ar-EG" dirty="0"/>
          </a:p>
        </p:txBody>
      </p:sp>
    </p:spTree>
    <p:extLst>
      <p:ext uri="{BB962C8B-B14F-4D97-AF65-F5344CB8AC3E}">
        <p14:creationId xmlns:p14="http://schemas.microsoft.com/office/powerpoint/2010/main" val="1264137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dirty="0"/>
              <a:t>ونسب بعض العلماء المستشرقين العربيّة أو على الأقلّ انتشارها بين العرب إلى النصارى وأوّلهم إمامهم "</a:t>
            </a:r>
            <a:r>
              <a:rPr lang="ar-EG" u="sng" dirty="0"/>
              <a:t>دي ساسي""</a:t>
            </a:r>
            <a:r>
              <a:rPr lang="en-US" u="sng" dirty="0"/>
              <a:t>de </a:t>
            </a:r>
            <a:r>
              <a:rPr lang="en-US" u="sng" dirty="0" err="1"/>
              <a:t>Sacy</a:t>
            </a:r>
            <a:r>
              <a:rPr lang="ar-EG" u="sng" dirty="0"/>
              <a:t>" الذي أثبت استعارة العرب فنّ الكتابة من نصارى العراق وما بين النهرين</a:t>
            </a:r>
            <a:r>
              <a:rPr lang="ar-EG" dirty="0"/>
              <a:t>، </a:t>
            </a:r>
            <a:r>
              <a:rPr lang="ar-EG" u="sng" dirty="0"/>
              <a:t>وقال الأثري فيليب برجه: "إنّ الكتابة العربيّة وجدت قبل محمّد وإنها نصرانيّة قبل أن تتحول إلى إسلاميّة</a:t>
            </a:r>
            <a:r>
              <a:rPr lang="ar-EG" u="sng" dirty="0" smtClean="0"/>
              <a:t>"</a:t>
            </a:r>
            <a:endParaRPr lang="ar-EG" dirty="0"/>
          </a:p>
        </p:txBody>
      </p:sp>
    </p:spTree>
    <p:extLst>
      <p:ext uri="{BB962C8B-B14F-4D97-AF65-F5344CB8AC3E}">
        <p14:creationId xmlns:p14="http://schemas.microsoft.com/office/powerpoint/2010/main" val="772858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u="sng" dirty="0"/>
              <a:t>الفضل الكبير في تعليم العربيّة للمسلمين يرجع لنصارى العرب، وإن لم ننكر أن لليهود أيضاً حصّة في ذلك لا سيما في المدينة كما ذكر البلاذريّ، وكذلك رووا أنّ بعض العرب كتبوا في الجاهليّة بالعبرانيّة، إلا أنّ عبرانيّة ذلك العهد هي الآراميّة أو السريانيّة كقول صاحب الأغاني عن ورقة بن نوفل "أنّه كان يكتب بالعبرانيّة من الإنجيل ما شاء"</a:t>
            </a:r>
            <a:endParaRPr lang="ar-EG" dirty="0"/>
          </a:p>
        </p:txBody>
      </p:sp>
    </p:spTree>
    <p:extLst>
      <p:ext uri="{BB962C8B-B14F-4D97-AF65-F5344CB8AC3E}">
        <p14:creationId xmlns:p14="http://schemas.microsoft.com/office/powerpoint/2010/main" val="3699185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r>
              <a:rPr lang="ar-EG" b="1" u="sng" dirty="0"/>
              <a:t>حادثة تدمير المملكة النبطية وقعت سنة (106) بعد </a:t>
            </a:r>
            <a:r>
              <a:rPr lang="ar-EG" b="1" u="sng" dirty="0" smtClean="0"/>
              <a:t>الميلاد.</a:t>
            </a:r>
          </a:p>
          <a:p>
            <a:pPr algn="just"/>
            <a:r>
              <a:rPr lang="ar-EG" b="1" u="sng" dirty="0"/>
              <a:t>و</a:t>
            </a:r>
            <a:r>
              <a:rPr lang="ar-EG" b="1" u="sng" dirty="0" smtClean="0"/>
              <a:t>نقش </a:t>
            </a:r>
            <a:r>
              <a:rPr lang="ar-EG" b="1" u="sng" dirty="0" err="1"/>
              <a:t>النمارة</a:t>
            </a:r>
            <a:r>
              <a:rPr lang="ar-EG" b="1" u="sng" dirty="0"/>
              <a:t>، وهو قصر صغير للروم في الحَرَّة الشرقية من جبال الدروز, وقد دُوِّنَ هذا النقش سنة (228م), في مدفن امرئ القيس بن عمرو ملك العرب، وهو من ملوك الحيرة الذين انتشر نفوذهم حتى بادية الشام, وهذا النقش على جانب من الأهمية عظيم؛ لأنه مدوّن بالخط النبطي المتأخر الذي يرتبط بعضه ببعض -خلافًا للخط النبطي القديم- فيشبه من هذه الناحية كثيرًا الخط الكوفي, والنقش يشتمل على خمسة أسطر</a:t>
            </a:r>
            <a:endParaRPr lang="ar-EG" dirty="0"/>
          </a:p>
        </p:txBody>
      </p:sp>
    </p:spTree>
    <p:extLst>
      <p:ext uri="{BB962C8B-B14F-4D97-AF65-F5344CB8AC3E}">
        <p14:creationId xmlns:p14="http://schemas.microsoft.com/office/powerpoint/2010/main" val="149666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u="sng" dirty="0"/>
              <a:t>أثر اليهود في تعليم العرب </a:t>
            </a:r>
            <a:r>
              <a:rPr lang="ar-EG" b="1" u="sng" dirty="0" smtClean="0"/>
              <a:t>الخط</a:t>
            </a:r>
            <a:endParaRPr lang="ar-EG" dirty="0"/>
          </a:p>
        </p:txBody>
      </p:sp>
      <p:sp>
        <p:nvSpPr>
          <p:cNvPr id="3" name="عنصر نائب للمحتوى 2"/>
          <p:cNvSpPr>
            <a:spLocks noGrp="1"/>
          </p:cNvSpPr>
          <p:nvPr>
            <p:ph idx="1"/>
          </p:nvPr>
        </p:nvSpPr>
        <p:spPr/>
        <p:txBody>
          <a:bodyPr/>
          <a:lstStyle/>
          <a:p>
            <a:pPr algn="just"/>
            <a:r>
              <a:rPr lang="ar-EG" b="1" u="sng" dirty="0" smtClean="0"/>
              <a:t>يهود </a:t>
            </a:r>
            <a:r>
              <a:rPr lang="ar-EG" b="1" u="sng" dirty="0"/>
              <a:t>يثرب كانوا يكتبون بالعربية، كما كان يكتب بها صبيان المدينة،</a:t>
            </a:r>
            <a:r>
              <a:rPr lang="ar-EG" dirty="0"/>
              <a:t> </a:t>
            </a:r>
            <a:r>
              <a:rPr lang="ar-EG" b="1" u="sng" dirty="0"/>
              <a:t>ويظهر أن اليهود قد تعلموا الخط العربي من عرب العراق وبلاد الشام، أو من التجار والمبشرين الذين كانوا يفدون إلى الحجاز، وأما القلم المسند، الذي هو قلم العرب الجنوبيين، فلم يكن مستعملًا في يثرب، وإلا لأشير </a:t>
            </a:r>
            <a:r>
              <a:rPr lang="ar-EG" b="1" u="sng" dirty="0" smtClean="0"/>
              <a:t>إليه.</a:t>
            </a:r>
            <a:endParaRPr lang="ar-EG" dirty="0"/>
          </a:p>
        </p:txBody>
      </p:sp>
    </p:spTree>
    <p:extLst>
      <p:ext uri="{BB962C8B-B14F-4D97-AF65-F5344CB8AC3E}">
        <p14:creationId xmlns:p14="http://schemas.microsoft.com/office/powerpoint/2010/main" val="1070886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u="sng" dirty="0"/>
              <a:t>أول من كتب بالحرف </a:t>
            </a:r>
            <a:r>
              <a:rPr lang="ar-EG" b="1" u="sng" dirty="0" smtClean="0"/>
              <a:t>العربية</a:t>
            </a:r>
            <a:endParaRPr lang="ar-EG" dirty="0"/>
          </a:p>
        </p:txBody>
      </p:sp>
      <p:sp>
        <p:nvSpPr>
          <p:cNvPr id="3" name="عنصر نائب للمحتوى 2"/>
          <p:cNvSpPr>
            <a:spLocks noGrp="1"/>
          </p:cNvSpPr>
          <p:nvPr>
            <p:ph idx="1"/>
          </p:nvPr>
        </p:nvSpPr>
        <p:spPr/>
        <p:txBody>
          <a:bodyPr/>
          <a:lstStyle/>
          <a:p>
            <a:pPr algn="just"/>
            <a:r>
              <a:rPr lang="ar-EG" b="1" u="sng" dirty="0" smtClean="0"/>
              <a:t>لا </a:t>
            </a:r>
            <a:r>
              <a:rPr lang="ar-EG" b="1" u="sng" dirty="0"/>
              <a:t>يعرف تماماً أول من كتب بالعربية، وأقدم خط عربي يعرف اليوم كتابة زبد النصرانية بتاريخ (110) سنوات قبل الهجرة، يليها كتابة حران في بلاد حوران تقدمت (54) سنة على الهجرة وهي أيضاً كتابة </a:t>
            </a:r>
            <a:r>
              <a:rPr lang="ar-EG" b="1" u="sng" dirty="0" smtClean="0"/>
              <a:t>نصرانية، </a:t>
            </a:r>
            <a:r>
              <a:rPr lang="ar-EG" b="1" u="sng" dirty="0"/>
              <a:t>وممن تعلم الخط من قريش بعد ذلك بزمان أبو سفيان بن أميه وأخوه حرب بن أمية، وتعلم كذلك بشر عبد الملك الكندي الخط العربي وهو الجزم في الأنبار</a:t>
            </a:r>
            <a:r>
              <a:rPr lang="ar-EG" dirty="0"/>
              <a:t> </a:t>
            </a:r>
            <a:r>
              <a:rPr lang="ar-EG" dirty="0" smtClean="0"/>
              <a:t>.</a:t>
            </a:r>
            <a:endParaRPr lang="ar-EG" dirty="0"/>
          </a:p>
        </p:txBody>
      </p:sp>
    </p:spTree>
    <p:extLst>
      <p:ext uri="{BB962C8B-B14F-4D97-AF65-F5344CB8AC3E}">
        <p14:creationId xmlns:p14="http://schemas.microsoft.com/office/powerpoint/2010/main" val="3027471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u="sng" dirty="0"/>
              <a:t>وكثر من يكتب بمكة من قريش، وجاء الإسلام وفي العرب بضعة عشر رجلاً يكتبون بالعربية: عمر وعثمان وعلي </a:t>
            </a:r>
            <a:r>
              <a:rPr lang="ar-EG" b="1" u="sng" dirty="0" smtClean="0"/>
              <a:t>وطلحة</a:t>
            </a:r>
            <a:r>
              <a:rPr lang="ar-EG" dirty="0" smtClean="0"/>
              <a:t>، </a:t>
            </a:r>
            <a:r>
              <a:rPr lang="ar-EG" b="1" u="sng" dirty="0"/>
              <a:t>وروى أن خالد بن الوليد لما خرج إلى عين تمر وجدوا في كنيسة صبيانا يتعلمون الكتابة في قرية يقال لها عين تمر وكان فيهم </a:t>
            </a:r>
            <a:r>
              <a:rPr lang="ar-EG" b="1" u="sng" dirty="0" err="1"/>
              <a:t>حمران</a:t>
            </a:r>
            <a:r>
              <a:rPr lang="ar-EG" b="1" u="sng" dirty="0"/>
              <a:t> مولى عثمان بن </a:t>
            </a:r>
            <a:r>
              <a:rPr lang="ar-EG" b="1" u="sng" dirty="0" smtClean="0"/>
              <a:t>عفان.</a:t>
            </a:r>
            <a:endParaRPr lang="ar-EG" dirty="0"/>
          </a:p>
        </p:txBody>
      </p:sp>
    </p:spTree>
    <p:extLst>
      <p:ext uri="{BB962C8B-B14F-4D97-AF65-F5344CB8AC3E}">
        <p14:creationId xmlns:p14="http://schemas.microsoft.com/office/powerpoint/2010/main" val="3996076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786210"/>
          </a:xfrm>
        </p:spPr>
        <p:txBody>
          <a:bodyPr>
            <a:normAutofit fontScale="90000"/>
          </a:bodyPr>
          <a:lstStyle/>
          <a:p>
            <a:r>
              <a:rPr lang="ar-SA" b="1" u="sng" dirty="0" smtClean="0"/>
              <a:t/>
            </a:r>
            <a:br>
              <a:rPr lang="ar-SA" b="1" u="sng" dirty="0" smtClean="0"/>
            </a:br>
            <a:r>
              <a:rPr lang="ar-SA" b="1" u="sng" dirty="0" smtClean="0"/>
              <a:t>الخطوط </a:t>
            </a:r>
            <a:r>
              <a:rPr lang="ar-SA" b="1" u="sng" dirty="0"/>
              <a:t>العربية في ما قبل الإسلام: الأبجدية العربية بالخط </a:t>
            </a:r>
            <a:r>
              <a:rPr lang="ar-SA" b="1" u="sng" dirty="0" smtClean="0"/>
              <a:t>المسند</a:t>
            </a:r>
            <a:r>
              <a:rPr lang="en-US" dirty="0"/>
              <a:t/>
            </a:r>
            <a:br>
              <a:rPr lang="en-US" dirty="0"/>
            </a:br>
            <a:endParaRPr lang="ar-EG" dirty="0"/>
          </a:p>
        </p:txBody>
      </p:sp>
      <p:sp>
        <p:nvSpPr>
          <p:cNvPr id="3" name="عنصر نائب للمحتوى 2"/>
          <p:cNvSpPr>
            <a:spLocks noGrp="1"/>
          </p:cNvSpPr>
          <p:nvPr>
            <p:ph idx="1"/>
          </p:nvPr>
        </p:nvSpPr>
        <p:spPr>
          <a:xfrm>
            <a:off x="457200" y="2132856"/>
            <a:ext cx="8229600" cy="3993307"/>
          </a:xfrm>
        </p:spPr>
        <p:txBody>
          <a:bodyPr>
            <a:normAutofit/>
          </a:bodyPr>
          <a:lstStyle/>
          <a:p>
            <a:endParaRPr lang="ar-SA" b="1" u="sng" dirty="0" smtClean="0"/>
          </a:p>
          <a:p>
            <a:pPr algn="just"/>
            <a:r>
              <a:rPr lang="ar-SA" b="1" u="sng" dirty="0" smtClean="0"/>
              <a:t>ظهرت </a:t>
            </a:r>
            <a:r>
              <a:rPr lang="ar-SA" b="1" u="sng" dirty="0"/>
              <a:t>أول مدونة كتبت بالأحرف العربية عام (</a:t>
            </a:r>
            <a:r>
              <a:rPr lang="ar-EG" b="1" u="sng" dirty="0">
                <a:hlinkClick r:id="rId2" tooltip="512"/>
              </a:rPr>
              <a:t>512</a:t>
            </a:r>
            <a:r>
              <a:rPr lang="ar-SA" b="1" u="sng" dirty="0">
                <a:hlinkClick r:id="rId2" tooltip="512"/>
              </a:rPr>
              <a:t>م</a:t>
            </a:r>
            <a:r>
              <a:rPr lang="ar-EG" b="1" u="sng" dirty="0"/>
              <a:t>)، </a:t>
            </a:r>
            <a:r>
              <a:rPr lang="ar-SA" b="1" u="sng" dirty="0"/>
              <a:t>وكانت مكتوبة بثلاث لغات وهي</a:t>
            </a:r>
            <a:r>
              <a:rPr lang="ar-SA" b="1" u="sng" dirty="0">
                <a:hlinkClick r:id="rId3" tooltip="لغة يونانية"/>
              </a:rPr>
              <a:t>:</a:t>
            </a:r>
            <a:r>
              <a:rPr lang="ar-EG" b="1" u="sng" dirty="0">
                <a:hlinkClick r:id="rId3" tooltip="لغة يونانية"/>
              </a:rPr>
              <a:t> ا</a:t>
            </a:r>
            <a:r>
              <a:rPr lang="ar-SA" b="1" u="sng" dirty="0">
                <a:hlinkClick r:id="rId3" tooltip="لغة يونانية"/>
              </a:rPr>
              <a:t>ليونانية</a:t>
            </a:r>
            <a:r>
              <a:rPr lang="en-US" b="1" u="sng" dirty="0"/>
              <a:t> </a:t>
            </a:r>
            <a:r>
              <a:rPr lang="ar-SA" b="1" u="sng" dirty="0">
                <a:hlinkClick r:id="rId4" tooltip="لغة سريانية"/>
              </a:rPr>
              <a:t>والسريانية</a:t>
            </a:r>
            <a:r>
              <a:rPr lang="en-US" b="1" u="sng" dirty="0"/>
              <a:t> </a:t>
            </a:r>
            <a:r>
              <a:rPr lang="ar-SA" b="1" u="sng" dirty="0">
                <a:hlinkClick r:id="rId5" tooltip="لغة عربية"/>
              </a:rPr>
              <a:t>والعربية</a:t>
            </a:r>
            <a:r>
              <a:rPr lang="ar-SA" b="1" u="sng" dirty="0"/>
              <a:t>، عثر عليها في </a:t>
            </a:r>
            <a:r>
              <a:rPr lang="ar-SA" b="1" u="sng" dirty="0">
                <a:hlinkClick r:id="rId6" tooltip="الزبداني"/>
              </a:rPr>
              <a:t>الزبداني</a:t>
            </a:r>
            <a:r>
              <a:rPr lang="en-US" b="1" u="sng" dirty="0"/>
              <a:t> </a:t>
            </a:r>
            <a:r>
              <a:rPr lang="ar-SA" b="1" u="sng" dirty="0">
                <a:hlinkClick r:id="rId7" tooltip="سوريا"/>
              </a:rPr>
              <a:t>بسوريا</a:t>
            </a:r>
            <a:r>
              <a:rPr lang="ar-SA" b="1" u="sng" dirty="0"/>
              <a:t>، واحتوت تلك المخطوطة على (22) حرفا عربيا، (15) منها فقط كان مختلف، وتستخدم للإشارة إلى (28) حرف </a:t>
            </a:r>
            <a:r>
              <a:rPr lang="ar-SA" b="1" u="sng" dirty="0" smtClean="0">
                <a:hlinkClick r:id="rId8" tooltip="صوتة"/>
              </a:rPr>
              <a:t>صوتي</a:t>
            </a:r>
            <a:r>
              <a:rPr lang="ar-EG" b="1" u="sng" dirty="0" smtClean="0"/>
              <a:t>.</a:t>
            </a:r>
            <a:endParaRPr lang="ar-EG" dirty="0"/>
          </a:p>
        </p:txBody>
      </p:sp>
    </p:spTree>
    <p:extLst>
      <p:ext uri="{BB962C8B-B14F-4D97-AF65-F5344CB8AC3E}">
        <p14:creationId xmlns:p14="http://schemas.microsoft.com/office/powerpoint/2010/main" val="1616622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t>يشتمل هذا </a:t>
            </a:r>
            <a:r>
              <a:rPr lang="ar-SA" b="1" dirty="0" smtClean="0"/>
              <a:t>الكتاب</a:t>
            </a:r>
            <a:endParaRPr lang="ar-EG" dirty="0"/>
          </a:p>
        </p:txBody>
      </p:sp>
      <p:sp>
        <p:nvSpPr>
          <p:cNvPr id="3" name="عنصر نائب للمحتوى 2"/>
          <p:cNvSpPr>
            <a:spLocks noGrp="1"/>
          </p:cNvSpPr>
          <p:nvPr>
            <p:ph idx="1"/>
          </p:nvPr>
        </p:nvSpPr>
        <p:spPr>
          <a:xfrm>
            <a:off x="457200" y="2276873"/>
            <a:ext cx="8229600" cy="3384376"/>
          </a:xfrm>
        </p:spPr>
        <p:txBody>
          <a:bodyPr/>
          <a:lstStyle/>
          <a:p>
            <a:pPr algn="just"/>
            <a:r>
              <a:rPr lang="ar-SA" b="1" dirty="0"/>
              <a:t>على ثلاث بحوث تناولت ثلاث قضايا كالتالي: </a:t>
            </a:r>
            <a:r>
              <a:rPr lang="en-US" dirty="0"/>
              <a:t/>
            </a:r>
            <a:br>
              <a:rPr lang="en-US" dirty="0"/>
            </a:br>
            <a:r>
              <a:rPr lang="ar-SA" b="1" u="sng" dirty="0"/>
              <a:t>الخط العربي:</a:t>
            </a:r>
            <a:r>
              <a:rPr lang="ar-SA" dirty="0"/>
              <a:t> </a:t>
            </a:r>
            <a:endParaRPr lang="ar-EG" dirty="0" smtClean="0"/>
          </a:p>
          <a:p>
            <a:pPr algn="just"/>
            <a:r>
              <a:rPr lang="ar-SA" b="1" u="sng" dirty="0"/>
              <a:t>الورق:</a:t>
            </a:r>
            <a:r>
              <a:rPr lang="ar-SA" dirty="0"/>
              <a:t> </a:t>
            </a:r>
            <a:endParaRPr lang="ar-EG" dirty="0" smtClean="0"/>
          </a:p>
          <a:p>
            <a:pPr algn="just"/>
            <a:r>
              <a:rPr lang="ar-SA" b="1" u="sng" dirty="0"/>
              <a:t>تحقيق النصوص عند الأقدمين:</a:t>
            </a:r>
            <a:r>
              <a:rPr lang="ar-SA" dirty="0"/>
              <a:t> </a:t>
            </a:r>
            <a:endParaRPr lang="ar-EG" dirty="0"/>
          </a:p>
        </p:txBody>
      </p:sp>
    </p:spTree>
    <p:extLst>
      <p:ext uri="{BB962C8B-B14F-4D97-AF65-F5344CB8AC3E}">
        <p14:creationId xmlns:p14="http://schemas.microsoft.com/office/powerpoint/2010/main" val="986251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r>
              <a:rPr lang="ar-SA" b="1" u="sng" dirty="0"/>
              <a:t>وصممت الأبجدية النبطية لكتابة (22) </a:t>
            </a:r>
            <a:r>
              <a:rPr lang="ar-SA" b="1" u="sng" dirty="0">
                <a:hlinkClick r:id="rId2" tooltip="صوتة"/>
              </a:rPr>
              <a:t>صوت</a:t>
            </a:r>
            <a:r>
              <a:rPr lang="ar-SA" b="1" u="sng" dirty="0"/>
              <a:t>، لكن العربية لديها (28) صوت; لذا فعند الكتابة باللغة العربية هناك (6) أحرف تظهر كل منها على حدة صوتين</a:t>
            </a:r>
            <a:r>
              <a:rPr lang="en-US" b="1" u="sng" dirty="0"/>
              <a:t>: </a:t>
            </a:r>
            <a:r>
              <a:rPr lang="ar-SA" b="1" u="sng" dirty="0"/>
              <a:t>د تظهر أيضا ذ</a:t>
            </a:r>
            <a:r>
              <a:rPr lang="en-US" b="1" u="sng" dirty="0"/>
              <a:t>, </a:t>
            </a:r>
            <a:r>
              <a:rPr lang="ar-SA" b="1" u="sng" dirty="0"/>
              <a:t>ح تظهر أيضا خ</a:t>
            </a:r>
            <a:r>
              <a:rPr lang="en-US" b="1" u="sng" dirty="0"/>
              <a:t>, </a:t>
            </a:r>
            <a:r>
              <a:rPr lang="ar-SA" b="1" u="sng" dirty="0"/>
              <a:t>ط تظهر أيضا ظ</a:t>
            </a:r>
            <a:r>
              <a:rPr lang="ar-EG" b="1" u="sng" dirty="0"/>
              <a:t>، </a:t>
            </a:r>
            <a:r>
              <a:rPr lang="ar-SA" b="1" u="sng" dirty="0"/>
              <a:t>العين تظهر أيضا </a:t>
            </a:r>
            <a:r>
              <a:rPr lang="ar-SA" b="1" u="sng" dirty="0" smtClean="0"/>
              <a:t>غ.</a:t>
            </a:r>
          </a:p>
          <a:p>
            <a:pPr algn="just"/>
            <a:r>
              <a:rPr lang="ar-SA" b="1" u="sng" dirty="0"/>
              <a:t>وتكلم </a:t>
            </a:r>
            <a:r>
              <a:rPr lang="ar-EG" b="1" u="sng" dirty="0"/>
              <a:t>الإسماعيليين - أو العدنانيين كما يسميهم المؤرخون المسلمون - اللغة العربية التي لم تصلنا بها نقوش مكتوبة، ربما بسبب عدم وجود خط متميز لهم قبل الإسلام - كخط المسند في الجنوب - وربما لأن طبيعة السكان في الحجاز لم تكن تميل إلى الكتابة، وإن وجدت كتابات لغير الإسماعيليين في </a:t>
            </a:r>
            <a:r>
              <a:rPr lang="ar-EG" b="1" u="sng" dirty="0" smtClean="0"/>
              <a:t>الحجاز</a:t>
            </a:r>
            <a:r>
              <a:rPr lang="ar-SA" b="1" u="sng" dirty="0" smtClean="0"/>
              <a:t>.</a:t>
            </a:r>
            <a:endParaRPr lang="ar-EG" dirty="0"/>
          </a:p>
        </p:txBody>
      </p:sp>
    </p:spTree>
    <p:extLst>
      <p:ext uri="{BB962C8B-B14F-4D97-AF65-F5344CB8AC3E}">
        <p14:creationId xmlns:p14="http://schemas.microsoft.com/office/powerpoint/2010/main" val="2209297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u="sng" dirty="0"/>
              <a:t>جاء التطور من العربية القديمة إلى الآشورية إلى الآرامية إلى النبطية إلى القرشية، فتقارب لغة النبط ولغة قريش من هذا السبيل، وكان التقارب بينهما في الزمان والمكان، أو في درجات التطور</a:t>
            </a:r>
            <a:r>
              <a:rPr lang="ar-EG" dirty="0" smtClean="0"/>
              <a:t>،</a:t>
            </a:r>
            <a:r>
              <a:rPr lang="ar-SA" dirty="0" smtClean="0"/>
              <a:t> </a:t>
            </a:r>
            <a:r>
              <a:rPr lang="ar-EG" b="1" u="sng" dirty="0"/>
              <a:t>والخط العربي الذي كان مستعملا في بيئة النبي محمد وعصره، امتد وجوده إلى عشرات السنين قبل بعثته كما أنه تطور عن أشكال لخطوط أخرى استعملها عرب الشام واليمن، وكذلك فإن من الثابت علميا أن ذلك الخط كان منتشرا بمقياس غير ضيق في بلاد الشام واليمن والحجاز والعراق شمل بدو هذه البلاد ولو بمقياس </a:t>
            </a:r>
            <a:r>
              <a:rPr lang="ar-EG" b="1" u="sng" dirty="0" smtClean="0"/>
              <a:t>ضيق.</a:t>
            </a:r>
            <a:endParaRPr lang="ar-EG" dirty="0"/>
          </a:p>
        </p:txBody>
      </p:sp>
    </p:spTree>
    <p:extLst>
      <p:ext uri="{BB962C8B-B14F-4D97-AF65-F5344CB8AC3E}">
        <p14:creationId xmlns:p14="http://schemas.microsoft.com/office/powerpoint/2010/main" val="3658533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u="sng" dirty="0"/>
              <a:t>وما كانت الأمة العربية زمن كتابة الوحى أمة عريقة في الكتابة، وما كان كتاب النبي إلا صورة من العصر البادئ في الكتابة، ولم تكن الكتابة العربية على حالها اليوم من التجويد والكمال إملاء ورسما، ونظرة في رسم المصحف، وما يحمل من صور إملائية تخالف ما استقر عليه الوضع الإملائي أخيرا، تكشف عما كان العرب عليه من إملاء، وعما أصبحنا عليه نحن من </a:t>
            </a:r>
            <a:r>
              <a:rPr lang="ar-EG" b="1" u="sng" dirty="0" smtClean="0"/>
              <a:t>إملاء.</a:t>
            </a:r>
            <a:endParaRPr lang="ar-EG" dirty="0"/>
          </a:p>
        </p:txBody>
      </p:sp>
    </p:spTree>
    <p:extLst>
      <p:ext uri="{BB962C8B-B14F-4D97-AF65-F5344CB8AC3E}">
        <p14:creationId xmlns:p14="http://schemas.microsoft.com/office/powerpoint/2010/main" val="392072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u="sng" dirty="0"/>
              <a:t>وتسمي العرب "الكتاب العربي" أي: خطنا: "الجزم", وذكروا أنه إنما سمي جزمًا؛ لأنه جزم من المسند, أي: قطع منه, وهو خط حمير في أيام ملكهم، ولا يستبعد احتمال كون كلمة "الجزم" تسمية ذلك القلم في الجاهلية، ولا يستبعد احتمال كتابة أهل الأنبار أو أهل الحيرة أو غيرهم من عرب العراق بالقلمين معًا</a:t>
            </a:r>
            <a:endParaRPr lang="ar-EG" dirty="0"/>
          </a:p>
        </p:txBody>
      </p:sp>
    </p:spTree>
    <p:extLst>
      <p:ext uri="{BB962C8B-B14F-4D97-AF65-F5344CB8AC3E}">
        <p14:creationId xmlns:p14="http://schemas.microsoft.com/office/powerpoint/2010/main" val="1312598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u="sng" dirty="0"/>
              <a:t>وذكر أن أول ما ظهرت الكتابة العربية بمكة من قبل "حرب بن أمية" في مكة فتعلم منه جماعة من أهلها, وذكر أن أول من وضع الخط العربي "أبجد هوز وحطي وكلمن وسعفص وقرشت", وقيل: إنهم بنوا المحصن بن جندل بن يصعب بن مدين, مع عدنان بن أدد, فكان "أبجد" ملك مكة وما يليها من الحجاز, وكلمن وسعفص وقرشت ملوكًا بمدين, وقيل ببلاد مضر, فوضعوا الكتاب على أسمائهم، وقيل أن أول من خط هو: </a:t>
            </a:r>
            <a:r>
              <a:rPr lang="ar-EG" b="1" u="sng" dirty="0" err="1"/>
              <a:t>مرامر</a:t>
            </a:r>
            <a:r>
              <a:rPr lang="ar-EG" b="1" u="sng" dirty="0"/>
              <a:t> بن مرة من أهل الأنبار, وقيل: إنه من بني مرة، ومن الأنبار انتشرت الكتابة في </a:t>
            </a:r>
            <a:r>
              <a:rPr lang="ar-EG" b="1" u="sng" dirty="0" smtClean="0"/>
              <a:t>الناس</a:t>
            </a:r>
            <a:endParaRPr lang="ar-EG" dirty="0"/>
          </a:p>
        </p:txBody>
      </p:sp>
    </p:spTree>
    <p:extLst>
      <p:ext uri="{BB962C8B-B14F-4D97-AF65-F5344CB8AC3E}">
        <p14:creationId xmlns:p14="http://schemas.microsoft.com/office/powerpoint/2010/main" val="528541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688632"/>
          </a:xfrm>
        </p:spPr>
        <p:txBody>
          <a:bodyPr>
            <a:normAutofit fontScale="85000" lnSpcReduction="20000"/>
          </a:bodyPr>
          <a:lstStyle/>
          <a:p>
            <a:pPr algn="just"/>
            <a:r>
              <a:rPr lang="ar-EG" b="1" dirty="0"/>
              <a:t>ومن ثم فأقدم من كتب بالحرف العربي هم أهل مكة، ولذلك قدم أهل الأخبار خط أهل مكة على سائر الخطوط التي عرفت في الإسلام، وجعلوه أول الخطوط العربية وبعده المدني, أي: خط أهل المدينة</a:t>
            </a:r>
            <a:r>
              <a:rPr lang="ar-EG" dirty="0"/>
              <a:t>، </a:t>
            </a:r>
            <a:r>
              <a:rPr lang="ar-EG" b="1" dirty="0"/>
              <a:t>ولا يستبعد أن يكون أهل مكة قد أخذوا هذا الخط فكتبوا به، باحتكاكهم بأهل أعالي الحجاز وبلاد الشام حيث كانوا يتاجرون معهم, أو بمجيء النبط إليهم </a:t>
            </a:r>
            <a:r>
              <a:rPr lang="ar-EG" b="1" dirty="0" err="1"/>
              <a:t>للاتجار</a:t>
            </a:r>
            <a:r>
              <a:rPr lang="ar-EG" b="1" dirty="0"/>
              <a:t> تعلمه أهل مكة منهم، وذهب "خليل يحي نامي", إلى أن أصل الكتابة العربية من الحجاز, لما كان للحجاز من مكانة روحية عند العرب ولاشتغالهم بالتجارة، والمكانة الروحية والتجارة تستدعيان القراءة والكتابة, أخذوها من التجار النبط الذين كانوا يتوافدون عليهم </a:t>
            </a:r>
            <a:r>
              <a:rPr lang="ar-EG" b="1" dirty="0" err="1"/>
              <a:t>للاتجار</a:t>
            </a:r>
            <a:r>
              <a:rPr lang="ar-EG" b="1" dirty="0"/>
              <a:t> أو من اختلاطهم بالنبط أثناء ذهابهم إلى بلاد الشام، ويرى أن الخط النبطي هو والد الخط العربي, ودليله أن ترتيب الحروف على طريقة أبجد هوز, وترتيبها من حيث حساب الجمل, أي: جعل كل حرف من حروف أبجد هوز في مقابل رقم حسابي يردان في عربيتنا على نحو ما ورد عند النبط، مما يدل على أن الخط العربي أخذ من ذلك الخط, أضف إلى ذلك تشابه رسم الحروف المنفصلة والمتصلة في القلمين</a:t>
            </a:r>
            <a:endParaRPr lang="ar-EG" dirty="0"/>
          </a:p>
        </p:txBody>
      </p:sp>
    </p:spTree>
    <p:extLst>
      <p:ext uri="{BB962C8B-B14F-4D97-AF65-F5344CB8AC3E}">
        <p14:creationId xmlns:p14="http://schemas.microsoft.com/office/powerpoint/2010/main" val="555743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algn="just"/>
            <a:r>
              <a:rPr lang="ar-EG" b="1" dirty="0"/>
              <a:t>كما كان للتبشير يد في نقل هذا الخط إلى الحجاز وربما إلى مواضع أخرى من جزيرة العرب، وكتب هؤلاء المبشرون بقلم نبطي أو بقلم آرامي متأخر, وهو والد القلم العربي الذي نكتب به، ونشط المبشرون من أهل العراق في التبشير في جزيرة العرب, ولا يستبعد أن يكون من بينهم مبشرون </a:t>
            </a:r>
            <a:r>
              <a:rPr lang="ar-EG" b="1" dirty="0" err="1"/>
              <a:t>حيريون</a:t>
            </a:r>
            <a:r>
              <a:rPr lang="ar-EG" b="1" baseline="30000" dirty="0"/>
              <a:t> </a:t>
            </a:r>
            <a:r>
              <a:rPr lang="ar-EG" b="1" dirty="0"/>
              <a:t>نقلوا الكتابة إلى "دومة الجندل" والحجاز ومواضع أخرى من جزيرة العرب، وذهب بعض المستشرقين إلى أن كتبة الوحي, إنما كتبوا بخط أُخذ من "الجزم", أي: من خط أهل الحيرة، وذلك بحكم اتصال أهل مكة بالحيرة, اتصالًا تجاريًّا, فتعلموه منهم، وبذلك فهم وافقوا بذلك بعض الروايات العربية التي ترجع علم أهل مكة بالكتابة إلى الحيرة</a:t>
            </a:r>
            <a:endParaRPr lang="ar-EG" dirty="0"/>
          </a:p>
        </p:txBody>
      </p:sp>
    </p:spTree>
    <p:extLst>
      <p:ext uri="{BB962C8B-B14F-4D97-AF65-F5344CB8AC3E}">
        <p14:creationId xmlns:p14="http://schemas.microsoft.com/office/powerpoint/2010/main" val="1225249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76664"/>
          </a:xfrm>
        </p:spPr>
        <p:txBody>
          <a:bodyPr>
            <a:normAutofit fontScale="92500" lnSpcReduction="10000"/>
          </a:bodyPr>
          <a:lstStyle/>
          <a:p>
            <a:pPr algn="just"/>
            <a:r>
              <a:rPr lang="ar-EG" b="1" dirty="0"/>
              <a:t> وذكر أن مضر تعلّمت الكتابة العربيّة من حمير إلّا أنّهم لم يكونوا مجيدين لها شأن الصّنائع إذا وقعت بالبدو فلا تكون محكمة المذاهب ولا مائلة إلى الإتقان والتّنميق لبون ما بين البدو والصّناعة واستغناء البدو عنها في الأكثر، وكانت كتابة العرب بدويّة مثل كتابتهم أو قريبا من كتابتهم لهذا العهد</a:t>
            </a:r>
            <a:r>
              <a:rPr lang="ar-EG" dirty="0"/>
              <a:t>، </a:t>
            </a:r>
            <a:r>
              <a:rPr lang="ar-EG" b="1" dirty="0" smtClean="0"/>
              <a:t>الخطّ </a:t>
            </a:r>
            <a:r>
              <a:rPr lang="ar-EG" b="1" dirty="0"/>
              <a:t>العربيّ لأوّل الإسلام غير بالغ إلى الغاية من الإحكام والإتقان والإجادة ولا إلى التّوسّط لمكان العرب من البداوة والتوحّش وبعدهم عن الصّنائع، ومن ذلك ما وقع منهم في رسمهم المصحف؛ حيث رسمه الصّحابة بخطوطهم وكانت غير مستحكمة في الإجادة فخالف الكثير من رسومهم ما اقتضته أقيسة رسوم صناعة الخطّ عند أهلها، ثمّ اقتفي التّابعون من السّلف رسمهم فيها تبرّكا بما رسمه أصحاب الرّسول ﷺ، كما يقتفي لهذا العهد خطّ وليّ أو عالم تبرّكا ويتبع رسمه خطأ أو صوابا</a:t>
            </a:r>
            <a:endParaRPr lang="ar-EG" dirty="0"/>
          </a:p>
        </p:txBody>
      </p:sp>
    </p:spTree>
    <p:extLst>
      <p:ext uri="{BB962C8B-B14F-4D97-AF65-F5344CB8AC3E}">
        <p14:creationId xmlns:p14="http://schemas.microsoft.com/office/powerpoint/2010/main" val="624995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lnSpcReduction="10000"/>
          </a:bodyPr>
          <a:lstStyle/>
          <a:p>
            <a:pPr algn="just"/>
            <a:r>
              <a:rPr lang="ar-EG" b="1" u="sng" dirty="0"/>
              <a:t> </a:t>
            </a:r>
            <a:r>
              <a:rPr lang="ar-EG" b="1" dirty="0"/>
              <a:t>ولا شك أن شباب قريش الذين كانوا في أكثرهم تجارا، وكانوا يعقدون المعاهدات، ويسجّلون العقود ويحتاجون إلى كتابة الرسائل عرفوا في أكثرهم الكتابة العربية، والقرآن الذي ترد فيه إشارات كثيرة إلى الكتب والكتابة والعقود والنظم التجارية شاهد صريح على كون هذه الأمور كلها معروفة وممارسة لديهم، وكتب السيرة والتاريخ والطبقات تؤكّد ذلك بذكر أسماء أشخاص بعينهم في مكة والمدينة كانوا يحسنون الكتابة والقراءة، كما تذكر تقليداً آخر ربما كان خاصاً بالمدينة المنورة مفاده أنّ أولئك الذين كانوا يحسنون الكتابة والسباحة والرمي كانوا يسمّون «</a:t>
            </a:r>
            <a:r>
              <a:rPr lang="ar-EG" b="1" dirty="0" err="1"/>
              <a:t>الكمله</a:t>
            </a:r>
            <a:r>
              <a:rPr lang="ar-EG" b="1" dirty="0"/>
              <a:t>»، وكان منهم بين الأنصار عدد ليس بالقليل</a:t>
            </a:r>
            <a:endParaRPr lang="ar-EG" dirty="0"/>
          </a:p>
        </p:txBody>
      </p:sp>
    </p:spTree>
    <p:extLst>
      <p:ext uri="{BB962C8B-B14F-4D97-AF65-F5344CB8AC3E}">
        <p14:creationId xmlns:p14="http://schemas.microsoft.com/office/powerpoint/2010/main" val="1427500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07288" cy="1143000"/>
          </a:xfrm>
        </p:spPr>
        <p:txBody>
          <a:bodyPr>
            <a:normAutofit fontScale="90000"/>
          </a:bodyPr>
          <a:lstStyle/>
          <a:p>
            <a:r>
              <a:rPr lang="ar-EG" b="1" u="sng" dirty="0"/>
              <a:t>بداية الخط العربي وجودته في حمير دولة </a:t>
            </a:r>
            <a:r>
              <a:rPr lang="ar-EG" b="1" u="sng" dirty="0" err="1" smtClean="0"/>
              <a:t>التبابعة</a:t>
            </a:r>
            <a:endParaRPr lang="ar-EG" dirty="0"/>
          </a:p>
        </p:txBody>
      </p:sp>
      <p:sp>
        <p:nvSpPr>
          <p:cNvPr id="3" name="عنصر نائب للمحتوى 2"/>
          <p:cNvSpPr>
            <a:spLocks noGrp="1"/>
          </p:cNvSpPr>
          <p:nvPr>
            <p:ph idx="1"/>
          </p:nvPr>
        </p:nvSpPr>
        <p:spPr/>
        <p:txBody>
          <a:bodyPr/>
          <a:lstStyle/>
          <a:p>
            <a:pPr algn="just"/>
            <a:r>
              <a:rPr lang="ar-EG" b="1" dirty="0" smtClean="0"/>
              <a:t>كان </a:t>
            </a:r>
            <a:r>
              <a:rPr lang="ar-EG" b="1" dirty="0"/>
              <a:t>الخط العربي في غاية الإحكام والإتقان والجودة في دولة </a:t>
            </a:r>
            <a:r>
              <a:rPr lang="ar-EG" b="1" dirty="0" err="1"/>
              <a:t>التبابعة</a:t>
            </a:r>
            <a:r>
              <a:rPr lang="ar-EG" b="1" dirty="0"/>
              <a:t> وهو المسمى بالخط الحميري</a:t>
            </a:r>
            <a:r>
              <a:rPr lang="ar-EG" dirty="0"/>
              <a:t> </a:t>
            </a:r>
            <a:r>
              <a:rPr lang="ar-EG" b="1" dirty="0"/>
              <a:t>وظاهر كون بلقيس من العرب وأنها قرأت الكتاب يقتضي أن الكتاب كان عربيا، ولعل سليمان عليه السلام كان يعرف العربية، وإن لم يكن من العرب، ومن علم منطق الطير لا يبعد أن يعلم منطق العرب، ويحتمل أن يكون عنده من يعرف ذلك وكذا من يعرف غيره من اللغات كعادة الملوك يكون عندهم من يتكلم بعدة لغات ليترجم لهم ما يحتاجونه، ومع ذلك يظل احتمال أن يكون الكتاب غير عربي</a:t>
            </a:r>
            <a:endParaRPr lang="ar-EG" dirty="0"/>
          </a:p>
        </p:txBody>
      </p:sp>
    </p:spTree>
    <p:extLst>
      <p:ext uri="{BB962C8B-B14F-4D97-AF65-F5344CB8AC3E}">
        <p14:creationId xmlns:p14="http://schemas.microsoft.com/office/powerpoint/2010/main" val="2547447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algn="just"/>
            <a:r>
              <a:rPr lang="ar-EG" b="1" u="sng" dirty="0"/>
              <a:t>نشأة الخطوط والكتابة:</a:t>
            </a:r>
            <a:endParaRPr lang="en-US" dirty="0"/>
          </a:p>
          <a:p>
            <a:pPr algn="just"/>
            <a:r>
              <a:rPr lang="ar-EG" b="1" dirty="0" smtClean="0"/>
              <a:t>ذُكر </a:t>
            </a:r>
            <a:r>
              <a:rPr lang="ar-EG" b="1" dirty="0"/>
              <a:t>أن أول من وضع الكتابة في العالم عرب اليمن، وعنهم أخذ الفينيقيون الذين هم من عرب البحرين وما جاورها، وعنهم أخذ اليونان، والكتابة وقعت </a:t>
            </a:r>
            <a:r>
              <a:rPr lang="ar-EG" b="1" dirty="0" smtClean="0"/>
              <a:t>بالتدريج.</a:t>
            </a:r>
          </a:p>
          <a:p>
            <a:pPr algn="just"/>
            <a:r>
              <a:rPr lang="ar-EG" b="1" dirty="0"/>
              <a:t>وكان اليونان يكتبون نظير الشرقيين من اليمين إلى الشمال، ولم يكتبوا من الشمال إلى اليمين إلا فيما بعد، ولم يكن عندهم بادئ ذي بدء سوى عشرين حرفًا، ثم زادوا عليها، وأما الخط الأقدم وهو المسند الذي هو أصل الخطوط كلها فهو ثلاثة أنوع، وكلها كانت حروفها منفصلة كالحروف </a:t>
            </a:r>
            <a:r>
              <a:rPr lang="ar-EG" b="1" dirty="0" smtClean="0"/>
              <a:t>الإفرنجية</a:t>
            </a:r>
          </a:p>
        </p:txBody>
      </p:sp>
    </p:spTree>
    <p:extLst>
      <p:ext uri="{BB962C8B-B14F-4D97-AF65-F5344CB8AC3E}">
        <p14:creationId xmlns:p14="http://schemas.microsoft.com/office/powerpoint/2010/main" val="1955032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u="sng" dirty="0"/>
              <a:t>الفرق بين الخط المسند والخط </a:t>
            </a:r>
            <a:r>
              <a:rPr lang="ar-EG" b="1" u="sng" dirty="0" smtClean="0"/>
              <a:t>العربي</a:t>
            </a:r>
            <a:endParaRPr lang="ar-EG" dirty="0"/>
          </a:p>
        </p:txBody>
      </p:sp>
      <p:sp>
        <p:nvSpPr>
          <p:cNvPr id="3" name="عنصر نائب للمحتوى 2"/>
          <p:cNvSpPr>
            <a:spLocks noGrp="1"/>
          </p:cNvSpPr>
          <p:nvPr>
            <p:ph idx="1"/>
          </p:nvPr>
        </p:nvSpPr>
        <p:spPr/>
        <p:txBody>
          <a:bodyPr>
            <a:normAutofit fontScale="92500" lnSpcReduction="10000"/>
          </a:bodyPr>
          <a:lstStyle/>
          <a:p>
            <a:pPr algn="just"/>
            <a:r>
              <a:rPr lang="ar-EG" b="1" dirty="0" smtClean="0"/>
              <a:t>للمسند </a:t>
            </a:r>
            <a:r>
              <a:rPr lang="ar-EG" b="1" dirty="0"/>
              <a:t>ميزات امتاز بها عن القلم العربي، فحروفه منفصلة، وهي بشكل واحد لا يتغير بتغير مكان الحرف من الكلمة، فإذا جاء الحرف في أول الكلمة أو في وسطها أو في آخرها، كتب بشكل واحد،</a:t>
            </a:r>
            <a:r>
              <a:rPr lang="ar-EG" dirty="0"/>
              <a:t> </a:t>
            </a:r>
            <a:r>
              <a:rPr lang="ar-EG" b="1" dirty="0" smtClean="0"/>
              <a:t>فله </a:t>
            </a:r>
            <a:r>
              <a:rPr lang="ar-EG" b="1" dirty="0"/>
              <a:t>أن يكتب من اليمين إلى اليسار وله أن يكتب من اليسار إلى اليمن، وله أن يمزج بين الطريقتين، بأن يكتب على الطريقة الحلزونية، من اليمن إلى اليسار، ثم من اليسار إلى اليمن، ثم من اليمين إلي اليسار، أو العكس، وله أن يكتب من أعلى إلى أسفل أو العكس وهكذا، ثم إن حروفه غير متشابهة لذلك لم يعرف المسند الأعجام</a:t>
            </a:r>
            <a:r>
              <a:rPr lang="ar-EG" dirty="0"/>
              <a:t>، </a:t>
            </a:r>
            <a:r>
              <a:rPr lang="ar-EG" b="1" dirty="0" smtClean="0"/>
              <a:t>أما </a:t>
            </a:r>
            <a:r>
              <a:rPr lang="ar-EG" b="1" dirty="0"/>
              <a:t>موضوع الشكل، فالمسند غير مشكول، بل يكتب بحروف صامتة فقط</a:t>
            </a:r>
            <a:endParaRPr lang="ar-EG" dirty="0"/>
          </a:p>
        </p:txBody>
      </p:sp>
    </p:spTree>
    <p:extLst>
      <p:ext uri="{BB962C8B-B14F-4D97-AF65-F5344CB8AC3E}">
        <p14:creationId xmlns:p14="http://schemas.microsoft.com/office/powerpoint/2010/main" val="2781850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dirty="0"/>
              <a:t>خط سير الخط </a:t>
            </a:r>
            <a:r>
              <a:rPr lang="ar-EG" dirty="0" smtClean="0"/>
              <a:t>العربي</a:t>
            </a:r>
            <a:endParaRPr lang="ar-EG" dirty="0"/>
          </a:p>
        </p:txBody>
      </p:sp>
      <p:sp>
        <p:nvSpPr>
          <p:cNvPr id="3" name="عنصر نائب للمحتوى 2"/>
          <p:cNvSpPr>
            <a:spLocks noGrp="1"/>
          </p:cNvSpPr>
          <p:nvPr>
            <p:ph idx="1"/>
          </p:nvPr>
        </p:nvSpPr>
        <p:spPr/>
        <p:txBody>
          <a:bodyPr>
            <a:normAutofit fontScale="85000" lnSpcReduction="20000"/>
          </a:bodyPr>
          <a:lstStyle/>
          <a:p>
            <a:pPr algn="just"/>
            <a:r>
              <a:rPr lang="ar-EG" b="1" dirty="0" smtClean="0"/>
              <a:t>أول </a:t>
            </a:r>
            <a:r>
              <a:rPr lang="ar-EG" b="1" dirty="0"/>
              <a:t>حلقة من سلسلة الخط العربي هي الخط المصري القديم ومنه اشتق الخط الفينيقي ومن هذا اشتق الآرامي والمسند بأنواعه: الصفوي </a:t>
            </a:r>
            <a:r>
              <a:rPr lang="ar-EG" b="1" dirty="0" err="1"/>
              <a:t>والثمودي</a:t>
            </a:r>
            <a:r>
              <a:rPr lang="ar-EG" b="1" dirty="0"/>
              <a:t> واللحياني شمالي جزيرة العرب والحميري جنوبيها، </a:t>
            </a:r>
            <a:r>
              <a:rPr lang="ar-EG" b="1" dirty="0"/>
              <a:t>الخط النبطي خاصة لوثيق صلته بالخط العربي ووثيق صلة أصحابه بالعرب، وتعلم كتبة الأنباط الخط الآرامي من موضعين، من إمارة </a:t>
            </a:r>
            <a:r>
              <a:rPr lang="ar-EG" b="1" dirty="0" err="1"/>
              <a:t>إدوم</a:t>
            </a:r>
            <a:r>
              <a:rPr lang="ar-EG" b="1" dirty="0"/>
              <a:t> بعد أن استقروا في أرضها وتغلبوا على حكمها في نواحي هضبة </a:t>
            </a:r>
            <a:r>
              <a:rPr lang="ar-EG" b="1" dirty="0" err="1"/>
              <a:t>إدوم</a:t>
            </a:r>
            <a:r>
              <a:rPr lang="ar-EG" b="1" dirty="0"/>
              <a:t> وجبل سعير شرقي العقبة وجنوب شرقي الأردن، ثم من دويلة دمشق الآرامية الأصل التي اتصلوا بها عن طريق التجارة واستفادوا من حضارتها وحاولوا أن يحتلوها أكثر من مرة، وحين تعلم الأنباط الخط الآرامي تعلموه كيفما اتفق وفي غير دقة كبيرة، فرسموا حروفه في أشكال مختصرة وكتبوا بها لغتهم المحلية، التي هى لغة عربية في مجملها ولكنها عربية ذات رطانة آرامية لاسيما في مناطق استقرارهم </a:t>
            </a:r>
            <a:r>
              <a:rPr lang="ar-EG" b="1" dirty="0" smtClean="0"/>
              <a:t>الشمالية</a:t>
            </a:r>
            <a:endParaRPr lang="ar-EG" b="1" dirty="0"/>
          </a:p>
        </p:txBody>
      </p:sp>
    </p:spTree>
    <p:extLst>
      <p:ext uri="{BB962C8B-B14F-4D97-AF65-F5344CB8AC3E}">
        <p14:creationId xmlns:p14="http://schemas.microsoft.com/office/powerpoint/2010/main" val="3273721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92500" lnSpcReduction="20000"/>
          </a:bodyPr>
          <a:lstStyle/>
          <a:p>
            <a:pPr algn="just"/>
            <a:r>
              <a:rPr lang="ar-EG" b="1" dirty="0"/>
              <a:t>فلما انفرد الأنباط بخطهم كان خير </a:t>
            </a:r>
            <a:r>
              <a:rPr lang="ar-EG" b="1" dirty="0" err="1"/>
              <a:t>مازادوه</a:t>
            </a:r>
            <a:r>
              <a:rPr lang="ar-EG" b="1" dirty="0"/>
              <a:t> فيه تجديدان، وهما محاولة وصل حروف الكلمة الواحدة بعضها ببعض، أو على الأقل محاولة وصل الحرفين المتجاورين مع بعضهما، ثم محاولة الفصل بين كل كلمة والكلمة التي تليها في سطرها الأفقي بطريقة ما، وأدى هذان التجديدان إلى زيادة الفوارق بين الخط النبطي وبين أصوله الآرامية القديمة، وبدأ كتبة الأنباط خطوة وصل الحروف بالوصل بين حرفي الباء والراء في كلمة بر بمعنى بن نظرًا لكثرة استخدامها في ذكر نسب الشخص إلى أبيه، واتخذوا الوصل بين هذين الحرفين نموذجًا لكلمات ثنائية أخرى تبدأ بحرف الباء مثل(به)، وذلك منذ القرن الأول قبل الميلاد على أقل تقدير، ثم طبقوا هذا الربط على أغلب الكلمات الثنائية الأخرى مثل (يد، من، نه، إلخ)، وبعض الكلمات الثلاثية التي يكثر استعمالها في كتابة النصوص مثل كلمة </a:t>
            </a:r>
            <a:r>
              <a:rPr lang="ar-EG" b="1" dirty="0" smtClean="0"/>
              <a:t>ملك</a:t>
            </a:r>
            <a:endParaRPr lang="ar-EG" dirty="0"/>
          </a:p>
        </p:txBody>
      </p:sp>
    </p:spTree>
    <p:extLst>
      <p:ext uri="{BB962C8B-B14F-4D97-AF65-F5344CB8AC3E}">
        <p14:creationId xmlns:p14="http://schemas.microsoft.com/office/powerpoint/2010/main" val="3677168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77500" lnSpcReduction="20000"/>
          </a:bodyPr>
          <a:lstStyle/>
          <a:p>
            <a:pPr algn="just"/>
            <a:r>
              <a:rPr lang="ar-EG" b="1" dirty="0" smtClean="0"/>
              <a:t>بعد </a:t>
            </a:r>
            <a:r>
              <a:rPr lang="ar-EG" b="1" dirty="0"/>
              <a:t>أن ورث العرب الشماليون خط الأنباط واستخدموه، أضافوا إليه بضعة تجديدات قبيل ظهور الإسلام، ومن هذه التجديدات ربط بعض الحروف من رأسها لتصبح تحت مستوي السطر مثل الراء والنون في لفظ الرحمن، وزادوا في تحوير أشكال بعض الحروف إلى صور قريبة مما نستخدمه لها الآن مثل شكل الهاء في بداية الكلمة ووسطها ونهايتها، وشكل الياء في أول الكلمة وفي آخرها، وكما استفاد الكتبة العرب من أسلوب الخط النبطي أثروا في زيادة صبغ النصوص النبطية بلهجتهم العربية على حساب اللهجة الآرامية منذ القرنين الثالث والرابع الميلاديين، ثم جعلوها عربية خالصة في القرنين الخامس والسادس الميلاديين، واختلف المؤرخون المسلمون القدماء في تحديد المنطقة التي تطور الخط النبطي فيها إلى صورته العربية التي عرف بها قبيل ظهور الإسلام، واتجه أغلبهم إلى نسبة هذا التطوير إلى الحيرة، وقالوا فيما قالوه إن أهل الحيرة أخذوه عن الأنبار وإن الأنبار أخذوه عن اليمن، وإن ثلاثة من قبيلة بولان في الأنبار اجتمعوا فوضعوا الحروف المقطعة والموصولة، والمنقوطة وغير المنقوطة، ويبدو أنه ساعدهم على القول بهذا الرأي ما تواتر إليهم عن رقي حضارة أهل الحيرة في عهود المناذرة، وما علموه من أن بعض عربها النصارى كانوا يكتبون الإنجيل </a:t>
            </a:r>
            <a:r>
              <a:rPr lang="ar-EG" b="1" dirty="0" err="1"/>
              <a:t>ويقرءونه</a:t>
            </a:r>
            <a:r>
              <a:rPr lang="ar-EG" b="1" dirty="0"/>
              <a:t>، ويدونون أخبارهم ويرسلون أبناءهم إلى الكتاتيب</a:t>
            </a:r>
            <a:endParaRPr lang="ar-EG" b="1" dirty="0"/>
          </a:p>
        </p:txBody>
      </p:sp>
    </p:spTree>
    <p:extLst>
      <p:ext uri="{BB962C8B-B14F-4D97-AF65-F5344CB8AC3E}">
        <p14:creationId xmlns:p14="http://schemas.microsoft.com/office/powerpoint/2010/main" val="2174922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dirty="0" smtClean="0"/>
              <a:t>غلب </a:t>
            </a:r>
            <a:r>
              <a:rPr lang="ar-EG" dirty="0"/>
              <a:t>على خط أهل القرون الثلاثة الأولى الخط الكوفي، وبدأ مزج الخط الكوفي بالخط الحديث في أواخر خلافة بني أمية وصدر الدولة العباسية، هذا ما كان في الجانب الشرقي من الدولة الإسلامية، وكان في الجانب الغربي من الدولة خط قديم سُمى "الإفريقي"، وأوضاعه كما يقول ابن خلدون قريبة من أوضاع الخط المشرقي، ولما تغلب الأمويون على الأندلس ظهر لهم خط خاص هو الخط الأندلسي</a:t>
            </a:r>
            <a:endParaRPr lang="ar-EG" dirty="0"/>
          </a:p>
        </p:txBody>
      </p:sp>
    </p:spTree>
    <p:extLst>
      <p:ext uri="{BB962C8B-B14F-4D97-AF65-F5344CB8AC3E}">
        <p14:creationId xmlns:p14="http://schemas.microsoft.com/office/powerpoint/2010/main" val="588241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832648"/>
          </a:xfrm>
        </p:spPr>
        <p:txBody>
          <a:bodyPr>
            <a:normAutofit fontScale="85000" lnSpcReduction="10000"/>
          </a:bodyPr>
          <a:lstStyle/>
          <a:p>
            <a:pPr algn="just"/>
            <a:r>
              <a:rPr lang="ar-EG" b="1" dirty="0" smtClean="0"/>
              <a:t>الرسم </a:t>
            </a:r>
            <a:r>
              <a:rPr lang="ar-EG" b="1" dirty="0"/>
              <a:t>القرآني ليس موروثا وإنما هو منقول عن الصحف التي كتبت في العهد النبويّ، ونقل عن الإمام مالك، والإمام أحمد، النهي عن كتابة القرآن بالرسم الإملائي الذي استحدث في زمن الخليل بن أحمد، وفي الأزمنة التالية، فكلّ رسم قرآني له دلالته اللغوية والمعنوية، وهو لغة من لغات العرب، قد يكون وصلنا شاهد لها، وما لم يصلنا شاهده، فربما يكون ضاع وفقد، ولم يصل إليه علماء </a:t>
            </a:r>
            <a:r>
              <a:rPr lang="ar-EG" b="1" dirty="0" smtClean="0"/>
              <a:t>اللغة.</a:t>
            </a:r>
            <a:endParaRPr lang="ar-EG" b="1" dirty="0"/>
          </a:p>
          <a:p>
            <a:pPr algn="just"/>
            <a:r>
              <a:rPr lang="ar-EG" b="1" dirty="0"/>
              <a:t>        وعلى أي حال فأصل الخط العربي مشكلة مُستعصية تتأرجح حولها الآراء ولا تكاد تستقر، وللعرب القدامى في ذلك روايات مختلفة، وللمستشرقين المحدثين آراء متباينة، فسواء كان الخط العربي توقيفًا علمه الله آدم ثم أصابه إسماعيل بعد الطوفان، أم كان اخترعًا أخذته العرب عن الحيرة، والحيرة أخذته عن الأنبار، والأنبار أخذته عن اليمن، أو أخذته عن العرب العاربة الذين نزلوا في أرض عدنان، أم كان مشتقًّا من الخط الآرامي كما ذهب بعض المستشرقين، أو مشتقًّا من الخط النبطي كما ذهب البعض، وهو أرجح الآراء عند الباحثين في هذا الموضوع</a:t>
            </a:r>
            <a:endParaRPr lang="ar-EG" b="1" dirty="0"/>
          </a:p>
        </p:txBody>
      </p:sp>
    </p:spTree>
    <p:extLst>
      <p:ext uri="{BB962C8B-B14F-4D97-AF65-F5344CB8AC3E}">
        <p14:creationId xmlns:p14="http://schemas.microsoft.com/office/powerpoint/2010/main" val="1345122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10000"/>
          </a:bodyPr>
          <a:lstStyle/>
          <a:p>
            <a:pPr algn="just"/>
            <a:r>
              <a:rPr lang="ar-EG" b="1" dirty="0"/>
              <a:t>ومن الأمور التي ساعدت على انتشار الخط العربي، ما قام به عبد الملك من حركة التعريب في الدواوين، الأمر الذي أدى إلى تعريب اللسان ونشر الخط العربي في كل البلدان التي توالى فيها بعد ذلك نقل دواوينها إلى اللغة العربية، ذلك أن: استخدام اللغة العربية في الشئون الإدارية كان وسيلة فعالة كبرى إلى نشر العلم بطراز معهود في الكتابة العربية، ومن الثابت أيضاً أن هذا الطراز لم يتم تطوره الكامل بتحقيق حروف الهجاء من أواخر القرن الأول بعد </a:t>
            </a:r>
            <a:r>
              <a:rPr lang="ar-EG" b="1" dirty="0" smtClean="0"/>
              <a:t>الهجرة.</a:t>
            </a:r>
            <a:endParaRPr lang="ar-EG" b="1" dirty="0"/>
          </a:p>
          <a:p>
            <a:pPr algn="just"/>
            <a:r>
              <a:rPr lang="ar-EG" b="1" dirty="0"/>
              <a:t>       وعلى الرغم من كل ما ذُكر تظل مسألة نشأة الخط العربي وأصوله لها العديد من النظريات والنصوص، ولا يخرج الحديث عنها عن إطار الفرضيات رغم وفرة النصوص، حيث لا يستطيع أحد الجزم بدقتها خاصة في إطار التناقض في وجهات النظر المتعددة في هذا المجال</a:t>
            </a:r>
            <a:endParaRPr lang="ar-EG" b="1" dirty="0"/>
          </a:p>
        </p:txBody>
      </p:sp>
    </p:spTree>
    <p:extLst>
      <p:ext uri="{BB962C8B-B14F-4D97-AF65-F5344CB8AC3E}">
        <p14:creationId xmlns:p14="http://schemas.microsoft.com/office/powerpoint/2010/main" val="24987463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a:t>تطور الخط العربي وأقلامه</a:t>
            </a:r>
            <a:endParaRPr lang="ar-EG" dirty="0"/>
          </a:p>
        </p:txBody>
      </p:sp>
      <p:sp>
        <p:nvSpPr>
          <p:cNvPr id="3" name="عنصر نائب للمحتوى 2"/>
          <p:cNvSpPr>
            <a:spLocks noGrp="1"/>
          </p:cNvSpPr>
          <p:nvPr>
            <p:ph idx="1"/>
          </p:nvPr>
        </p:nvSpPr>
        <p:spPr>
          <a:xfrm>
            <a:off x="457200" y="1600200"/>
            <a:ext cx="8229600" cy="4997152"/>
          </a:xfrm>
        </p:spPr>
        <p:txBody>
          <a:bodyPr>
            <a:normAutofit fontScale="77500" lnSpcReduction="20000"/>
          </a:bodyPr>
          <a:lstStyle/>
          <a:p>
            <a:pPr algn="just"/>
            <a:r>
              <a:rPr lang="ar-EG" b="1" dirty="0"/>
              <a:t>الكوفي والنبطي، استخدموا الكوفي لكتابة القرآن، واستخدموا النبطي في شئون أخرى، وبالخط الكوفي كانت كتابة المصاحف، غير أنه كان أشكالا، واستمر ذلك إلى القرن الخامس</a:t>
            </a:r>
            <a:r>
              <a:rPr lang="ar-EG" b="1" baseline="30000" dirty="0"/>
              <a:t> </a:t>
            </a:r>
            <a:r>
              <a:rPr lang="ar-EG" b="1" dirty="0"/>
              <a:t>تقريبا، ثم ظهر الخط الثلث</a:t>
            </a:r>
            <a:r>
              <a:rPr lang="ar-EG" dirty="0"/>
              <a:t>، إلى أن ظهر </a:t>
            </a:r>
            <a:r>
              <a:rPr lang="ar-EG" b="1" dirty="0"/>
              <a:t>القلم النسخ</a:t>
            </a:r>
            <a:r>
              <a:rPr lang="ar-EG" dirty="0"/>
              <a:t>، </a:t>
            </a:r>
            <a:r>
              <a:rPr lang="ar-EG" b="1" dirty="0"/>
              <a:t>كاتب اسمه «قطبة» وكان كاتب أهل زمانه، فكتب لبنى أمية المصاحف</a:t>
            </a:r>
            <a:r>
              <a:rPr lang="ar-EG" dirty="0"/>
              <a:t>، وفي أوائل </a:t>
            </a:r>
            <a:r>
              <a:rPr lang="ar-EG" b="1" dirty="0"/>
              <a:t>الدولة العباسية ظهر «الضّحاك بن عجلان</a:t>
            </a:r>
            <a:r>
              <a:rPr lang="ar-EG" dirty="0"/>
              <a:t>» ومن </a:t>
            </a:r>
            <a:r>
              <a:rPr lang="ar-EG" b="1" dirty="0"/>
              <a:t>بعده «إسحاق بن حمّاد</a:t>
            </a:r>
            <a:r>
              <a:rPr lang="ar-EG" dirty="0"/>
              <a:t>»، فإذا هما يزيدان على «قطبة»، وإذا </a:t>
            </a:r>
            <a:r>
              <a:rPr lang="ar-EG" b="1" dirty="0"/>
              <a:t>الأقلام العربية تبلغ اثني عشر قلما: قلم الجليل، قلم السجلات، قلم الديباج، قلم </a:t>
            </a:r>
            <a:r>
              <a:rPr lang="ar-EG" b="1" dirty="0" err="1"/>
              <a:t>أسطور</a:t>
            </a:r>
            <a:r>
              <a:rPr lang="ar-EG" b="1" dirty="0"/>
              <a:t> مار الكبير، قلم الثلاثين، قلم الزنبور، قلم </a:t>
            </a:r>
            <a:r>
              <a:rPr lang="ar-EG" b="1" dirty="0" err="1"/>
              <a:t>المفتتح</a:t>
            </a:r>
            <a:r>
              <a:rPr lang="ar-EG" b="1" dirty="0"/>
              <a:t>، قلم الحرم، قلم المؤامرات، قلم العهود، قلم القصص، قلم </a:t>
            </a:r>
            <a:r>
              <a:rPr lang="ar-EG" b="1" dirty="0" err="1"/>
              <a:t>الحرفاج</a:t>
            </a:r>
            <a:r>
              <a:rPr lang="ar-EG" b="1" dirty="0"/>
              <a:t>، وحين ظهر الهاشميون حدث خط يسمى: العراقي، وهو المحقن، ولم تزل الأقلام تزيد إلى أن انتهى الأمر إلى المأمون فأخذ كتّابه </a:t>
            </a:r>
            <a:r>
              <a:rPr lang="ar-EG" b="1" dirty="0" err="1"/>
              <a:t>يتجويد</a:t>
            </a:r>
            <a:r>
              <a:rPr lang="ar-EG" b="1" dirty="0"/>
              <a:t> خطوطهم، وظهر رجل يعرف «بالأحول المحرر» فتكلم على رسوم الخط وقوانينه وجعله أنواعا، ثم ظهر قلم «المرصع»، وقلم «النساخ»، وقلم «الرياس»، نسبة إلى ذي الرياستين الفضل بن سهل، وقلم الرقاع، وقلم غبار الحلبة، فزادت الخطوط على عشرين شكلا، ولكنها كلها من الكوفي، حتى إذا ما ظهر ابن مقلة (328 هـ</a:t>
            </a:r>
            <a:r>
              <a:rPr lang="ar-EG" b="1" dirty="0" smtClean="0"/>
              <a:t>).</a:t>
            </a:r>
            <a:endParaRPr lang="ar-EG" dirty="0"/>
          </a:p>
        </p:txBody>
      </p:sp>
    </p:spTree>
    <p:extLst>
      <p:ext uri="{BB962C8B-B14F-4D97-AF65-F5344CB8AC3E}">
        <p14:creationId xmlns:p14="http://schemas.microsoft.com/office/powerpoint/2010/main" val="1804652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dirty="0"/>
              <a:t>منها قلمين هما: </a:t>
            </a:r>
            <a:r>
              <a:rPr lang="ar-EG" b="1" dirty="0" err="1"/>
              <a:t>سياقت</a:t>
            </a:r>
            <a:r>
              <a:rPr lang="ar-EG" b="1" dirty="0"/>
              <a:t>، </a:t>
            </a:r>
            <a:r>
              <a:rPr lang="ar-EG" b="1" dirty="0" err="1"/>
              <a:t>وشكسته</a:t>
            </a:r>
            <a:r>
              <a:rPr lang="ar-EG" b="1" dirty="0"/>
              <a:t>، وظلت المصاحف على هذه الحال إلى أن ظهرت المطابع سنة (1431م)، وكان أول مصحف طبع بالخط العربي في مدينة «</a:t>
            </a:r>
            <a:r>
              <a:rPr lang="ar-EG" b="1" dirty="0" err="1"/>
              <a:t>همبرج</a:t>
            </a:r>
            <a:r>
              <a:rPr lang="ar-EG" b="1" dirty="0"/>
              <a:t>» بألمانيا، ثم في «البندقية» في القرن السادس عشر </a:t>
            </a:r>
            <a:r>
              <a:rPr lang="ar-EG" b="1" dirty="0" smtClean="0"/>
              <a:t>الميلادي، </a:t>
            </a:r>
            <a:endParaRPr lang="ar-EG" b="1" dirty="0"/>
          </a:p>
        </p:txBody>
      </p:sp>
    </p:spTree>
    <p:extLst>
      <p:ext uri="{BB962C8B-B14F-4D97-AF65-F5344CB8AC3E}">
        <p14:creationId xmlns:p14="http://schemas.microsoft.com/office/powerpoint/2010/main" val="1872388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a:t>أقلام الخط العربي </a:t>
            </a:r>
            <a:r>
              <a:rPr lang="ar-EG" dirty="0" smtClean="0"/>
              <a:t>وتطورها</a:t>
            </a:r>
            <a:endParaRPr lang="ar-EG" dirty="0"/>
          </a:p>
        </p:txBody>
      </p:sp>
      <p:sp>
        <p:nvSpPr>
          <p:cNvPr id="3" name="عنصر نائب للمحتوى 2"/>
          <p:cNvSpPr>
            <a:spLocks noGrp="1"/>
          </p:cNvSpPr>
          <p:nvPr>
            <p:ph idx="1"/>
          </p:nvPr>
        </p:nvSpPr>
        <p:spPr/>
        <p:txBody>
          <a:bodyPr/>
          <a:lstStyle/>
          <a:p>
            <a:pPr algn="just"/>
            <a:r>
              <a:rPr lang="ar-EG" dirty="0"/>
              <a:t>قال ابن إسحاق: أول خطوط العربية الخط المكي، وبعده المدني، ثم البصري، ثم الكوفي، وأما المكي والمدني: ففي ألفاته تعويج إلى يمنة اليد، </a:t>
            </a:r>
            <a:r>
              <a:rPr lang="ar-EG" dirty="0" smtClean="0"/>
              <a:t>ومن لأقلام: </a:t>
            </a:r>
            <a:r>
              <a:rPr lang="ar-EG" dirty="0"/>
              <a:t>الثلث، النسخ، الرقعة، الفارسي، الديواني، التعليق «ويسمى: الإجازة، وهو بين الثلث والنسخ»، الريحاني، الكوفي والمغربي، ويُقال أن أول من أجاد خط المصاحف «خالد بن أبى الهياج»، ثم جاء على إثره من كانوا على فهم بالتذهيب والزخرفة، منهم: إبراهيم الصغير، </a:t>
            </a:r>
            <a:r>
              <a:rPr lang="ar-EG" dirty="0" smtClean="0"/>
              <a:t>اليقطيني، </a:t>
            </a:r>
            <a:endParaRPr lang="ar-EG" dirty="0"/>
          </a:p>
        </p:txBody>
      </p:sp>
    </p:spTree>
    <p:extLst>
      <p:ext uri="{BB962C8B-B14F-4D97-AF65-F5344CB8AC3E}">
        <p14:creationId xmlns:p14="http://schemas.microsoft.com/office/powerpoint/2010/main" val="338849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b="1" dirty="0"/>
              <a:t>وهذه الأنواع الثلاثة هي: الخط اللحياني </a:t>
            </a:r>
            <a:r>
              <a:rPr lang="ar-EG" b="1" dirty="0" err="1"/>
              <a:t>والثمودي</a:t>
            </a:r>
            <a:r>
              <a:rPr lang="ar-EG" b="1" dirty="0"/>
              <a:t> </a:t>
            </a:r>
            <a:r>
              <a:rPr lang="ar-EG" b="1" dirty="0" err="1" smtClean="0"/>
              <a:t>والصفاءلي</a:t>
            </a:r>
            <a:r>
              <a:rPr lang="ar-EG" dirty="0" smtClean="0"/>
              <a:t>، </a:t>
            </a:r>
            <a:r>
              <a:rPr lang="ar-EG" b="1" dirty="0"/>
              <a:t>ووجدت خطوط </a:t>
            </a:r>
            <a:r>
              <a:rPr lang="ar-EG" b="1" dirty="0" err="1"/>
              <a:t>سبائية</a:t>
            </a:r>
            <a:r>
              <a:rPr lang="ar-EG" b="1" dirty="0"/>
              <a:t> بين الكتابات اليونانية التي وُجدت هناك، والخط </a:t>
            </a:r>
            <a:r>
              <a:rPr lang="ar-EG" b="1" dirty="0" err="1"/>
              <a:t>الثمودي</a:t>
            </a:r>
            <a:r>
              <a:rPr lang="ar-EG" b="1" dirty="0"/>
              <a:t> هو قبل </a:t>
            </a:r>
            <a:r>
              <a:rPr lang="ar-EG" b="1" dirty="0" err="1"/>
              <a:t>السبآءلي</a:t>
            </a:r>
            <a:r>
              <a:rPr lang="ar-EG" b="1" dirty="0"/>
              <a:t>، وهو </a:t>
            </a:r>
            <a:r>
              <a:rPr lang="ar-EG" b="1" dirty="0" err="1"/>
              <a:t>والصفاءلي</a:t>
            </a:r>
            <a:r>
              <a:rPr lang="ar-EG" b="1" dirty="0"/>
              <a:t> مختصران من المسند، ومن هذه الخطوط جاء الخط النبطي الذي هو أول خط وُصلت فيه الحروف بعضها </a:t>
            </a:r>
            <a:r>
              <a:rPr lang="ar-EG" b="1" dirty="0" smtClean="0"/>
              <a:t>ببعض</a:t>
            </a:r>
            <a:endParaRPr lang="ar-EG" dirty="0"/>
          </a:p>
        </p:txBody>
      </p:sp>
    </p:spTree>
    <p:extLst>
      <p:ext uri="{BB962C8B-B14F-4D97-AF65-F5344CB8AC3E}">
        <p14:creationId xmlns:p14="http://schemas.microsoft.com/office/powerpoint/2010/main" val="30928944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568952" cy="6120680"/>
          </a:xfrm>
        </p:spPr>
        <p:txBody>
          <a:bodyPr/>
          <a:lstStyle/>
          <a:p>
            <a:pPr algn="just"/>
            <a:r>
              <a:rPr lang="ar-EG" b="1" dirty="0"/>
              <a:t> وبلغ عدد الأقلام العربية إلى أوائل الدولة العباسية (12) قلمًا، كان لكل قلم عمل خاص وهي: الجليل: كان يكتب به في المحاريب، وعلى أبواب المساجد، وجدران القصور ونحوها، وهو ما يسميه العامة بالخط الجلي، قلم السجلات، قلم الديباج، قلم </a:t>
            </a:r>
            <a:r>
              <a:rPr lang="ar-EG" b="1" dirty="0" err="1"/>
              <a:t>أسطومار</a:t>
            </a:r>
            <a:r>
              <a:rPr lang="ar-EG" b="1" dirty="0"/>
              <a:t> الكبير، قلم الثلثين، قلم الزنبور، قلم المفتح، قلم الحرم: كان يكتب به إلى الأميرات من بيت الملك، قلم المؤامرات: كان لاستشارة الأمراء ومناقشتهم، قلم العهود: كان لكتابة العهود والبيعات، قلم القصص وقلم </a:t>
            </a:r>
            <a:r>
              <a:rPr lang="ar-EG" b="1" dirty="0" err="1" smtClean="0"/>
              <a:t>الخرفاج</a:t>
            </a:r>
            <a:r>
              <a:rPr lang="ar-EG" b="1" dirty="0" smtClean="0"/>
              <a:t> </a:t>
            </a:r>
            <a:r>
              <a:rPr lang="ar-EG" b="1" dirty="0"/>
              <a:t>والقلم المرصع، وقلم الناسخ، وقلم </a:t>
            </a:r>
            <a:r>
              <a:rPr lang="ar-EG" b="1" dirty="0" err="1" smtClean="0"/>
              <a:t>الرياسي</a:t>
            </a:r>
            <a:r>
              <a:rPr lang="ar-EG" b="1" dirty="0" smtClean="0"/>
              <a:t>.</a:t>
            </a:r>
            <a:endParaRPr lang="ar-EG" b="1" dirty="0"/>
          </a:p>
        </p:txBody>
      </p:sp>
    </p:spTree>
    <p:extLst>
      <p:ext uri="{BB962C8B-B14F-4D97-AF65-F5344CB8AC3E}">
        <p14:creationId xmlns:p14="http://schemas.microsoft.com/office/powerpoint/2010/main" val="3032671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u="sng" dirty="0"/>
              <a:t>الخط في البيئة الصحراوية البدائية</a:t>
            </a:r>
            <a:endParaRPr lang="ar-EG" dirty="0"/>
          </a:p>
        </p:txBody>
      </p:sp>
      <p:sp>
        <p:nvSpPr>
          <p:cNvPr id="3" name="عنصر نائب للمحتوى 2"/>
          <p:cNvSpPr>
            <a:spLocks noGrp="1"/>
          </p:cNvSpPr>
          <p:nvPr>
            <p:ph idx="1"/>
          </p:nvPr>
        </p:nvSpPr>
        <p:spPr>
          <a:xfrm>
            <a:off x="457200" y="1600200"/>
            <a:ext cx="8229600" cy="4925144"/>
          </a:xfrm>
        </p:spPr>
        <p:txBody>
          <a:bodyPr>
            <a:normAutofit fontScale="92500" lnSpcReduction="20000"/>
          </a:bodyPr>
          <a:lstStyle/>
          <a:p>
            <a:pPr algn="just"/>
            <a:r>
              <a:rPr lang="ar-EG" b="1" dirty="0" smtClean="0"/>
              <a:t>كانت </a:t>
            </a:r>
            <a:r>
              <a:rPr lang="ar-EG" b="1" dirty="0"/>
              <a:t>الكتابة في الجاهلية شرطًا لا بد منه للعربي ليكون ذا مكانة في قومه، فقد كان من يحسن العوم والرمي والكتابة يسمى </a:t>
            </a:r>
            <a:r>
              <a:rPr lang="ar-EG" b="1" dirty="0" smtClean="0"/>
              <a:t>كاملًا</a:t>
            </a:r>
            <a:r>
              <a:rPr lang="ar-EG" dirty="0" smtClean="0"/>
              <a:t>.</a:t>
            </a:r>
            <a:endParaRPr lang="en-US" dirty="0"/>
          </a:p>
          <a:p>
            <a:pPr algn="just"/>
            <a:r>
              <a:rPr lang="ar-EG" b="1" dirty="0"/>
              <a:t>      وانتشار الكتابات وتناثرها في الأراضي الصحراوية، أمر مُلفت للنظر ويدعو إلى العجب من أمر الأعراب في ذلك العهد الذين كانوا يقرؤون ويكتبون مع أنهم أبناء بادية، وقد عاشوا قبل الإسلام بزمن طويل، ثم إن خطها يلفت إليه النظر أيضًا، فهو خط عربي، ولد من الأم التي نسلت الخط العربي الجنوبي، وهو قريب من الخط </a:t>
            </a:r>
            <a:r>
              <a:rPr lang="ar-EG" b="1" dirty="0" err="1"/>
              <a:t>الثمودي</a:t>
            </a:r>
            <a:r>
              <a:rPr lang="ar-EG" b="1" dirty="0"/>
              <a:t> واللحياني، ويعني هذا أن العرب كانوا يكتبون قبل الميلاد بخط يُمكن أن يُسمى بالقلم العربي الأول، أو القلم العربي القديم الذي منه تفرعت الأقلام العربية المتنوعة فيما </a:t>
            </a:r>
            <a:r>
              <a:rPr lang="ar-EG" b="1" dirty="0" smtClean="0"/>
              <a:t>بعد</a:t>
            </a:r>
            <a:r>
              <a:rPr lang="ar-EG" dirty="0" smtClean="0"/>
              <a:t>.</a:t>
            </a:r>
            <a:endParaRPr lang="en-US" dirty="0"/>
          </a:p>
        </p:txBody>
      </p:sp>
    </p:spTree>
    <p:extLst>
      <p:ext uri="{BB962C8B-B14F-4D97-AF65-F5344CB8AC3E}">
        <p14:creationId xmlns:p14="http://schemas.microsoft.com/office/powerpoint/2010/main" val="904654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u="sng" dirty="0"/>
              <a:t>أول من كتب بالحرف العربي</a:t>
            </a:r>
            <a:endParaRPr lang="ar-EG" dirty="0"/>
          </a:p>
        </p:txBody>
      </p:sp>
      <p:sp>
        <p:nvSpPr>
          <p:cNvPr id="3" name="عنصر نائب للمحتوى 2"/>
          <p:cNvSpPr>
            <a:spLocks noGrp="1"/>
          </p:cNvSpPr>
          <p:nvPr>
            <p:ph idx="1"/>
          </p:nvPr>
        </p:nvSpPr>
        <p:spPr/>
        <p:txBody>
          <a:bodyPr>
            <a:normAutofit fontScale="92500" lnSpcReduction="20000"/>
          </a:bodyPr>
          <a:lstStyle/>
          <a:p>
            <a:pPr algn="just"/>
            <a:r>
              <a:rPr lang="ar-EG" b="1" dirty="0"/>
              <a:t>اختلفت الأقوال حول أول من وضع الكتابة العربية فقيل: إنه آدم عليه السلام، وقيل إنه إسماعيل عليه السلام، وقيل إنهم جماعة من الملوك </a:t>
            </a:r>
            <a:r>
              <a:rPr lang="ar-EG" b="1" dirty="0" err="1"/>
              <a:t>أسماؤهم:"أبجد</a:t>
            </a:r>
            <a:r>
              <a:rPr lang="ar-EG" b="1" dirty="0"/>
              <a:t> هوز حطي كلمن </a:t>
            </a:r>
            <a:r>
              <a:rPr lang="ar-EG" b="1" dirty="0" err="1"/>
              <a:t>صعفص</a:t>
            </a:r>
            <a:r>
              <a:rPr lang="ar-EG" b="1" dirty="0"/>
              <a:t>"؛ فسميت الحروف الهجائية بأسمائهم، وقيل أن أول العرب الذين كتبوا بالعربية حرب بن أمية عبد شمس تعلم من أهل الحيرة الذين تعلموا من أهل </a:t>
            </a:r>
            <a:r>
              <a:rPr lang="ar-EG" b="1" dirty="0" smtClean="0"/>
              <a:t>الأنبار، </a:t>
            </a:r>
            <a:r>
              <a:rPr lang="ar-EG" b="1" dirty="0"/>
              <a:t>وقيل أن أول من وضع الخط العربي، أبجد وهوز وحطي وكلمن وسعفص وقرشت؛ وهم قوم من الجبلّة الآخرة، وكانوا نزولا مع عدنان ابن أدد، وهم من طسم </a:t>
            </a:r>
            <a:r>
              <a:rPr lang="ar-EG" b="1" dirty="0" smtClean="0"/>
              <a:t>وجديس، </a:t>
            </a:r>
            <a:r>
              <a:rPr lang="ar-EG" b="1" dirty="0"/>
              <a:t>وقيل أن أول من كتب بخط الجزْم - </a:t>
            </a:r>
            <a:r>
              <a:rPr lang="ar-EG" b="1" dirty="0" err="1"/>
              <a:t>مُرامِرُ</a:t>
            </a:r>
            <a:r>
              <a:rPr lang="ar-EG" b="1" dirty="0"/>
              <a:t> ابن مُرَّة وأَسْلم بن سِدرة، وعامر بن جَدَرة، وهم من عرب </a:t>
            </a:r>
            <a:r>
              <a:rPr lang="ar-EG" b="1" dirty="0" err="1"/>
              <a:t>طَىّ</a:t>
            </a:r>
            <a:r>
              <a:rPr lang="ar-EG" b="1" dirty="0"/>
              <a:t> تعلموه من كاتب الوحى لسيدنا هود عليه السلام، ثم علَّموه أهلَ الأَنْبار، ومنهم انتشرت الكتابة في العراق الحيرة </a:t>
            </a:r>
            <a:r>
              <a:rPr lang="ar-EG" b="1" dirty="0" smtClean="0"/>
              <a:t>وغيرها.</a:t>
            </a:r>
            <a:endParaRPr lang="ar-EG" dirty="0"/>
          </a:p>
        </p:txBody>
      </p:sp>
    </p:spTree>
    <p:extLst>
      <p:ext uri="{BB962C8B-B14F-4D97-AF65-F5344CB8AC3E}">
        <p14:creationId xmlns:p14="http://schemas.microsoft.com/office/powerpoint/2010/main" val="26486346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a:t>صورة الحركات قبل التشكيل وإشكالية الرسم العثماني</a:t>
            </a:r>
            <a:endParaRPr lang="ar-EG" dirty="0"/>
          </a:p>
        </p:txBody>
      </p:sp>
      <p:sp>
        <p:nvSpPr>
          <p:cNvPr id="3" name="عنصر نائب للمحتوى 2"/>
          <p:cNvSpPr>
            <a:spLocks noGrp="1"/>
          </p:cNvSpPr>
          <p:nvPr>
            <p:ph idx="1"/>
          </p:nvPr>
        </p:nvSpPr>
        <p:spPr/>
        <p:txBody>
          <a:bodyPr>
            <a:normAutofit/>
          </a:bodyPr>
          <a:lstStyle/>
          <a:p>
            <a:pPr algn="just"/>
            <a:r>
              <a:rPr lang="ar-EG" b="1" dirty="0"/>
              <a:t>رسم كُتاب الحرف العربي الأول الحركات بصورة أحرف، فصورة الفتحة كانت ألفا، وصورة الضمة كانت </a:t>
            </a:r>
            <a:r>
              <a:rPr lang="ar-EG" b="1" dirty="0" err="1"/>
              <a:t>واواً</a:t>
            </a:r>
            <a:r>
              <a:rPr lang="ar-EG" b="1" dirty="0"/>
              <a:t>، وصورة الكسرة كانت ياء، فعلى هذا كتب (لا أوضعوا) و (لا أذبحنه) فجعلوا مكان الفتحة ألفا، وكذلك أولئك، وأولات، جعلوا مكان الضمة </a:t>
            </a:r>
            <a:r>
              <a:rPr lang="ar-EG" b="1" dirty="0" err="1"/>
              <a:t>واوا</a:t>
            </a:r>
            <a:r>
              <a:rPr lang="ar-EG" b="1" dirty="0"/>
              <a:t>، وعلى هذا (وإيتائي ذي القربى) جعلوا مكان الكسرة </a:t>
            </a:r>
            <a:r>
              <a:rPr lang="ar-EG" b="1" dirty="0" smtClean="0"/>
              <a:t>ياء، </a:t>
            </a:r>
            <a:r>
              <a:rPr lang="ar-EG" b="1" dirty="0"/>
              <a:t>لأن العرب لم تكن أصحاب شكل ونقط، فكانت تصور الحركات حروفا، لأن الإعراب قد يكون بها كما يكون </a:t>
            </a:r>
            <a:r>
              <a:rPr lang="ar-EG" b="1" dirty="0" smtClean="0"/>
              <a:t>بهن، </a:t>
            </a:r>
            <a:endParaRPr lang="ar-EG" dirty="0"/>
          </a:p>
        </p:txBody>
      </p:sp>
    </p:spTree>
    <p:extLst>
      <p:ext uri="{BB962C8B-B14F-4D97-AF65-F5344CB8AC3E}">
        <p14:creationId xmlns:p14="http://schemas.microsoft.com/office/powerpoint/2010/main" val="26868533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algn="just"/>
            <a:r>
              <a:rPr lang="ar-EG" b="1" dirty="0"/>
              <a:t>والرسم العثماني اصطلح عليه الصحابة رضي الله عنهم، وليس </a:t>
            </a:r>
            <a:r>
              <a:rPr lang="ar-EG" b="1" dirty="0" err="1"/>
              <a:t>توقيفيا</a:t>
            </a:r>
            <a:r>
              <a:rPr lang="ar-EG" b="1" dirty="0"/>
              <a:t>، واستدل على ذلك بأن النبي ﷺ لا يقرأ ولا يكتب، ثم إنه لما اختلف زيد بن ثابت ومن معه في كلمة: «التابوت» أيكتبونه بالتاء أم بالهاء رفعوا الأمر إلى عثمان بن عفان رضي الله عنه فأمرهم أن يكتبوها بالتاء، فلو كان الرسم </a:t>
            </a:r>
            <a:r>
              <a:rPr lang="ar-EG" b="1" dirty="0" err="1"/>
              <a:t>توقيفيا</a:t>
            </a:r>
            <a:r>
              <a:rPr lang="ar-EG" b="1" dirty="0"/>
              <a:t> بإملاء النبي ﷺ، لأمرهم أن يكتبوها بالكيفية التي أملاها رسول الله ولو كان الرسم </a:t>
            </a:r>
            <a:r>
              <a:rPr lang="ar-EG" b="1" dirty="0" err="1"/>
              <a:t>توقيفيا</a:t>
            </a:r>
            <a:r>
              <a:rPr lang="ar-EG" b="1" dirty="0"/>
              <a:t> </a:t>
            </a:r>
            <a:r>
              <a:rPr lang="ar-EG" b="1" dirty="0" smtClean="0"/>
              <a:t>لنعتوه، </a:t>
            </a:r>
            <a:r>
              <a:rPr lang="ar-EG" b="1" dirty="0"/>
              <a:t>واختلف العلماء في حكم التمسك بالرسم العثماني على ثلاثة أقوال: منهم من تشدد فجعله </a:t>
            </a:r>
            <a:r>
              <a:rPr lang="ar-EG" b="1" dirty="0" err="1"/>
              <a:t>توقيفيا</a:t>
            </a:r>
            <a:r>
              <a:rPr lang="ar-EG" b="1" dirty="0"/>
              <a:t>، بل ومعجزة قرآنية متحدى بها، ومنهم من تساهل فأجاز كتابته بالرسم الإملائي، لأنه الرسم اصطلاحي، بل أوجبه على عوام الناس، لئلا يوقع في تغيير كتاب الله، وهناك من توسط فقال: إن الرسم اصطلاحي، لكن يجب التزامه، ولا تجوز مخالفته، لأن إجماع الصحابة قد انعقد على </a:t>
            </a:r>
            <a:r>
              <a:rPr lang="ar-EG" b="1" dirty="0" smtClean="0"/>
              <a:t>ذلك</a:t>
            </a:r>
            <a:r>
              <a:rPr lang="ar-EG" dirty="0" smtClean="0"/>
              <a:t>.</a:t>
            </a:r>
            <a:endParaRPr lang="en-US" dirty="0"/>
          </a:p>
        </p:txBody>
      </p:sp>
    </p:spTree>
    <p:extLst>
      <p:ext uri="{BB962C8B-B14F-4D97-AF65-F5344CB8AC3E}">
        <p14:creationId xmlns:p14="http://schemas.microsoft.com/office/powerpoint/2010/main" val="3698633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a:t>النقط والشكل:</a:t>
            </a:r>
            <a:endParaRPr lang="ar-EG" dirty="0"/>
          </a:p>
        </p:txBody>
      </p:sp>
      <p:sp>
        <p:nvSpPr>
          <p:cNvPr id="3" name="عنصر نائب للمحتوى 2"/>
          <p:cNvSpPr>
            <a:spLocks noGrp="1"/>
          </p:cNvSpPr>
          <p:nvPr>
            <p:ph idx="1"/>
          </p:nvPr>
        </p:nvSpPr>
        <p:spPr/>
        <p:txBody>
          <a:bodyPr/>
          <a:lstStyle/>
          <a:p>
            <a:pPr algn="just"/>
            <a:r>
              <a:rPr lang="ar-EG" b="1" dirty="0" smtClean="0"/>
              <a:t>كان </a:t>
            </a:r>
            <a:r>
              <a:rPr lang="ar-EG" b="1" dirty="0"/>
              <a:t>أول من فعل ذلك أبو الأسود الدؤلي (67 هـ) في خلافة عبد الله بن الزبير، وبدأ «أبو الأسود» في شكل </a:t>
            </a:r>
            <a:r>
              <a:rPr lang="ar-EG" b="1" dirty="0" smtClean="0"/>
              <a:t>المصحف، </a:t>
            </a:r>
            <a:r>
              <a:rPr lang="ar-EG" b="1" dirty="0"/>
              <a:t>وقد مر الضبط بثلاث مراحل، الأولى على يد أبي الأسود الدؤلي من أصحاب الإمام علي رضي الله عنه، والثانية على يد يحيى بن يعمر ونصر بن عاصم في عهد الحجاج وبإشرافه، والثالثة على يد الخليل بن أحمد الفراهيدي المتوفى سنة بضع وستين ومائة في عهد الدولة العباسية وهذه آخر مرحلة من مراحل ضبط القرآن، وعليها استقر إلى يومنا هذا، وطرأت عليه إضافات وتحسينات </a:t>
            </a:r>
            <a:r>
              <a:rPr lang="ar-EG" b="1" dirty="0" smtClean="0"/>
              <a:t>بسيطة.</a:t>
            </a:r>
            <a:endParaRPr lang="ar-EG" b="1" dirty="0"/>
          </a:p>
        </p:txBody>
      </p:sp>
    </p:spTree>
    <p:extLst>
      <p:ext uri="{BB962C8B-B14F-4D97-AF65-F5344CB8AC3E}">
        <p14:creationId xmlns:p14="http://schemas.microsoft.com/office/powerpoint/2010/main" val="5550403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u="sng" dirty="0"/>
              <a:t>ترتيب الحروف</a:t>
            </a:r>
            <a:endParaRPr lang="ar-EG" dirty="0"/>
          </a:p>
        </p:txBody>
      </p:sp>
      <p:sp>
        <p:nvSpPr>
          <p:cNvPr id="3" name="عنصر نائب للمحتوى 2"/>
          <p:cNvSpPr>
            <a:spLocks noGrp="1"/>
          </p:cNvSpPr>
          <p:nvPr>
            <p:ph idx="1"/>
          </p:nvPr>
        </p:nvSpPr>
        <p:spPr>
          <a:xfrm>
            <a:off x="457200" y="1600200"/>
            <a:ext cx="8229600" cy="4853136"/>
          </a:xfrm>
        </p:spPr>
        <p:txBody>
          <a:bodyPr>
            <a:normAutofit fontScale="92500" lnSpcReduction="10000"/>
          </a:bodyPr>
          <a:lstStyle/>
          <a:p>
            <a:pPr algn="just"/>
            <a:r>
              <a:rPr lang="ar-EG" b="1" dirty="0"/>
              <a:t>الترتيب حديث في اللغة العربية وضعه نصر بن عاصم، ويحيى بن يعمر العدواني في زمن عبد الملك بن مروان، وهو مبني على مشابهة الحروف في الشكل، فابتدأ بالألف والباء؛ لأنهما أول الحروف في ترتيب أبجد، وعقبا بالتاء والثاء لمشابهتهما الباء، ثم ذكر الجيم من حروف </a:t>
            </a:r>
            <a:r>
              <a:rPr lang="ar-EG" b="1" dirty="0" smtClean="0"/>
              <a:t>أبجد، </a:t>
            </a:r>
            <a:r>
              <a:rPr lang="ar-SA" b="1" dirty="0"/>
              <a:t>ففرّعت بحسبه إلى حروف ساميّة (من أصل سامي) وأخرى عربية، أما السّاميّة فعددها اثنان وعشرون (22) حرفا وهي : أ، ب، ج، د، هـ، و، ز، ح، ط، ي، ك، ل، م، ن، س، ع، ف، ص، ق، ر، ش، ت، وأما العربية فهي ستة (6) أحرف أضافها العرب إلى الأصل السامي وانفردوا بها، وتسمى "الروادف" وهي : ث، خ، ذ، ض، ظ، غ، وسمي هذا الترتيب "الترتيب </a:t>
            </a:r>
            <a:r>
              <a:rPr lang="ar-SA" b="1" dirty="0" smtClean="0"/>
              <a:t>الأبجدي</a:t>
            </a:r>
            <a:r>
              <a:rPr lang="ar-SA" dirty="0" smtClean="0"/>
              <a:t>«</a:t>
            </a:r>
            <a:r>
              <a:rPr lang="ar-EG" dirty="0" smtClean="0"/>
              <a:t>.</a:t>
            </a:r>
            <a:endParaRPr lang="ar-EG" dirty="0"/>
          </a:p>
        </p:txBody>
      </p:sp>
    </p:spTree>
    <p:extLst>
      <p:ext uri="{BB962C8B-B14F-4D97-AF65-F5344CB8AC3E}">
        <p14:creationId xmlns:p14="http://schemas.microsoft.com/office/powerpoint/2010/main" val="41618168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u="sng" dirty="0"/>
              <a:t>خصائص الخط العربي وإشكالياته</a:t>
            </a:r>
            <a:endParaRPr lang="ar-EG" dirty="0"/>
          </a:p>
        </p:txBody>
      </p:sp>
      <p:sp>
        <p:nvSpPr>
          <p:cNvPr id="3" name="عنصر نائب للمحتوى 2"/>
          <p:cNvSpPr>
            <a:spLocks noGrp="1"/>
          </p:cNvSpPr>
          <p:nvPr>
            <p:ph idx="1"/>
          </p:nvPr>
        </p:nvSpPr>
        <p:spPr>
          <a:xfrm>
            <a:off x="457200" y="1600200"/>
            <a:ext cx="8229600" cy="4853136"/>
          </a:xfrm>
        </p:spPr>
        <p:txBody>
          <a:bodyPr>
            <a:normAutofit fontScale="85000" lnSpcReduction="20000"/>
          </a:bodyPr>
          <a:lstStyle/>
          <a:p>
            <a:pPr algn="just"/>
            <a:r>
              <a:rPr lang="ar-EG" dirty="0" smtClean="0"/>
              <a:t>مِن </a:t>
            </a:r>
            <a:r>
              <a:rPr lang="ar-EG" dirty="0"/>
              <a:t>خصائصه أن الرسمَ الواحدَ للكلمة الواحدة قد يقرأ بأشكال مختلفةِ؛ تبعا للنقط فوق الحروف أو تحتها، كما أن عدم وجود الحركات النحوية وفقدانَ الشكل في الخط العربي يمكن أن يَجعل للكلمةِ حالاتٍ مختلفة من ناحية موقعها من الأعراب فهذه </a:t>
            </a:r>
            <a:r>
              <a:rPr lang="ar-EG" dirty="0" err="1"/>
              <a:t>التكميلاتُ</a:t>
            </a:r>
            <a:r>
              <a:rPr lang="ar-EG" dirty="0"/>
              <a:t> للرسم </a:t>
            </a:r>
            <a:r>
              <a:rPr lang="ar-EG" dirty="0" smtClean="0"/>
              <a:t>الكتابي، </a:t>
            </a:r>
            <a:r>
              <a:rPr lang="ar-EG" dirty="0"/>
              <a:t>و</a:t>
            </a:r>
            <a:r>
              <a:rPr lang="ar-SA" dirty="0"/>
              <a:t>تتم كتابة الأبجدية العربية </a:t>
            </a:r>
            <a:r>
              <a:rPr lang="ar-SA" dirty="0">
                <a:hlinkClick r:id="rId2" tooltip="مخطوط"/>
              </a:rPr>
              <a:t>بوصل</a:t>
            </a:r>
            <a:r>
              <a:rPr lang="en-US" dirty="0"/>
              <a:t> </a:t>
            </a:r>
            <a:r>
              <a:rPr lang="ar-SA" dirty="0"/>
              <a:t>معظم حروف الكلمة الواحدة بالحروف المجاورة لها في نفس الكلمة، وبخلاف الكتابة الموصولة في </a:t>
            </a:r>
            <a:r>
              <a:rPr lang="ar-SA" dirty="0">
                <a:hlinkClick r:id="rId3" tooltip="ألفبائية لاتينية"/>
              </a:rPr>
              <a:t>الأبجدية اللاتينية</a:t>
            </a:r>
            <a:r>
              <a:rPr lang="ar-SA" dirty="0"/>
              <a:t>، يختلف شكل نفس الحرف في العربية إذا تم وصله في أول الكلمة بما يليه، أو في وسط الكلمة بما قبله وبعده، أو في آخر الكلمة بما قبله. ولذلك، فإن كل حرفٍ من الحروف الأبجدية يملك عدة أشكال عند الاتصال، ويُحَدَدُ هذا الشكلُ بناءً على موقع الحرف من الكلمة، فقد يأتي الحرف الواحد على شكلٍ من أربعة </a:t>
            </a:r>
            <a:r>
              <a:rPr lang="ar-SA" dirty="0">
                <a:hlinkClick r:id="rId4" tooltip="صورة رمزية"/>
              </a:rPr>
              <a:t>أشكال</a:t>
            </a:r>
            <a:r>
              <a:rPr lang="en-US" dirty="0"/>
              <a:t> </a:t>
            </a:r>
            <a:r>
              <a:rPr lang="ar-SA" dirty="0"/>
              <a:t>شكلٍ في أول الكلمة (بدئي)، أو وسط الكلمة (وَسَطي)، أو في آخرها (ختمي)، أو منعزلا عن أي اتصال (معزول)، وهناك ستةُ أحرفٍ في الأبجدية العربية لا تأتي إلا على شكلين فقط: الشكل المعزول، والشكل </a:t>
            </a:r>
            <a:r>
              <a:rPr lang="ar-SA" dirty="0" err="1" smtClean="0"/>
              <a:t>الختمي</a:t>
            </a:r>
            <a:r>
              <a:rPr lang="ar-SA" dirty="0" smtClean="0"/>
              <a:t>.</a:t>
            </a:r>
            <a:endParaRPr lang="ar-EG" dirty="0"/>
          </a:p>
        </p:txBody>
      </p:sp>
    </p:spTree>
    <p:extLst>
      <p:ext uri="{BB962C8B-B14F-4D97-AF65-F5344CB8AC3E}">
        <p14:creationId xmlns:p14="http://schemas.microsoft.com/office/powerpoint/2010/main" val="28517057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u="sng" dirty="0"/>
              <a:t>كتابة الأرقام</a:t>
            </a:r>
            <a:r>
              <a:rPr lang="ar-EG" b="1" u="sng" dirty="0" smtClean="0"/>
              <a:t>:</a:t>
            </a:r>
            <a:endParaRPr lang="ar-EG" dirty="0"/>
          </a:p>
        </p:txBody>
      </p:sp>
      <p:sp>
        <p:nvSpPr>
          <p:cNvPr id="3" name="عنصر نائب للمحتوى 2"/>
          <p:cNvSpPr>
            <a:spLocks noGrp="1"/>
          </p:cNvSpPr>
          <p:nvPr>
            <p:ph idx="1"/>
          </p:nvPr>
        </p:nvSpPr>
        <p:spPr>
          <a:xfrm>
            <a:off x="457200" y="1600200"/>
            <a:ext cx="8229600" cy="4925144"/>
          </a:xfrm>
        </p:spPr>
        <p:txBody>
          <a:bodyPr>
            <a:normAutofit fontScale="70000" lnSpcReduction="20000"/>
          </a:bodyPr>
          <a:lstStyle/>
          <a:p>
            <a:pPr algn="just"/>
            <a:r>
              <a:rPr lang="ar-SA" b="1" dirty="0" smtClean="0"/>
              <a:t>توجد </a:t>
            </a:r>
            <a:r>
              <a:rPr lang="ar-SA" b="1" dirty="0"/>
              <a:t>(3) أنواع من الأرقام المستعملة في الكتابة العربية؛ الأرقامُ </a:t>
            </a:r>
            <a:r>
              <a:rPr lang="ar-SA" b="1" dirty="0">
                <a:hlinkClick r:id="rId2" tooltip="أرقام عربية شرقية"/>
              </a:rPr>
              <a:t>العربية المشرقية</a:t>
            </a:r>
            <a:r>
              <a:rPr lang="en-US" b="1" dirty="0"/>
              <a:t> </a:t>
            </a:r>
            <a:r>
              <a:rPr lang="ar-SA" b="1" dirty="0"/>
              <a:t>المهيمنة في </a:t>
            </a:r>
            <a:r>
              <a:rPr lang="ar-SA" b="1" dirty="0">
                <a:hlinkClick r:id="rId3" tooltip="الوطن العربي"/>
              </a:rPr>
              <a:t>العالم العربي</a:t>
            </a:r>
            <a:r>
              <a:rPr lang="ar-SA" b="1" dirty="0"/>
              <a:t>، والأرقام السندية التي يتم استخدمها في </a:t>
            </a:r>
            <a:r>
              <a:rPr lang="ar-SA" b="1" dirty="0">
                <a:hlinkClick r:id="rId4" tooltip="إيران"/>
              </a:rPr>
              <a:t>إيران</a:t>
            </a:r>
            <a:r>
              <a:rPr lang="en-US" b="1" dirty="0"/>
              <a:t> </a:t>
            </a:r>
            <a:r>
              <a:rPr lang="ar-SA" b="1" dirty="0">
                <a:hlinkClick r:id="rId5" tooltip="أفغانستان"/>
              </a:rPr>
              <a:t>وأفغانستان</a:t>
            </a:r>
            <a:r>
              <a:rPr lang="en-US" b="1" dirty="0"/>
              <a:t> </a:t>
            </a:r>
            <a:r>
              <a:rPr lang="ar-SA" b="1" dirty="0">
                <a:hlinkClick r:id="rId6" tooltip="باكستان"/>
              </a:rPr>
              <a:t>وباكستان</a:t>
            </a:r>
            <a:r>
              <a:rPr lang="en-US" b="1" dirty="0"/>
              <a:t> </a:t>
            </a:r>
            <a:r>
              <a:rPr lang="ar-SA" b="1" dirty="0">
                <a:hlinkClick r:id="rId7" tooltip="الهند"/>
              </a:rPr>
              <a:t>والهند،</a:t>
            </a:r>
            <a:r>
              <a:rPr lang="en-US" b="1" dirty="0"/>
              <a:t> </a:t>
            </a:r>
            <a:r>
              <a:rPr lang="ar-SA" b="1" dirty="0"/>
              <a:t>ويشار إلى الأرقام المشرقية أحيانا باسم </a:t>
            </a:r>
            <a:r>
              <a:rPr lang="ar-SA" b="1" dirty="0">
                <a:hlinkClick r:id="rId8" tooltip="الأرقام الهندية"/>
              </a:rPr>
              <a:t>الأرقام الهندية</a:t>
            </a:r>
            <a:r>
              <a:rPr lang="en-US" b="1" dirty="0"/>
              <a:t> </a:t>
            </a:r>
            <a:r>
              <a:rPr lang="ar-SA" b="1" dirty="0"/>
              <a:t>وقد عرفها العرب في أيام </a:t>
            </a:r>
            <a:r>
              <a:rPr lang="ar-SA" b="1" dirty="0">
                <a:hlinkClick r:id="rId9" tooltip="أبي جعفر المنصور"/>
              </a:rPr>
              <a:t>أبي جعفر المنصور</a:t>
            </a:r>
            <a:r>
              <a:rPr lang="en-US" b="1" dirty="0"/>
              <a:t> </a:t>
            </a:r>
            <a:r>
              <a:rPr lang="ar-SA" b="1" dirty="0"/>
              <a:t>عندما قدمت مجموعة من علماء الهند وكان معهم كتاب “السد هانتا” السند هند، فأقتبس العرب الأرقام منه وهذبوها بما تعرف الآن بالسندية المعربة إلى أن ابتكر العرب نظام أرقام آخر هندسي يلاءم أنظمة الكتابة والتصنيف عرفت بالأرقام العربية، ويُطلقُ على الأرقامِ العربيةِ في </a:t>
            </a:r>
            <a:r>
              <a:rPr lang="ar-SA" b="1" dirty="0">
                <a:hlinkClick r:id="rId10" tooltip="المغرب العربي"/>
              </a:rPr>
              <a:t>المغرب العربي</a:t>
            </a:r>
            <a:r>
              <a:rPr lang="ar-SA" b="1" dirty="0"/>
              <a:t> و</a:t>
            </a:r>
            <a:r>
              <a:rPr lang="ar-SA" b="1" dirty="0">
                <a:hlinkClick r:id="rId11" tooltip="أوروبا"/>
              </a:rPr>
              <a:t>أوروبا</a:t>
            </a:r>
            <a:r>
              <a:rPr lang="en-US" b="1" dirty="0"/>
              <a:t> </a:t>
            </a:r>
            <a:r>
              <a:rPr lang="ar-SA" b="1" dirty="0"/>
              <a:t>وبقية </a:t>
            </a:r>
            <a:r>
              <a:rPr lang="ar-SA" b="1" dirty="0">
                <a:hlinkClick r:id="rId12" tooltip="عالم غربي"/>
              </a:rPr>
              <a:t>العالم الغربي</a:t>
            </a:r>
            <a:r>
              <a:rPr lang="en-US" b="1" dirty="0"/>
              <a:t> </a:t>
            </a:r>
            <a:r>
              <a:rPr lang="ar-SA" b="1" dirty="0"/>
              <a:t>اسما ثالثا هو "الأرقامُ العربية الغربية"، ويتم حاليا استخدام الأرقام الغربية المعتادة في معظم الدول القائمة اليوم في شمال أفريقيا؛ أما في العصور الوسطى، فقد كانت تُستخدمُ أرقامٌ مختلفةٌ قليلا، والتي انبثقت عنها الأرقام العربية- الغربية عن طريق إيطاليا، وتكتب الأرقام العربية من اليمين إلى اليسار مثل أحرف الأبجدية العربية، على الرغم من أن موضع الآحاد هو في أقصى اليمين دائما، وأرقام المئات أو الآلاف (القيم الأعلى) هي في أقصى اليسار، تماما كما هو الحال مع الأرقام الغربية "العربية"، يتم قراءة أرقام الهاتف من اليسار إلى اليمين</a:t>
            </a:r>
            <a:r>
              <a:rPr lang="ar-EG" b="1" dirty="0"/>
              <a:t>، </a:t>
            </a:r>
            <a:r>
              <a:rPr lang="ar-SA" b="1" dirty="0"/>
              <a:t>بالإضافة إلى ذلك، يمكن استخدام الأبجدية العربية لتمثيل الأرقام(</a:t>
            </a:r>
            <a:r>
              <a:rPr lang="ar-SA" b="1" dirty="0">
                <a:hlinkClick r:id="rId13" tooltip="حساب الجمل"/>
              </a:rPr>
              <a:t>حساب الجمل</a:t>
            </a:r>
            <a:r>
              <a:rPr lang="ar-EG" b="1" dirty="0"/>
              <a:t>)، </a:t>
            </a:r>
            <a:r>
              <a:rPr lang="ar-SA" b="1" dirty="0"/>
              <a:t>ويستند هذا الاستخدام إلى ترتيب النظام الأبجدي، فحرف الألف يمثل الرقم (1)، والباء يمثل الرقم (2) والجيم يمثل الرقم (3)</a:t>
            </a:r>
            <a:r>
              <a:rPr lang="en-US" b="1" dirty="0"/>
              <a:t>... </a:t>
            </a:r>
            <a:r>
              <a:rPr lang="ar-SA" b="1" dirty="0"/>
              <a:t>تمثل الياء الرقم (10)، وتمثل الكاف الرقم (20)، وتمثل اللام الرقم (30)... تمثل الراء الرقم (200)... تمثل الغين الرقم (1000)</a:t>
            </a:r>
            <a:endParaRPr lang="ar-EG" b="1" dirty="0"/>
          </a:p>
        </p:txBody>
      </p:sp>
    </p:spTree>
    <p:extLst>
      <p:ext uri="{BB962C8B-B14F-4D97-AF65-F5344CB8AC3E}">
        <p14:creationId xmlns:p14="http://schemas.microsoft.com/office/powerpoint/2010/main" val="2826349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u="sng" dirty="0"/>
              <a:t>المطابع العربية</a:t>
            </a:r>
            <a:r>
              <a:rPr lang="ar-EG" b="1" u="sng" dirty="0"/>
              <a:t> وأثرها على الحرف </a:t>
            </a:r>
            <a:r>
              <a:rPr lang="ar-EG" b="1" u="sng" dirty="0" smtClean="0"/>
              <a:t>العربي</a:t>
            </a:r>
            <a:endParaRPr lang="ar-EG" dirty="0"/>
          </a:p>
        </p:txBody>
      </p:sp>
      <p:sp>
        <p:nvSpPr>
          <p:cNvPr id="3" name="عنصر نائب للمحتوى 2"/>
          <p:cNvSpPr>
            <a:spLocks noGrp="1"/>
          </p:cNvSpPr>
          <p:nvPr>
            <p:ph idx="1"/>
          </p:nvPr>
        </p:nvSpPr>
        <p:spPr>
          <a:xfrm>
            <a:off x="457200" y="1412776"/>
            <a:ext cx="8229600" cy="4968552"/>
          </a:xfrm>
        </p:spPr>
        <p:txBody>
          <a:bodyPr>
            <a:normAutofit fontScale="77500" lnSpcReduction="20000"/>
          </a:bodyPr>
          <a:lstStyle/>
          <a:p>
            <a:pPr algn="just"/>
            <a:r>
              <a:rPr lang="ar-SA" b="1" dirty="0" smtClean="0"/>
              <a:t>كانت </a:t>
            </a:r>
            <a:r>
              <a:rPr lang="ar-SA" b="1" dirty="0"/>
              <a:t>أول الكتب العربية المطبوعة بالخط المتحرك في الشرق الأوسط على يد الرهبان </a:t>
            </a:r>
            <a:r>
              <a:rPr lang="ar-SA" b="1" dirty="0">
                <a:hlinkClick r:id="rId2" tooltip="الكنيسة المارونية"/>
              </a:rPr>
              <a:t>الموارنة</a:t>
            </a:r>
            <a:r>
              <a:rPr lang="en-US" b="1" dirty="0"/>
              <a:t> </a:t>
            </a:r>
            <a:r>
              <a:rPr lang="ar-SA" b="1" dirty="0"/>
              <a:t>في دير </a:t>
            </a:r>
            <a:r>
              <a:rPr lang="ar-SA" b="1" dirty="0" err="1"/>
              <a:t>مارقوزاي</a:t>
            </a:r>
            <a:r>
              <a:rPr lang="ar-SA" b="1" dirty="0"/>
              <a:t> في </a:t>
            </a:r>
            <a:r>
              <a:rPr lang="ar-SA" b="1" dirty="0">
                <a:hlinkClick r:id="rId3" tooltip="جبل لبنان"/>
              </a:rPr>
              <a:t>جبل لبنان</a:t>
            </a:r>
            <a:r>
              <a:rPr lang="ar-EG" b="1" dirty="0"/>
              <a:t>، و</a:t>
            </a:r>
            <a:r>
              <a:rPr lang="ar-SA" b="1" dirty="0"/>
              <a:t>قاموا بترجمة اللغة العربية ترجمةً صوتيةً باستخدام النصوص </a:t>
            </a:r>
            <a:r>
              <a:rPr lang="ar-SA" b="1" dirty="0">
                <a:hlinkClick r:id="rId4" tooltip="لغة سريانية"/>
              </a:rPr>
              <a:t>السريانية</a:t>
            </a:r>
            <a:r>
              <a:rPr lang="ar-EG" b="1" dirty="0"/>
              <a:t>، </a:t>
            </a:r>
            <a:r>
              <a:rPr lang="ar-SA" b="1" dirty="0"/>
              <a:t>ثم قام صائغٌ (مثل جوتنبرج) بتصميم وتطوير أول مطبعةٍ متحركةٍ للخطٍ العربيٍ في الشرق الأوسط، وبنى الراهب </a:t>
            </a:r>
            <a:r>
              <a:rPr lang="ar-SA" b="1" dirty="0" err="1"/>
              <a:t>الأثوذكسي</a:t>
            </a:r>
            <a:r>
              <a:rPr lang="ar-SA" b="1" dirty="0"/>
              <a:t> اليوناني </a:t>
            </a:r>
            <a:r>
              <a:rPr lang="ar-SA" b="1" dirty="0">
                <a:hlinkClick r:id="rId5" tooltip="عبد الله الزاخر"/>
              </a:rPr>
              <a:t>عبد الله الزاخر</a:t>
            </a:r>
            <a:r>
              <a:rPr lang="en-US" b="1" dirty="0"/>
              <a:t> </a:t>
            </a:r>
            <a:r>
              <a:rPr lang="ar-SA" b="1" dirty="0"/>
              <a:t>مطبعةً عربيةً في دير القديس يوحنا في بلدة </a:t>
            </a:r>
            <a:r>
              <a:rPr lang="ar-SA" b="1" dirty="0" err="1"/>
              <a:t>ذور</a:t>
            </a:r>
            <a:r>
              <a:rPr lang="ar-SA" b="1" dirty="0"/>
              <a:t> </a:t>
            </a:r>
            <a:r>
              <a:rPr lang="ar-SA" b="1" dirty="0" err="1"/>
              <a:t>الشواير</a:t>
            </a:r>
            <a:r>
              <a:rPr lang="ar-SA" b="1" dirty="0"/>
              <a:t> في جبل لبنان، وكانت أول مطبعةٍ لبنانية تستخدم الخط العربي الحقيقي، وقام شخصيا بقطع القوالب وصنع الحروف الأبجدية بنفسه، وأنشأ بذلك أول خط طباعةٍ عربيٍ حقيقيٍ في الشرق الأوسط، وكان أول كتابٍ من المطبعة في (1734)؛ وظلت الطباعةُ هناك حتى عام (1899)، واعتمدت اللغات المكتوبة بالأبجدية العربية في طائفةٍ واسعةٍ من اللغات إلى جانب اللغة العربية، بما في ذلك </a:t>
            </a:r>
            <a:r>
              <a:rPr lang="ar-SA" b="1" dirty="0">
                <a:hlinkClick r:id="rId6" tooltip="لغة فارسية"/>
              </a:rPr>
              <a:t>الفارسية</a:t>
            </a:r>
            <a:r>
              <a:rPr lang="ar-SA" b="1" dirty="0"/>
              <a:t>، </a:t>
            </a:r>
            <a:r>
              <a:rPr lang="ar-SA" b="1" dirty="0">
                <a:hlinkClick r:id="rId7" tooltip="لغة كردية"/>
              </a:rPr>
              <a:t>الكردية</a:t>
            </a:r>
            <a:r>
              <a:rPr lang="ar-SA" b="1" dirty="0"/>
              <a:t>، </a:t>
            </a:r>
            <a:r>
              <a:rPr lang="ar-SA" b="1" dirty="0">
                <a:hlinkClick r:id="rId8" tooltip="لغة ملايو"/>
              </a:rPr>
              <a:t>الملايو</a:t>
            </a:r>
            <a:r>
              <a:rPr lang="ar-SA" b="1" dirty="0"/>
              <a:t>، </a:t>
            </a:r>
            <a:r>
              <a:rPr lang="ar-SA" b="1" dirty="0">
                <a:hlinkClick r:id="rId9" tooltip="لغة أردوية"/>
              </a:rPr>
              <a:t>الأوردو</a:t>
            </a:r>
            <a:r>
              <a:rPr lang="ar-SA" b="1" dirty="0"/>
              <a:t>، والتي ليست من اللغات </a:t>
            </a:r>
            <a:r>
              <a:rPr lang="ar-SA" b="1" dirty="0">
                <a:hlinkClick r:id="rId10" tooltip="لغات سامية"/>
              </a:rPr>
              <a:t>السامية</a:t>
            </a:r>
            <a:r>
              <a:rPr lang="ar-SA" b="1" dirty="0"/>
              <a:t>، وربما أدخل هذا الاستخدام الواسع حروفا جديدة غير موجودةٍ في الأبجدية الأصلية، لخدمة </a:t>
            </a:r>
            <a:r>
              <a:rPr lang="ar-SA" b="1" dirty="0">
                <a:hlinkClick r:id="rId11" tooltip="فونيم"/>
              </a:rPr>
              <a:t>صوتيات</a:t>
            </a:r>
            <a:r>
              <a:rPr lang="en-US" b="1" dirty="0"/>
              <a:t> </a:t>
            </a:r>
            <a:r>
              <a:rPr lang="ar-SA" b="1" dirty="0"/>
              <a:t>هذه اللغات التي ليست من </a:t>
            </a:r>
            <a:r>
              <a:rPr lang="ar-SA" b="1" dirty="0">
                <a:hlinkClick r:id="rId12" tooltip="علم الأصوات (الصفحة غير موجودة)"/>
              </a:rPr>
              <a:t>الصوتيات العربية</a:t>
            </a:r>
            <a:r>
              <a:rPr lang="ar-SA" b="1" dirty="0"/>
              <a:t>، ولا يوجد في اللغة العربية </a:t>
            </a:r>
            <a:r>
              <a:rPr lang="ar-SA" b="1" dirty="0">
                <a:hlinkClick r:id="rId13" tooltip="الصوت الشفهي غير الحلقي (الصفحة غير موجودة)"/>
              </a:rPr>
              <a:t>الصوت الشفهي غير الحلقي</a:t>
            </a:r>
            <a:r>
              <a:rPr lang="en-US" b="1" dirty="0"/>
              <a:t> [p]</a:t>
            </a:r>
            <a:r>
              <a:rPr lang="ar-SA" b="1" dirty="0"/>
              <a:t>، ولذلك تضيف العديد من اللغات الحروف التي تمثل هذا الصوت، وهذا الحرف يختلفُ من لغةٍ إلى </a:t>
            </a:r>
            <a:r>
              <a:rPr lang="ar-SA" b="1" dirty="0" smtClean="0"/>
              <a:t>أخرى.</a:t>
            </a:r>
            <a:endParaRPr lang="ar-EG" b="1" dirty="0"/>
          </a:p>
        </p:txBody>
      </p:sp>
    </p:spTree>
    <p:extLst>
      <p:ext uri="{BB962C8B-B14F-4D97-AF65-F5344CB8AC3E}">
        <p14:creationId xmlns:p14="http://schemas.microsoft.com/office/powerpoint/2010/main" val="2225032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EG" dirty="0"/>
              <a:t> </a:t>
            </a:r>
            <a:r>
              <a:rPr lang="ar-EG" b="1" dirty="0"/>
              <a:t>وأصول الْكِتَابَةِ اثْنَيْ عَشَرَ عَلَى مَا قَاله ابن خلكان، وتبِعَه كثِير من المؤلفين، </a:t>
            </a:r>
            <a:r>
              <a:rPr lang="ar-EG" b="1" dirty="0" err="1"/>
              <a:t>كالدميرِي</a:t>
            </a:r>
            <a:r>
              <a:rPr lang="ar-EG" b="1" dirty="0"/>
              <a:t> فِي حَيَاةِ الحيوان</a:t>
            </a:r>
            <a:r>
              <a:rPr lang="ar-EG" dirty="0"/>
              <a:t>، </a:t>
            </a:r>
            <a:r>
              <a:rPr lang="ar-EG" b="1" dirty="0" smtClean="0"/>
              <a:t>وَهِيَ</a:t>
            </a:r>
            <a:r>
              <a:rPr lang="ar-EG" b="1" dirty="0"/>
              <a:t>: الحِميرِية، وَالقِبطِية، والبَربرِية، والأندلسية، واليونَانِية، وَثَلَاثٌ مِنْهَا فُقِدَ مَنْ يَعْرِفُهَا فِي بِلَادِ الْإِسْلَامِ وَمُسْتَعْمَلَةٌ فِي بِلَادِهَا، وَهِيَ السريانِية والفارسية والْعِبْرَانِية والعربِية، وَالحميرِية: هِيَ خَطُّ أَهْلِ الْيَمَنِ قَوْمِ هُودٍ وَهُمْ عَادٌ الْأُولَى، وَهِيَ عَادُ إِرَمَ</a:t>
            </a:r>
            <a:endParaRPr lang="ar-EG" dirty="0"/>
          </a:p>
        </p:txBody>
      </p:sp>
    </p:spTree>
    <p:extLst>
      <p:ext uri="{BB962C8B-B14F-4D97-AF65-F5344CB8AC3E}">
        <p14:creationId xmlns:p14="http://schemas.microsoft.com/office/powerpoint/2010/main" val="5361045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u="sng" dirty="0"/>
              <a:t>أثر التكنولوجيا على الخط العربي</a:t>
            </a:r>
            <a:endParaRPr lang="ar-EG" dirty="0"/>
          </a:p>
        </p:txBody>
      </p:sp>
      <p:sp>
        <p:nvSpPr>
          <p:cNvPr id="3" name="عنصر نائب للمحتوى 2"/>
          <p:cNvSpPr>
            <a:spLocks noGrp="1"/>
          </p:cNvSpPr>
          <p:nvPr>
            <p:ph idx="1"/>
          </p:nvPr>
        </p:nvSpPr>
        <p:spPr/>
        <p:txBody>
          <a:bodyPr>
            <a:normAutofit lnSpcReduction="10000"/>
          </a:bodyPr>
          <a:lstStyle/>
          <a:p>
            <a:pPr algn="just"/>
            <a:r>
              <a:rPr lang="ar-EG" dirty="0"/>
              <a:t>قضت الآلة الكاتبة والحاسب الآلي والمطبعة بكافة أنواعها على فنون الخط العربي؛ حيث كان الخط من الفنون التي لا تقل إبداعًا وعمقًا عن فنون التصوير المتباينة, ونستطيع أن تدق على حروف الآلة الكاتبة بغير أن تتعلم فنون الخط فتخرج كتابتك مقننة على المستوى العالمي، أو قل إن خطك يكون نموذجيا بحيث لا تكون بحاجة إلى مزيد من تعلم فنون الخط, وصار الخط الكوفي والخط النسخ وخط الرقعة وغيرها في خبر كان, وصارت القاعدة هي أن تكتب بأي خط لتحيله إلى خط جميل مقنن على الآلة الكاتبة والحاسب الآلي</a:t>
            </a:r>
            <a:endParaRPr lang="ar-EG" dirty="0"/>
          </a:p>
        </p:txBody>
      </p:sp>
    </p:spTree>
    <p:extLst>
      <p:ext uri="{BB962C8B-B14F-4D97-AF65-F5344CB8AC3E}">
        <p14:creationId xmlns:p14="http://schemas.microsoft.com/office/powerpoint/2010/main" val="21959865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b="1" u="sng" dirty="0"/>
              <a:t>دعوات إصلاح الخط العربي</a:t>
            </a:r>
            <a:endParaRPr lang="ar-EG" dirty="0"/>
          </a:p>
        </p:txBody>
      </p:sp>
      <p:sp>
        <p:nvSpPr>
          <p:cNvPr id="3" name="عنصر نائب للمحتوى 2"/>
          <p:cNvSpPr>
            <a:spLocks noGrp="1"/>
          </p:cNvSpPr>
          <p:nvPr>
            <p:ph idx="1"/>
          </p:nvPr>
        </p:nvSpPr>
        <p:spPr/>
        <p:txBody>
          <a:bodyPr>
            <a:normAutofit fontScale="92500" lnSpcReduction="10000"/>
          </a:bodyPr>
          <a:lstStyle/>
          <a:p>
            <a:pPr algn="just"/>
            <a:r>
              <a:rPr lang="ar-EG" dirty="0"/>
              <a:t>ظهرت دعوات عدة لإصلاح رسم الخط العربي، فمرة ينادوا بإصلاحه عن طريق استبدال الحروف اللاتينية به، مع أن الحروف اللاتينية قاصرة عن استيفاء حروف الهجاء العربية، كما يعترف بذلك المستشرق الإيطالي "</a:t>
            </a:r>
            <a:r>
              <a:rPr lang="ar-EG" dirty="0" err="1"/>
              <a:t>نالينو</a:t>
            </a:r>
            <a:r>
              <a:rPr lang="ar-EG" dirty="0"/>
              <a:t>"، إذ يقول في اعترافه: "إن الخط العربي موافق لطبيعة اللغة العربية، ولو أردنا استبدال الحروف اللاتينية بالحروف العربية لتحتم علينا إيجاد حروف جديدة نضيفها إلى الأبجدية اللاتينية الحالية، لكي تعبر عن الأصوات العربية التي تمثلها حروف: ج - ح - خ - ش - ط - ظ - ص - ض - ع – غ، </a:t>
            </a:r>
            <a:r>
              <a:rPr lang="ar-EG" dirty="0" err="1"/>
              <a:t>ولاحتجنا</a:t>
            </a:r>
            <a:r>
              <a:rPr lang="ar-EG" dirty="0"/>
              <a:t> كذلك إلى التمييز بين الحروف المتحركة الممدودة وبين الحروف المقصورة</a:t>
            </a:r>
            <a:endParaRPr lang="ar-EG" dirty="0"/>
          </a:p>
        </p:txBody>
      </p:sp>
    </p:spTree>
    <p:extLst>
      <p:ext uri="{BB962C8B-B14F-4D97-AF65-F5344CB8AC3E}">
        <p14:creationId xmlns:p14="http://schemas.microsoft.com/office/powerpoint/2010/main" val="15127717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
            <a:r>
              <a:rPr lang="ar-EG" dirty="0"/>
              <a:t>ومن أهم الدعوات لذلك دعوة لطفي السيد إلى إصلاح الخط العربي سنة (1899م) وذلك بالدلالة بالحرف على الحركات فتكتب سعدٌ بالرفع هكذا (</a:t>
            </a:r>
            <a:r>
              <a:rPr lang="ar-EG" dirty="0" err="1"/>
              <a:t>ساعدون</a:t>
            </a:r>
            <a:r>
              <a:rPr lang="ar-EG" dirty="0"/>
              <a:t>) وبالنصب (ساعدان) والجر (ساعدين)، وبفك الإدغام فتكتب محمد هكذا (</a:t>
            </a:r>
            <a:r>
              <a:rPr lang="ar-EG" dirty="0" err="1"/>
              <a:t>موحاممادان</a:t>
            </a:r>
            <a:r>
              <a:rPr lang="ar-EG" dirty="0"/>
              <a:t>) في الرفع و (</a:t>
            </a:r>
            <a:r>
              <a:rPr lang="ar-EG" dirty="0" err="1"/>
              <a:t>موحاممادان</a:t>
            </a:r>
            <a:r>
              <a:rPr lang="ar-EG" dirty="0"/>
              <a:t>) في النصب </a:t>
            </a:r>
            <a:r>
              <a:rPr lang="ar-EG" dirty="0" smtClean="0"/>
              <a:t>و(</a:t>
            </a:r>
            <a:r>
              <a:rPr lang="ar-EG" dirty="0" err="1" smtClean="0"/>
              <a:t>موحاممدين</a:t>
            </a:r>
            <a:r>
              <a:rPr lang="ar-EG" dirty="0"/>
              <a:t>) في الجر وهو يوافق في ذلك القاضي الإنكليزي (ولمور) و"الأب" (</a:t>
            </a:r>
            <a:r>
              <a:rPr lang="ar-EG" dirty="0" err="1"/>
              <a:t>أنستاس</a:t>
            </a:r>
            <a:r>
              <a:rPr lang="ar-EG" dirty="0"/>
              <a:t>) في خططهما للقضاء على لغة القرآن ومحو الشخصية المسلمة، وكذلك كان يدعو إلى اللهجة العامية على وفق ما دعا إليه المستشرقون والمبشرون مثل </a:t>
            </a:r>
            <a:r>
              <a:rPr lang="ar-EG" dirty="0" err="1" smtClean="0"/>
              <a:t>مولار</a:t>
            </a:r>
            <a:r>
              <a:rPr lang="ar-EG" dirty="0" smtClean="0"/>
              <a:t>.</a:t>
            </a:r>
            <a:endParaRPr lang="ar-EG" dirty="0"/>
          </a:p>
        </p:txBody>
      </p:sp>
    </p:spTree>
    <p:extLst>
      <p:ext uri="{BB962C8B-B14F-4D97-AF65-F5344CB8AC3E}">
        <p14:creationId xmlns:p14="http://schemas.microsoft.com/office/powerpoint/2010/main" val="15457171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t>بدايات الورق</a:t>
            </a:r>
            <a:endParaRPr lang="ar-EG" dirty="0"/>
          </a:p>
        </p:txBody>
      </p:sp>
      <p:sp>
        <p:nvSpPr>
          <p:cNvPr id="3" name="عنصر نائب للمحتوى 2"/>
          <p:cNvSpPr>
            <a:spLocks noGrp="1"/>
          </p:cNvSpPr>
          <p:nvPr>
            <p:ph idx="1"/>
          </p:nvPr>
        </p:nvSpPr>
        <p:spPr/>
        <p:txBody>
          <a:bodyPr>
            <a:normAutofit fontScale="77500" lnSpcReduction="20000"/>
          </a:bodyPr>
          <a:lstStyle/>
          <a:p>
            <a:pPr algn="just"/>
            <a:r>
              <a:rPr lang="ar-EG" dirty="0"/>
              <a:t> كتب الصينيون على شرائح البامبو ثم بحثوا عن مادة أكثر عملية فاستخدموا الحرير كوسيط لتدوين الكُتب عليه، إلا أن الحرير لم يكن كافياً لسد حاجة الصين كلها كما أنه كان غالى </a:t>
            </a:r>
            <a:r>
              <a:rPr lang="ar-EG" dirty="0" smtClean="0"/>
              <a:t>الثمن،</a:t>
            </a:r>
            <a:r>
              <a:rPr lang="ar-SA" dirty="0" smtClean="0"/>
              <a:t> </a:t>
            </a:r>
            <a:r>
              <a:rPr lang="ar-SA" dirty="0"/>
              <a:t>ويعود تاريخ </a:t>
            </a:r>
            <a:r>
              <a:rPr lang="ar-SA" dirty="0" smtClean="0"/>
              <a:t>الورق</a:t>
            </a:r>
            <a:r>
              <a:rPr lang="ar-SA" baseline="30000" dirty="0"/>
              <a:t> </a:t>
            </a:r>
            <a:r>
              <a:rPr lang="ar-SA" dirty="0" smtClean="0"/>
              <a:t>إلى </a:t>
            </a:r>
            <a:r>
              <a:rPr lang="ar-SA" dirty="0"/>
              <a:t>الحضارة الصينية، عهد الإمبراطور </a:t>
            </a:r>
            <a:r>
              <a:rPr lang="ar-SA" dirty="0" err="1"/>
              <a:t>شيانغدي</a:t>
            </a:r>
            <a:r>
              <a:rPr lang="ar-SA" dirty="0"/>
              <a:t> في أواخر القرن الثالث ق.م، غير أن الورق لم يعرف التصنيع إلا في عام(105م) على يد وزير الزراعة </a:t>
            </a:r>
            <a:r>
              <a:rPr lang="ar-SA" dirty="0" err="1"/>
              <a:t>الصينى</a:t>
            </a:r>
            <a:r>
              <a:rPr lang="ar-SA" dirty="0"/>
              <a:t>(</a:t>
            </a:r>
            <a:r>
              <a:rPr lang="ar-SA" dirty="0" err="1"/>
              <a:t>تساى</a:t>
            </a:r>
            <a:r>
              <a:rPr lang="ar-SA" dirty="0"/>
              <a:t> لوين</a:t>
            </a:r>
            <a:r>
              <a:rPr lang="ar-SA" dirty="0" smtClean="0"/>
              <a:t>)، </a:t>
            </a:r>
            <a:r>
              <a:rPr lang="ar-EG" dirty="0"/>
              <a:t>الذي توصل إلى صُنع الورق من لُحاء الشجر وبعض الحشائش والخرق والشباك القديمة، ومنذ ذلك الوقت ظهر الورق وسيطاً مثالياً للتسجيل والتدوين</a:t>
            </a:r>
            <a:r>
              <a:rPr lang="en-US" dirty="0"/>
              <a:t> </a:t>
            </a:r>
            <a:r>
              <a:rPr lang="ar-EG" dirty="0" smtClean="0"/>
              <a:t>، </a:t>
            </a:r>
            <a:r>
              <a:rPr lang="ar-SA" dirty="0" smtClean="0"/>
              <a:t>الورق </a:t>
            </a:r>
            <a:r>
              <a:rPr lang="ar-SA" dirty="0"/>
              <a:t>بفتح الراء واحدته ورقة، وجمعه أوراق ومنها ورق المُصحف، وتُعنى الصحيفة </a:t>
            </a:r>
            <a:r>
              <a:rPr lang="ar-SA" dirty="0" err="1"/>
              <a:t>التى</a:t>
            </a:r>
            <a:r>
              <a:rPr lang="ar-SA" dirty="0"/>
              <a:t> يُكتب فيها وجمعها صحائف </a:t>
            </a:r>
            <a:r>
              <a:rPr lang="ar-SA" dirty="0" smtClean="0"/>
              <a:t>وصحف، ووجد </a:t>
            </a:r>
            <a:r>
              <a:rPr lang="ar-SA" dirty="0"/>
              <a:t>رأى له وجاهته </a:t>
            </a:r>
            <a:r>
              <a:rPr lang="ar-SA" dirty="0" err="1"/>
              <a:t>فى</a:t>
            </a:r>
            <a:r>
              <a:rPr lang="ar-SA" dirty="0"/>
              <a:t> أن صناعة الورق عُرفت في الصين قبل المسيح بسنين </a:t>
            </a:r>
            <a:r>
              <a:rPr lang="ar-SA" dirty="0" err="1"/>
              <a:t>أى</a:t>
            </a:r>
            <a:r>
              <a:rPr lang="ar-SA" dirty="0"/>
              <a:t>(1700ق. م)، غير أن الصين كان مغلقاً لم ينتفع غيره منه بشيء، ويرجع الفضل للفضل البرمكي في انتشار هذه الصناعة للإسلام والعرب، حيث انتشرت عندهم سريعاً</a:t>
            </a:r>
            <a:r>
              <a:rPr lang="ar-SA" dirty="0" smtClean="0"/>
              <a:t>.</a:t>
            </a:r>
            <a:endParaRPr lang="ar-EG" dirty="0"/>
          </a:p>
        </p:txBody>
      </p:sp>
    </p:spTree>
    <p:extLst>
      <p:ext uri="{BB962C8B-B14F-4D97-AF65-F5344CB8AC3E}">
        <p14:creationId xmlns:p14="http://schemas.microsoft.com/office/powerpoint/2010/main" val="21178246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algn="just"/>
            <a:r>
              <a:rPr lang="ar-EG" dirty="0"/>
              <a:t> وظلت الصين تحتفظ لنفسها بسر صناعته طوال سبعة </a:t>
            </a:r>
            <a:r>
              <a:rPr lang="ar-EG" dirty="0" smtClean="0"/>
              <a:t>قرون، </a:t>
            </a:r>
            <a:r>
              <a:rPr lang="ar-EG" dirty="0"/>
              <a:t>وبقيت صناعته حكراً عليهم هم </a:t>
            </a:r>
            <a:r>
              <a:rPr lang="ar-EG" dirty="0" smtClean="0"/>
              <a:t>واليابانيون</a:t>
            </a:r>
            <a:r>
              <a:rPr lang="ar-EG" baseline="30000" dirty="0" smtClean="0"/>
              <a:t> </a:t>
            </a:r>
            <a:r>
              <a:rPr lang="ar-EG" dirty="0"/>
              <a:t>إلى القرن الثامن الميلادي وسُمى كاغد نسبة للتعبير الصيني</a:t>
            </a:r>
            <a:r>
              <a:rPr lang="en-US" dirty="0" err="1"/>
              <a:t>kogdz</a:t>
            </a:r>
            <a:r>
              <a:rPr lang="ar-EG" dirty="0"/>
              <a:t>، وكاغد لفظ صيني أطلقه العرب أول الأمر على الورق، ودخل معجمنا </a:t>
            </a:r>
            <a:r>
              <a:rPr lang="ar-EG" dirty="0" err="1"/>
              <a:t>اللغوى</a:t>
            </a:r>
            <a:r>
              <a:rPr lang="ar-EG" dirty="0"/>
              <a:t> عن طريق اللغة </a:t>
            </a:r>
            <a:r>
              <a:rPr lang="ar-EG" dirty="0" smtClean="0"/>
              <a:t>الفارسية، </a:t>
            </a:r>
            <a:r>
              <a:rPr lang="ar-SA" dirty="0"/>
              <a:t>ويكتب الكاغد بالدّال غير </a:t>
            </a:r>
            <a:r>
              <a:rPr lang="ar-SA" dirty="0" err="1"/>
              <a:t>المعجمه</a:t>
            </a:r>
            <a:r>
              <a:rPr lang="ar-SA" dirty="0"/>
              <a:t>، ولم يكتبه أحد بالضاد، ويقولون: </a:t>
            </a:r>
            <a:r>
              <a:rPr lang="ar-SA" dirty="0" err="1"/>
              <a:t>كاغظ</a:t>
            </a:r>
            <a:r>
              <a:rPr lang="ar-SA" dirty="0"/>
              <a:t>، بالظاء المعجمة، ويقال </a:t>
            </a:r>
            <a:r>
              <a:rPr lang="ar-SA" dirty="0" smtClean="0"/>
              <a:t>بالذّال، </a:t>
            </a:r>
            <a:r>
              <a:rPr lang="ar-SA" dirty="0"/>
              <a:t>وسُمى الكاغد المُفرد سجلاً إذا ما كُتب على </a:t>
            </a:r>
            <a:r>
              <a:rPr lang="ar-SA" dirty="0" smtClean="0"/>
              <a:t>وجهين</a:t>
            </a:r>
            <a:r>
              <a:rPr lang="ar-EG" dirty="0" smtClean="0"/>
              <a:t>،</a:t>
            </a:r>
            <a:r>
              <a:rPr lang="ar-SA" dirty="0" smtClean="0"/>
              <a:t> </a:t>
            </a:r>
            <a:r>
              <a:rPr lang="ar-SA" dirty="0"/>
              <a:t>وهناك قول لا يستند إلى أدلة تاريخـية وهو أَن أَول كَاغد عمِل فِي الْأرض لِسيدنَا يوسفَ عليه السلام</a:t>
            </a:r>
            <a:r>
              <a:rPr lang="ar-SA" dirty="0" smtClean="0"/>
              <a:t>.</a:t>
            </a:r>
            <a:endParaRPr lang="en-US" dirty="0"/>
          </a:p>
        </p:txBody>
      </p:sp>
    </p:spTree>
    <p:extLst>
      <p:ext uri="{BB962C8B-B14F-4D97-AF65-F5344CB8AC3E}">
        <p14:creationId xmlns:p14="http://schemas.microsoft.com/office/powerpoint/2010/main" val="15255270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algn="just"/>
            <a:r>
              <a:rPr lang="ar-SA" dirty="0"/>
              <a:t> ويرى البعض أن العرب استخدموا الورق مع مطلع القرن السابع الميلادي، لكنهم لم يصنعوه قبل منتصف القرن الثامن الميلادي، وتروي بعض المصادر أن النبي العربي الرسول محمد(ص) قد بعث برسائل إلى حكام الدول المجاورة كتب بعضها على </a:t>
            </a:r>
            <a:r>
              <a:rPr lang="ar-SA" dirty="0" smtClean="0"/>
              <a:t>الورق، </a:t>
            </a:r>
            <a:r>
              <a:rPr lang="ar-SA" dirty="0"/>
              <a:t>وهناك مصادر أخرى تذكر أن العرب استخدموا الـورق في مكة عام(707م) وأنهم استوردوه من </a:t>
            </a:r>
            <a:r>
              <a:rPr lang="ar-SA" dirty="0" smtClean="0"/>
              <a:t>الصين، </a:t>
            </a:r>
            <a:r>
              <a:rPr lang="ar-SA" dirty="0"/>
              <a:t>ويُخبرنا القلقشندي أن استخدام الورق بدأ في عصر </a:t>
            </a:r>
            <a:r>
              <a:rPr lang="ar-SA" dirty="0" smtClean="0"/>
              <a:t>مُعاوية، </a:t>
            </a:r>
            <a:r>
              <a:rPr lang="ar-SA" dirty="0"/>
              <a:t>كما يُحدثنا آخر أنه من طريف المصادفات أن مكة عاصمة الإسلام الكبرى شهدت صناعة الورق عام(87هـ)، أي: في عهد الوليد بن عبد الملك، أحد خلفاء بني </a:t>
            </a:r>
            <a:r>
              <a:rPr lang="ar-SA" dirty="0" smtClean="0"/>
              <a:t>أمية.</a:t>
            </a:r>
            <a:endParaRPr lang="en-US" dirty="0"/>
          </a:p>
        </p:txBody>
      </p:sp>
    </p:spTree>
    <p:extLst>
      <p:ext uri="{BB962C8B-B14F-4D97-AF65-F5344CB8AC3E}">
        <p14:creationId xmlns:p14="http://schemas.microsoft.com/office/powerpoint/2010/main" val="417439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
            <a:r>
              <a:rPr lang="ar-SA" dirty="0"/>
              <a:t>وعلى أية حال، لم تبدأ صناعة الورق عند العرب قبل مُنتصف القرن الثامن للميلاد؛ حيث يروي المُؤرخ أبو منصور الثعالبي الذي عاش في القرن </a:t>
            </a:r>
            <a:r>
              <a:rPr lang="ar-SA" dirty="0" err="1"/>
              <a:t>الحادى</a:t>
            </a:r>
            <a:r>
              <a:rPr lang="ar-SA" dirty="0"/>
              <a:t> عشر للميلاد أن صناعة </a:t>
            </a:r>
            <a:r>
              <a:rPr lang="ar-SA" dirty="0" err="1"/>
              <a:t>الكواغيد</a:t>
            </a:r>
            <a:r>
              <a:rPr lang="ar-SA" dirty="0"/>
              <a:t> قامت في سمرقند على أكتاف هؤلاء الأسرى الصينيين، ثم كثرت الصنعة، واستمرت العادة حتى صارت متجراً لأهل سمرقند، فعم خيرها والارتفاق بها في الآفاق، ويُضيف أن من خصائص سمرقند: </a:t>
            </a:r>
            <a:r>
              <a:rPr lang="ar-SA" dirty="0" err="1"/>
              <a:t>الكواغيد</a:t>
            </a:r>
            <a:r>
              <a:rPr lang="ar-SA" dirty="0"/>
              <a:t> </a:t>
            </a:r>
            <a:r>
              <a:rPr lang="ar-SA" dirty="0" err="1"/>
              <a:t>التى</a:t>
            </a:r>
            <a:r>
              <a:rPr lang="ar-SA" dirty="0"/>
              <a:t> عطلت قراطيس مصر، والجلود </a:t>
            </a:r>
            <a:r>
              <a:rPr lang="ar-SA" dirty="0" err="1"/>
              <a:t>التى</a:t>
            </a:r>
            <a:r>
              <a:rPr lang="ar-SA" dirty="0"/>
              <a:t> كان الأوائل يكتبون فيها، لأنها أحسن وأنعم وأرفق وأوفق، ولا تكون إلا بها وبالصين</a:t>
            </a:r>
            <a:endParaRPr lang="ar-EG" dirty="0"/>
          </a:p>
        </p:txBody>
      </p:sp>
    </p:spTree>
    <p:extLst>
      <p:ext uri="{BB962C8B-B14F-4D97-AF65-F5344CB8AC3E}">
        <p14:creationId xmlns:p14="http://schemas.microsoft.com/office/powerpoint/2010/main" val="4692908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t>احلال الورق مكان الرق والبردي</a:t>
            </a:r>
            <a:endParaRPr lang="ar-EG" dirty="0"/>
          </a:p>
        </p:txBody>
      </p:sp>
      <p:sp>
        <p:nvSpPr>
          <p:cNvPr id="3" name="عنصر نائب للمحتوى 2"/>
          <p:cNvSpPr>
            <a:spLocks noGrp="1"/>
          </p:cNvSpPr>
          <p:nvPr>
            <p:ph idx="1"/>
          </p:nvPr>
        </p:nvSpPr>
        <p:spPr/>
        <p:txBody>
          <a:bodyPr>
            <a:normAutofit/>
          </a:bodyPr>
          <a:lstStyle/>
          <a:p>
            <a:pPr marL="0" indent="0" algn="just">
              <a:buNone/>
            </a:pPr>
            <a:r>
              <a:rPr lang="ar-SA" dirty="0" smtClean="0"/>
              <a:t>بعد </a:t>
            </a:r>
            <a:r>
              <a:rPr lang="ar-SA" dirty="0" err="1"/>
              <a:t>إنتشار</a:t>
            </a:r>
            <a:r>
              <a:rPr lang="ar-SA" dirty="0"/>
              <a:t> الورق وتوفره وظهور تميزه عن </a:t>
            </a:r>
            <a:r>
              <a:rPr lang="ar-SA" dirty="0" err="1"/>
              <a:t>باقى</a:t>
            </a:r>
            <a:r>
              <a:rPr lang="ar-SA" dirty="0"/>
              <a:t> الأوعية </a:t>
            </a:r>
            <a:r>
              <a:rPr lang="ar-SA" dirty="0" err="1"/>
              <a:t>الآخرى</a:t>
            </a:r>
            <a:r>
              <a:rPr lang="ar-SA" dirty="0"/>
              <a:t>، صدر القرار الإداري من جعفر بن يحيى البرمكي وزير هارون الرشيد باعتماد الورق ومنع تداول الرق ونحوه لكونه يقبل المحو </a:t>
            </a:r>
            <a:r>
              <a:rPr lang="ar-SA" dirty="0" smtClean="0"/>
              <a:t>والتزوير، </a:t>
            </a:r>
            <a:r>
              <a:rPr lang="ar-SA" dirty="0"/>
              <a:t>وهذا يعني أنَّه مر ما يُقارب نصف قرن بين قرار المنصور القاضي باستعمال الورق في الإدارة الحكومية، وبين قرار منع استخدام الرق وإحلال الورق محله في عهد الرشيد، بل إن الرشيد أمر بكتابة المصاحف على الورق بدلاً من الرق</a:t>
            </a:r>
            <a:r>
              <a:rPr lang="ar-EG" dirty="0"/>
              <a:t>، وأراد أن يتحرر من الورق البردي الذي كان يأتي من مصر، لذلك حرم على دوائر دولته </a:t>
            </a:r>
            <a:r>
              <a:rPr lang="ar-EG" dirty="0" smtClean="0"/>
              <a:t>استعماله</a:t>
            </a:r>
            <a:endParaRPr lang="ar-EG" dirty="0"/>
          </a:p>
        </p:txBody>
      </p:sp>
    </p:spTree>
    <p:extLst>
      <p:ext uri="{BB962C8B-B14F-4D97-AF65-F5344CB8AC3E}">
        <p14:creationId xmlns:p14="http://schemas.microsoft.com/office/powerpoint/2010/main" val="2334612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u="sng" dirty="0"/>
              <a:t>أسماء وأنواع الورق</a:t>
            </a:r>
            <a:r>
              <a:rPr lang="ar-SA" b="1" u="sng" dirty="0" smtClean="0"/>
              <a:t>:</a:t>
            </a:r>
            <a:endParaRPr lang="ar-EG" dirty="0"/>
          </a:p>
        </p:txBody>
      </p:sp>
      <p:sp>
        <p:nvSpPr>
          <p:cNvPr id="3" name="عنصر نائب للمحتوى 2"/>
          <p:cNvSpPr>
            <a:spLocks noGrp="1"/>
          </p:cNvSpPr>
          <p:nvPr>
            <p:ph idx="1"/>
          </p:nvPr>
        </p:nvSpPr>
        <p:spPr/>
        <p:txBody>
          <a:bodyPr>
            <a:normAutofit fontScale="92500" lnSpcReduction="10000"/>
          </a:bodyPr>
          <a:lstStyle/>
          <a:p>
            <a:pPr algn="just"/>
            <a:r>
              <a:rPr lang="ar-SA" dirty="0" smtClean="0"/>
              <a:t>تعددت </a:t>
            </a:r>
            <a:r>
              <a:rPr lang="ar-SA" dirty="0"/>
              <a:t>مُسميات الورق، وكانت هذه الأسماء مُستعارة أو نسبة إلى الأمراء والولاة الذين استعملوه أو إلى مكان صناعته، ولكن التسمية </a:t>
            </a:r>
            <a:r>
              <a:rPr lang="ar-SA" dirty="0" err="1"/>
              <a:t>التى</a:t>
            </a:r>
            <a:r>
              <a:rPr lang="ar-SA" dirty="0"/>
              <a:t> غلبت وبقيت في الاستعمال هى الورق، ومنها اشتقت عملية الوراقة بأبعادها التجارية المُتعلقة بالنسخ وتأليف الكُتب، وأطلق الاسم قبلاً على بعض الناس - ربما لقيمته العالية - مثل ورقة بن نوفل، وأسماه العرب الكاغد حين صنعوه في سمرقند تمييزاً له عن الورق المصري(البردي</a:t>
            </a:r>
            <a:r>
              <a:rPr lang="ar-SA" dirty="0" smtClean="0"/>
              <a:t>).</a:t>
            </a:r>
            <a:endParaRPr lang="en-US" dirty="0"/>
          </a:p>
          <a:p>
            <a:pPr algn="just"/>
            <a:r>
              <a:rPr lang="ar-SA" dirty="0"/>
              <a:t>        وكان منها القرطاس، الصحيفة </a:t>
            </a:r>
            <a:r>
              <a:rPr lang="ar-SA" dirty="0" err="1" smtClean="0"/>
              <a:t>والكاغذ</a:t>
            </a:r>
            <a:r>
              <a:rPr lang="ar-SA" dirty="0" smtClean="0"/>
              <a:t>، </a:t>
            </a:r>
            <a:r>
              <a:rPr lang="ar-SA" dirty="0"/>
              <a:t>والقرطاس والصحيفة، هما بمعنى واحد وهو الكاغد، والقرطاس كاغد يتّخذ من برديّ مصر، وكلّ كاغد </a:t>
            </a:r>
            <a:r>
              <a:rPr lang="ar-SA" dirty="0" smtClean="0"/>
              <a:t>قرطاس.</a:t>
            </a:r>
            <a:endParaRPr lang="en-US" dirty="0"/>
          </a:p>
        </p:txBody>
      </p:sp>
    </p:spTree>
    <p:extLst>
      <p:ext uri="{BB962C8B-B14F-4D97-AF65-F5344CB8AC3E}">
        <p14:creationId xmlns:p14="http://schemas.microsoft.com/office/powerpoint/2010/main" val="22118136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r>
              <a:rPr lang="ar-SA" b="1" u="sng" dirty="0"/>
              <a:t>ألوان الورق:</a:t>
            </a:r>
            <a:endParaRPr lang="en-US" dirty="0"/>
          </a:p>
          <a:p>
            <a:pPr algn="just"/>
            <a:r>
              <a:rPr lang="ar-SA" dirty="0"/>
              <a:t>       تعددت ألوان الورق فكان منه: الأبيض والأحمر؛ حيث وجد كتاب للثوري على كاغد عربي لونه مائل إلى الحُمرة، وعرفت أنواع مختلفة من الورق حسب طبيعة نسيجها وأليافها وألوانها(الأحمر، الأزرق، الأخضر، الأصفر..) وكانت الأوراق من اللون الواحد تُعدُّ لاحتواء النصوص المفضلة لدى الكاتب أو للمحافظة على الصفحة المزخرفة ولمنحها بهاء ورونقًا </a:t>
            </a:r>
            <a:r>
              <a:rPr lang="ar-SA" dirty="0" smtClean="0"/>
              <a:t>خاصَّين</a:t>
            </a:r>
            <a:r>
              <a:rPr lang="ar-SA" baseline="30000" dirty="0" smtClean="0"/>
              <a:t>.</a:t>
            </a:r>
            <a:endParaRPr lang="en-US" dirty="0"/>
          </a:p>
        </p:txBody>
      </p:sp>
    </p:spTree>
    <p:extLst>
      <p:ext uri="{BB962C8B-B14F-4D97-AF65-F5344CB8AC3E}">
        <p14:creationId xmlns:p14="http://schemas.microsoft.com/office/powerpoint/2010/main" val="2072383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SA" b="1" dirty="0"/>
              <a:t> </a:t>
            </a:r>
            <a:r>
              <a:rPr lang="ar-EG" b="1" dirty="0"/>
              <a:t>وَالمعرُوفُ الْآن أن الحروف الْمُسْتَعْمَلَةَ فِي الْكِتَابَةِ فِي الْعَالَمِ كُلِّهِ بِصَرْفِ النَّظَرِ عَنِ اللُّغَاتِ المنطوقِ بِهَا هِيَ ثَلَاثة فقط، الْخَطُّ العربِي بِحُرُوفِ أَلِفٍ بَاءٍ وَبِهَا لُغَاتُ الشرقِ، وَالحروفُ اللَّاتِينِية وَبِهَا لُغَاتُ أُورُوبَّا وَالحروف الصينِية، وَالْأَمهرِية حَرف قَرِيبٍ مِنَ اللاتِينِي، أما اللغات، وهي فوق ألفي لُغة</a:t>
            </a:r>
            <a:endParaRPr lang="ar-EG" dirty="0"/>
          </a:p>
        </p:txBody>
      </p:sp>
    </p:spTree>
    <p:extLst>
      <p:ext uri="{BB962C8B-B14F-4D97-AF65-F5344CB8AC3E}">
        <p14:creationId xmlns:p14="http://schemas.microsoft.com/office/powerpoint/2010/main" val="9118363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EG" b="1" u="sng" dirty="0"/>
              <a:t>انتقال صناعة الورق إلى الشام ومصر والمغرب العربي والأندلس وأوربا</a:t>
            </a:r>
            <a:r>
              <a:rPr lang="ar-EG" b="1" u="sng" dirty="0" smtClean="0"/>
              <a:t>:</a:t>
            </a:r>
            <a:endParaRPr lang="ar-EG" dirty="0"/>
          </a:p>
        </p:txBody>
      </p:sp>
      <p:sp>
        <p:nvSpPr>
          <p:cNvPr id="3" name="عنصر نائب للمحتوى 2"/>
          <p:cNvSpPr>
            <a:spLocks noGrp="1"/>
          </p:cNvSpPr>
          <p:nvPr>
            <p:ph idx="1"/>
          </p:nvPr>
        </p:nvSpPr>
        <p:spPr>
          <a:xfrm>
            <a:off x="457200" y="1600200"/>
            <a:ext cx="8229600" cy="4853136"/>
          </a:xfrm>
        </p:spPr>
        <p:txBody>
          <a:bodyPr>
            <a:normAutofit fontScale="92500"/>
          </a:bodyPr>
          <a:lstStyle/>
          <a:p>
            <a:pPr algn="just"/>
            <a:r>
              <a:rPr lang="ar-SA" dirty="0" smtClean="0"/>
              <a:t>من </a:t>
            </a:r>
            <a:r>
              <a:rPr lang="ar-SA" dirty="0"/>
              <a:t>مصر انتقلت </a:t>
            </a:r>
            <a:r>
              <a:rPr lang="ar-SA" dirty="0" err="1"/>
              <a:t>صناعتة</a:t>
            </a:r>
            <a:r>
              <a:rPr lang="ar-SA" dirty="0"/>
              <a:t> إلى شمال أفريقية في النصف </a:t>
            </a:r>
            <a:r>
              <a:rPr lang="ar-SA" dirty="0" err="1"/>
              <a:t>الثانى</a:t>
            </a:r>
            <a:r>
              <a:rPr lang="ar-SA" dirty="0"/>
              <a:t> من القرن العاشر، </a:t>
            </a:r>
            <a:r>
              <a:rPr lang="ar-EG" dirty="0"/>
              <a:t>وزاد الإقبال عليه في بلاد المغرب لدرجة أن بعض الوثائق تُبرز أنه أصبح في مدينة </a:t>
            </a:r>
            <a:r>
              <a:rPr lang="ar-EG" dirty="0" smtClean="0"/>
              <a:t>فاس</a:t>
            </a:r>
            <a:r>
              <a:rPr lang="ar-EG" baseline="30000" dirty="0" smtClean="0"/>
              <a:t> </a:t>
            </a:r>
            <a:r>
              <a:rPr lang="ar-EG" dirty="0"/>
              <a:t>وحدها في عهد السُلطان </a:t>
            </a:r>
            <a:r>
              <a:rPr lang="ar-EG" dirty="0" err="1"/>
              <a:t>المرابطي</a:t>
            </a:r>
            <a:r>
              <a:rPr lang="ar-EG" dirty="0"/>
              <a:t> يوسف بن </a:t>
            </a:r>
            <a:r>
              <a:rPr lang="ar-EG" dirty="0" err="1"/>
              <a:t>تاشفين</a:t>
            </a:r>
            <a:r>
              <a:rPr lang="ar-EG" dirty="0"/>
              <a:t> مائة وأربعة معمل، أما في عهد السُلطان </a:t>
            </a:r>
            <a:r>
              <a:rPr lang="ar-EG" dirty="0" err="1"/>
              <a:t>الموحدى</a:t>
            </a:r>
            <a:r>
              <a:rPr lang="ar-EG" dirty="0"/>
              <a:t> يعقوب المنصور وابنه محمد الناصر فقد كانت هذه المدينة تحوى ما يُناهز أربعمائة معمل لإنتاج </a:t>
            </a:r>
            <a:r>
              <a:rPr lang="ar-EG" dirty="0" smtClean="0"/>
              <a:t>الورق، </a:t>
            </a:r>
            <a:r>
              <a:rPr lang="ar-SA" dirty="0"/>
              <a:t>وتطور الأمر حينئذ بحيث أصبح في مدينة فاس نحو(1200) مصنعاً لصناعة الورق، ودخلت هذه الصناعة الأندلس عام(950م)، وانتشرت مصانعه في المُدن كافة خاصة في </a:t>
            </a:r>
            <a:r>
              <a:rPr lang="ar-SA" dirty="0" smtClean="0"/>
              <a:t>قُرطبة</a:t>
            </a:r>
            <a:r>
              <a:rPr lang="ar-SA" baseline="30000" dirty="0" smtClean="0"/>
              <a:t> </a:t>
            </a:r>
            <a:r>
              <a:rPr lang="ar-SA" dirty="0" err="1" smtClean="0"/>
              <a:t>وطليطلة</a:t>
            </a:r>
            <a:r>
              <a:rPr lang="ar-SA" dirty="0" smtClean="0"/>
              <a:t> </a:t>
            </a:r>
            <a:r>
              <a:rPr lang="ar-SA" dirty="0"/>
              <a:t>وبلنسية</a:t>
            </a:r>
            <a:r>
              <a:rPr lang="en-US" dirty="0"/>
              <a:t> </a:t>
            </a:r>
            <a:endParaRPr lang="en-US" dirty="0"/>
          </a:p>
        </p:txBody>
      </p:sp>
    </p:spTree>
    <p:extLst>
      <p:ext uri="{BB962C8B-B14F-4D97-AF65-F5344CB8AC3E}">
        <p14:creationId xmlns:p14="http://schemas.microsoft.com/office/powerpoint/2010/main" val="4110616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u="sng" dirty="0"/>
              <a:t>المواد المُستخدمة في صناعة الورق</a:t>
            </a:r>
            <a:r>
              <a:rPr lang="ar-EG" b="1" u="sng" dirty="0" smtClean="0"/>
              <a:t>:</a:t>
            </a:r>
            <a:endParaRPr lang="ar-EG" dirty="0"/>
          </a:p>
        </p:txBody>
      </p:sp>
      <p:sp>
        <p:nvSpPr>
          <p:cNvPr id="3" name="عنصر نائب للمحتوى 2"/>
          <p:cNvSpPr>
            <a:spLocks noGrp="1"/>
          </p:cNvSpPr>
          <p:nvPr>
            <p:ph idx="1"/>
          </p:nvPr>
        </p:nvSpPr>
        <p:spPr/>
        <p:txBody>
          <a:bodyPr>
            <a:normAutofit fontScale="77500" lnSpcReduction="20000"/>
          </a:bodyPr>
          <a:lstStyle/>
          <a:p>
            <a:pPr algn="just"/>
            <a:r>
              <a:rPr lang="ar-EG" dirty="0"/>
              <a:t>صُنع الورق في بادئ الأمر من سيقان نبات الخيزران(البامبو) المُجوفة والخِرق البالية أو شبك الصيد، وأنتجه أهل الصين من ألياف شجر التوت؛ حيث جاءت الفكرة من مُشاهدة الدبابير وهى تصنع أعشاشها من حلقات الخشب </a:t>
            </a:r>
            <a:r>
              <a:rPr lang="ar-EG" dirty="0" smtClean="0"/>
              <a:t>الرفيعة، </a:t>
            </a:r>
            <a:r>
              <a:rPr lang="ar-EG" dirty="0"/>
              <a:t>ثم صنعوه من لُحاء الاشجار المنقوع والنباتات والأعشاب، وتم التوصل إلى </a:t>
            </a:r>
            <a:r>
              <a:rPr lang="ar-EG" dirty="0" err="1"/>
              <a:t>التغرية</a:t>
            </a:r>
            <a:r>
              <a:rPr lang="ar-EG" dirty="0"/>
              <a:t>(حشو سطح الورق للحد من </a:t>
            </a:r>
            <a:r>
              <a:rPr lang="ar-EG" dirty="0" err="1"/>
              <a:t>إنتشار</a:t>
            </a:r>
            <a:r>
              <a:rPr lang="ar-EG" dirty="0"/>
              <a:t> الحبر) في الصين بحلول عام(700م)، وانتقل فن صناعة الورق من الصين إلى كوريا </a:t>
            </a:r>
            <a:r>
              <a:rPr lang="ar-EG" dirty="0" smtClean="0"/>
              <a:t>واليابان، </a:t>
            </a:r>
            <a:r>
              <a:rPr lang="ar-SA" dirty="0"/>
              <a:t>وذُكر أنه صُنع كذلك من الحشيش، وصنعته الهند من خرق الحرير </a:t>
            </a:r>
            <a:r>
              <a:rPr lang="ar-SA" dirty="0" smtClean="0"/>
              <a:t>الأبيض. </a:t>
            </a:r>
            <a:endParaRPr lang="en-US" dirty="0"/>
          </a:p>
          <a:p>
            <a:pPr algn="just"/>
            <a:r>
              <a:rPr lang="ar-EG" dirty="0"/>
              <a:t>       وأحدث العرب طريقة صنع الورق من </a:t>
            </a:r>
            <a:r>
              <a:rPr lang="ar-EG" dirty="0" err="1"/>
              <a:t>إطمار</a:t>
            </a:r>
            <a:r>
              <a:rPr lang="ar-EG" dirty="0"/>
              <a:t> النيل وأخلاق </a:t>
            </a:r>
            <a:r>
              <a:rPr lang="ar-EG" dirty="0" smtClean="0"/>
              <a:t>القطن، </a:t>
            </a:r>
            <a:r>
              <a:rPr lang="ar-EG" dirty="0"/>
              <a:t>وعند تفحص قطعة ورق، نستطيع أن نرى خطوطاً رفيعة فيها، وهذه الخطوط مكونة من آلاف الألياف الصغيرة جدًا والتي تصنعها الأشجار أثناء نموها، وتُشبع الأوراق بألياف السيللوز لكي تأخذ ملمس القماش ورونقه، أو </a:t>
            </a:r>
            <a:r>
              <a:rPr lang="ar-EG" dirty="0" err="1"/>
              <a:t>لاعطائها</a:t>
            </a:r>
            <a:r>
              <a:rPr lang="ar-EG" dirty="0"/>
              <a:t> مُواصفات جيدة عند الطبع عليها، ويكون مصدرها القُطن وأشجار الأرز ومصاص </a:t>
            </a:r>
            <a:r>
              <a:rPr lang="ar-EG" dirty="0" smtClean="0"/>
              <a:t>القصب، </a:t>
            </a:r>
            <a:r>
              <a:rPr lang="ar-EG" dirty="0"/>
              <a:t>ثم صُنع من الخِرَق البالية باستخدام أساليب مُتطورة لعجن المواد الناتجة ومزجها </a:t>
            </a:r>
            <a:r>
              <a:rPr lang="ar-EG" dirty="0" smtClean="0"/>
              <a:t>بالنشاء.</a:t>
            </a:r>
            <a:endParaRPr lang="en-US" dirty="0"/>
          </a:p>
        </p:txBody>
      </p:sp>
    </p:spTree>
    <p:extLst>
      <p:ext uri="{BB962C8B-B14F-4D97-AF65-F5344CB8AC3E}">
        <p14:creationId xmlns:p14="http://schemas.microsoft.com/office/powerpoint/2010/main" val="3255611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u="sng" dirty="0"/>
              <a:t>توفره واختلاف أسعاره</a:t>
            </a:r>
            <a:r>
              <a:rPr lang="ar-SA" b="1" u="sng" dirty="0" smtClean="0"/>
              <a:t>:</a:t>
            </a:r>
            <a:endParaRPr lang="ar-EG" dirty="0"/>
          </a:p>
        </p:txBody>
      </p:sp>
      <p:sp>
        <p:nvSpPr>
          <p:cNvPr id="3" name="عنصر نائب للمحتوى 2"/>
          <p:cNvSpPr>
            <a:spLocks noGrp="1"/>
          </p:cNvSpPr>
          <p:nvPr>
            <p:ph idx="1"/>
          </p:nvPr>
        </p:nvSpPr>
        <p:spPr/>
        <p:txBody>
          <a:bodyPr>
            <a:normAutofit lnSpcReduction="10000"/>
          </a:bodyPr>
          <a:lstStyle/>
          <a:p>
            <a:pPr algn="just"/>
            <a:r>
              <a:rPr lang="ar-SA" dirty="0" smtClean="0"/>
              <a:t>مع </a:t>
            </a:r>
            <a:r>
              <a:rPr lang="ar-SA" dirty="0"/>
              <a:t>تقدم الزمن زاد إنتاج الورق </a:t>
            </a:r>
            <a:r>
              <a:rPr lang="ar-SA" dirty="0" err="1"/>
              <a:t>وبالتإلى</a:t>
            </a:r>
            <a:r>
              <a:rPr lang="ar-SA" dirty="0"/>
              <a:t> قلت تكلفة صنعه مما أدى لرخص أسعاره، فنجد عالم مثل أبو زرعة عندما جاء لمصر عام(227هـ) اشترى مائة ورقة كاغد بعشرة دراهم كتب فيها كُتب </a:t>
            </a:r>
            <a:r>
              <a:rPr lang="ar-SA" dirty="0" smtClean="0"/>
              <a:t>الشافعي، </a:t>
            </a:r>
            <a:r>
              <a:rPr lang="ar-SA" dirty="0"/>
              <a:t>وكان منه الجيد </a:t>
            </a:r>
            <a:r>
              <a:rPr lang="ar-SA" dirty="0" err="1"/>
              <a:t>والردىء</a:t>
            </a:r>
            <a:r>
              <a:rPr lang="ar-SA" dirty="0"/>
              <a:t>، وبالتالي اختلفت أسعاره، ومما دل على ذلك رواية إخراج مجموعة من الصبيان كاغداً رثاً أثناء تلقيهم درساً على يد أحد المشايخ، فقال لهم شيخهم: يا بني، إن الكاغد رخيص ببغداد، فلو كتبتموه في كاغد أجود من هذا؟ فقالوا: يا شيخنا إنما نكتب في الكواغد على قدر الشيوخ، فقال: قوموا لا زرعكم </a:t>
            </a:r>
            <a:r>
              <a:rPr lang="ar-SA" dirty="0" smtClean="0"/>
              <a:t>الله.</a:t>
            </a:r>
            <a:endParaRPr lang="ar-EG" dirty="0"/>
          </a:p>
        </p:txBody>
      </p:sp>
    </p:spTree>
    <p:extLst>
      <p:ext uri="{BB962C8B-B14F-4D97-AF65-F5344CB8AC3E}">
        <p14:creationId xmlns:p14="http://schemas.microsoft.com/office/powerpoint/2010/main" val="31761358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u="sng" dirty="0"/>
              <a:t>انتهت الدراسة إلى النتائج والتوصيات التالية</a:t>
            </a:r>
            <a:r>
              <a:rPr lang="ar-SA" b="1" u="sng" dirty="0" smtClean="0"/>
              <a:t>:</a:t>
            </a:r>
            <a:endParaRPr lang="ar-EG" dirty="0"/>
          </a:p>
        </p:txBody>
      </p:sp>
      <p:sp>
        <p:nvSpPr>
          <p:cNvPr id="3" name="عنصر نائب للمحتوى 2"/>
          <p:cNvSpPr>
            <a:spLocks noGrp="1"/>
          </p:cNvSpPr>
          <p:nvPr>
            <p:ph idx="1"/>
          </p:nvPr>
        </p:nvSpPr>
        <p:spPr>
          <a:xfrm>
            <a:off x="457200" y="1600200"/>
            <a:ext cx="8229600" cy="4997152"/>
          </a:xfrm>
        </p:spPr>
        <p:txBody>
          <a:bodyPr>
            <a:normAutofit fontScale="47500" lnSpcReduction="20000"/>
          </a:bodyPr>
          <a:lstStyle/>
          <a:p>
            <a:pPr lvl="0"/>
            <a:r>
              <a:rPr lang="ar-SA" dirty="0" smtClean="0"/>
              <a:t>بدأ </a:t>
            </a:r>
            <a:r>
              <a:rPr lang="ar-SA" dirty="0"/>
              <a:t>العرب في الصين وطوره العرب ونشروه في كل أنحاء </a:t>
            </a:r>
            <a:r>
              <a:rPr lang="ar-SA" dirty="0" err="1"/>
              <a:t>المعموره</a:t>
            </a:r>
            <a:r>
              <a:rPr lang="ar-SA" dirty="0"/>
              <a:t>.</a:t>
            </a:r>
            <a:endParaRPr lang="en-US" dirty="0"/>
          </a:p>
          <a:p>
            <a:pPr lvl="0"/>
            <a:r>
              <a:rPr lang="ar-SA" dirty="0"/>
              <a:t>كثرة استعمال الوعاء الورقي أدى إلى خلط ولغط، فقد أُطلق على البردي والرق في العديد من مصادرنا القديمة.</a:t>
            </a:r>
            <a:endParaRPr lang="en-US" dirty="0"/>
          </a:p>
          <a:p>
            <a:pPr lvl="0"/>
            <a:r>
              <a:rPr lang="ar-SA" dirty="0"/>
              <a:t>مصانع الورق وجدت في الأماكن المتوفرة بها المياه، ومن ثم المواد الخام التي تُصنع منه العجينة </a:t>
            </a:r>
            <a:r>
              <a:rPr lang="ar-SA" dirty="0" err="1"/>
              <a:t>السليللوزية</a:t>
            </a:r>
            <a:r>
              <a:rPr lang="ar-SA" dirty="0"/>
              <a:t>.</a:t>
            </a:r>
            <a:endParaRPr lang="en-US" dirty="0"/>
          </a:p>
          <a:p>
            <a:pPr lvl="0"/>
            <a:r>
              <a:rPr lang="ar-SA" dirty="0"/>
              <a:t>أثار وجود الورق مسائل فقهية جديدة كان لابد من تناولها.</a:t>
            </a:r>
            <a:endParaRPr lang="en-US" dirty="0"/>
          </a:p>
          <a:p>
            <a:pPr lvl="0"/>
            <a:r>
              <a:rPr lang="ar-SA" dirty="0"/>
              <a:t>حل الورق محل </a:t>
            </a:r>
            <a:r>
              <a:rPr lang="ar-SA" dirty="0" err="1"/>
              <a:t>الأةعية</a:t>
            </a:r>
            <a:r>
              <a:rPr lang="ar-SA" dirty="0"/>
              <a:t> السابقة عليه، وخاصة في </a:t>
            </a:r>
            <a:r>
              <a:rPr lang="ar-SA" dirty="0" err="1"/>
              <a:t>الدواووين</a:t>
            </a:r>
            <a:r>
              <a:rPr lang="ar-SA" dirty="0"/>
              <a:t> الحكومية بقرار من جعفر البرمكي.</a:t>
            </a:r>
            <a:endParaRPr lang="en-US" dirty="0"/>
          </a:p>
          <a:p>
            <a:pPr lvl="0"/>
            <a:r>
              <a:rPr lang="ar-SA" dirty="0"/>
              <a:t>تعدد أسماء وانواع الورق، فكان منه الفرعوني والسليماني والبغدادي...إلخ، وكان منه الأبيض </a:t>
            </a:r>
            <a:r>
              <a:rPr lang="ar-SA" dirty="0" err="1"/>
              <a:t>والأحمر..إلخ</a:t>
            </a:r>
            <a:r>
              <a:rPr lang="ar-SA" dirty="0"/>
              <a:t>.</a:t>
            </a:r>
            <a:endParaRPr lang="en-US" dirty="0"/>
          </a:p>
          <a:p>
            <a:pPr lvl="0"/>
            <a:r>
              <a:rPr lang="ar-SA" dirty="0"/>
              <a:t>أدى وجوده إلى ظهور حرف جديدة كالوراقة والوراقين.</a:t>
            </a:r>
            <a:endParaRPr lang="en-US" dirty="0"/>
          </a:p>
          <a:p>
            <a:pPr lvl="0"/>
            <a:r>
              <a:rPr lang="ar-SA" dirty="0"/>
              <a:t>صُنع الورق من الكثير من المواد الأولية كالأشجار والنباتات </a:t>
            </a:r>
            <a:r>
              <a:rPr lang="ar-SA" dirty="0" err="1"/>
              <a:t>والأثمال</a:t>
            </a:r>
            <a:r>
              <a:rPr lang="ar-SA" dirty="0"/>
              <a:t>، وكذلك أُعيد تدوير الورق القديم البالي، وأُضيفت لعجينته المواد الكيميائية، ثم اكتُشفت العجينة </a:t>
            </a:r>
            <a:r>
              <a:rPr lang="ar-SA" dirty="0" err="1"/>
              <a:t>الإصطناعية</a:t>
            </a:r>
            <a:r>
              <a:rPr lang="ar-SA" dirty="0"/>
              <a:t> عوضاً عن </a:t>
            </a:r>
            <a:r>
              <a:rPr lang="ar-SA" dirty="0" err="1"/>
              <a:t>السليللوز</a:t>
            </a:r>
            <a:r>
              <a:rPr lang="ar-SA" dirty="0"/>
              <a:t> الطبيعي.</a:t>
            </a:r>
            <a:endParaRPr lang="en-US" dirty="0"/>
          </a:p>
          <a:p>
            <a:pPr lvl="0"/>
            <a:r>
              <a:rPr lang="ar-SA" dirty="0"/>
              <a:t>صُنع الورق بالطرق التقليدية وأهم أدواتها القالب، وفيها يتميز بتماسكه وقوته، ثم تطورت الصناعة وأصبح يُصنع ألياً، مما وفر الجهد والمال والوقت وتوفير المادة الخام كذلك، مما أدى لانتشاره بصورة مُبهرة، وبالتالي اختلفت أسعاره لاختلاف خاماته وجودته، وضعت المصانع علامات مائية تميزاً لها عن غيرها.</a:t>
            </a:r>
            <a:endParaRPr lang="en-US" dirty="0"/>
          </a:p>
          <a:p>
            <a:pPr lvl="0"/>
            <a:r>
              <a:rPr lang="ar-SA" dirty="0"/>
              <a:t>الورق وتطوره شاهد على العصور والحضارات، وموصل لكل نتائج العلم والعُلماء.</a:t>
            </a:r>
            <a:endParaRPr lang="en-US" dirty="0"/>
          </a:p>
          <a:p>
            <a:pPr lvl="0"/>
            <a:r>
              <a:rPr lang="ar-SA" dirty="0"/>
              <a:t>هناك دولاً أرادت الحفاظ على الصناعة التقليدية له كاليابان وبورما وتايلاند، فأبقت على تلك الصناعة ودعمتها.</a:t>
            </a:r>
            <a:endParaRPr lang="en-US" dirty="0"/>
          </a:p>
          <a:p>
            <a:pPr lvl="0"/>
            <a:r>
              <a:rPr lang="ar-SA" dirty="0"/>
              <a:t>استُخدم الورق في استخدامات عديدة منها: كتابة المؤلفات الأدبية والعلمية والدينية والتاريخية، كتابة الوثائق، استُخدم في التعاويذ السحرية والادعية والرقى والكرامات، واستخدم في الاحتيال وعلاج المرضى، واستُخدم كنوع من أغطية الرؤوس وصناعة التماثيل والدُمى، كما استُخدم كعبوات للحبوب، واستُخدم في القرن الثامن الهجري في الصين كعُملة نقدية.</a:t>
            </a:r>
            <a:endParaRPr lang="en-US" dirty="0"/>
          </a:p>
          <a:p>
            <a:pPr lvl="0"/>
            <a:r>
              <a:rPr lang="ar-SA" dirty="0"/>
              <a:t>الورق من أهم وسائل </a:t>
            </a:r>
            <a:r>
              <a:rPr lang="ar-SA" dirty="0" err="1"/>
              <a:t>الإتصالات</a:t>
            </a:r>
            <a:r>
              <a:rPr lang="ar-SA" dirty="0"/>
              <a:t> بين البشر، وخاصة في الجوانب الإدارية.</a:t>
            </a:r>
            <a:endParaRPr lang="en-US" dirty="0"/>
          </a:p>
          <a:p>
            <a:pPr lvl="0"/>
            <a:r>
              <a:rPr lang="ar-SA" dirty="0"/>
              <a:t>أدى الورق إلى إحداث ثورة في عالم التأليف وانتشار العلوم، وبالتالي إلى ظهر الكُتب </a:t>
            </a:r>
            <a:r>
              <a:rPr lang="ar-SA" dirty="0" err="1"/>
              <a:t>والمكتباتالضخمة</a:t>
            </a:r>
            <a:r>
              <a:rPr lang="ar-SA" dirty="0"/>
              <a:t> غير المسبوقة في التاريخ البشري.</a:t>
            </a:r>
            <a:endParaRPr lang="en-US" dirty="0"/>
          </a:p>
          <a:p>
            <a:pPr lvl="0"/>
            <a:r>
              <a:rPr lang="ar-SA" dirty="0"/>
              <a:t>الورق سلعة نقدية تُدر أرباحاً على مصانعه وبُلدانه.</a:t>
            </a:r>
            <a:endParaRPr lang="en-US" dirty="0"/>
          </a:p>
          <a:p>
            <a:pPr lvl="0"/>
            <a:r>
              <a:rPr lang="ar-SA" dirty="0"/>
              <a:t>لصناعة الورق آثار سلبية </a:t>
            </a:r>
            <a:r>
              <a:rPr lang="ar-SA" dirty="0" err="1"/>
              <a:t>كإختفاء</a:t>
            </a:r>
            <a:r>
              <a:rPr lang="ar-SA" dirty="0"/>
              <a:t> الغابات وكثير من الثروة النباتية، وكذلك ينتج عن صناعته الكثير من المواد الصلبة الضارة بالبيئة والإنسان</a:t>
            </a:r>
            <a:r>
              <a:rPr lang="ar-SA" dirty="0" smtClean="0"/>
              <a:t>.</a:t>
            </a:r>
            <a:endParaRPr lang="en-US" dirty="0"/>
          </a:p>
        </p:txBody>
      </p:sp>
    </p:spTree>
    <p:extLst>
      <p:ext uri="{BB962C8B-B14F-4D97-AF65-F5344CB8AC3E}">
        <p14:creationId xmlns:p14="http://schemas.microsoft.com/office/powerpoint/2010/main" val="8886231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u="sng" dirty="0"/>
              <a:t>التحقيق</a:t>
            </a:r>
            <a:r>
              <a:rPr lang="ar-SA" b="1" u="sng" dirty="0" smtClean="0"/>
              <a:t>:</a:t>
            </a:r>
            <a:endParaRPr lang="ar-EG" dirty="0"/>
          </a:p>
        </p:txBody>
      </p:sp>
      <p:sp>
        <p:nvSpPr>
          <p:cNvPr id="3" name="عنصر نائب للمحتوى 2"/>
          <p:cNvSpPr>
            <a:spLocks noGrp="1"/>
          </p:cNvSpPr>
          <p:nvPr>
            <p:ph idx="1"/>
          </p:nvPr>
        </p:nvSpPr>
        <p:spPr>
          <a:xfrm>
            <a:off x="457200" y="1600200"/>
            <a:ext cx="8229600" cy="4853136"/>
          </a:xfrm>
        </p:spPr>
        <p:txBody>
          <a:bodyPr>
            <a:normAutofit fontScale="85000" lnSpcReduction="20000"/>
          </a:bodyPr>
          <a:lstStyle/>
          <a:p>
            <a:pPr algn="just"/>
            <a:r>
              <a:rPr lang="ar-SA" dirty="0" smtClean="0"/>
              <a:t>التحقيق </a:t>
            </a:r>
            <a:r>
              <a:rPr lang="ar-SA" dirty="0"/>
              <a:t>من الحق: أي الأمر الثابت والواجب, وحققت الأمر: إذا بحثت عن وجه الحق فيه وصرت منه على يقين، والمُحَقِق: هو من يتحرى الحق فيما يقول وما يعمل, ويُقال: تحقق عنده الخبر أي: صح، وحققت قوله وظنه تحقيقاً أي: صدقت, وكلام مُحقق أي: رصين، ومعنى هذا أن لفظ التحقيق يدور حول الصحة والثبات واليقين والبُعد عن الزيف، وكلمة التحقيق في تراثنا تُعني عملاً علمياً يتناول المسألة بالبحث وتحري وجوه الخلاف، وتحديد محل النزاع، والخروج برأي في المسألة يَقرُب من الصواب ويَبعُد عما في الآراء المُتناقضة من أوهام؛ ولذلك يوجد في كُتب التُراث هذه العبارات: ويرى المُحققون كذا، أو: وذلك عند المُحققين، وكلمة "التحقيق" ذُكَرت مقرونة إما بلفظ "النصوص " أو المخطوطات، أو التراث؛ فيُقال: تحقيق النصوص، أو تحقيق المخطوطات، أو تحقيق التراث، وبإضافتها لهذه الألفاظ يَتحدد المفهوم الحديث لها، مع مُلاحظة أن المفهوم الحديث للفظ "النص" هو: صيغة الكلام الأصلية التي وردت من </a:t>
            </a:r>
            <a:r>
              <a:rPr lang="ar-SA" dirty="0" smtClean="0"/>
              <a:t>المؤلف.</a:t>
            </a:r>
            <a:endParaRPr lang="ar-EG" dirty="0"/>
          </a:p>
        </p:txBody>
      </p:sp>
    </p:spTree>
    <p:extLst>
      <p:ext uri="{BB962C8B-B14F-4D97-AF65-F5344CB8AC3E}">
        <p14:creationId xmlns:p14="http://schemas.microsoft.com/office/powerpoint/2010/main" val="32035976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SA" dirty="0"/>
              <a:t>والغاية القصوى أن يُحَقَق المخطوط ويُنشَر سليماً من الأخطاء النحوية واللغوية والإملائية، وأما ما يحتاج إليه من بيان الغامض وحل المُشكل وشرح الخفي فيكون في الحاشية، ثم النقص والبياض؛ حيث تُشير قواعد تحقيق المخطوطات إلى أنه إذا كان في الأصل نقص وبياض فإنه يُوضع مكانه نَقْط كل ثلاث نقاط مكان كلمة</a:t>
            </a:r>
            <a:endParaRPr lang="ar-EG" dirty="0"/>
          </a:p>
        </p:txBody>
      </p:sp>
    </p:spTree>
    <p:extLst>
      <p:ext uri="{BB962C8B-B14F-4D97-AF65-F5344CB8AC3E}">
        <p14:creationId xmlns:p14="http://schemas.microsoft.com/office/powerpoint/2010/main" val="16027655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SA" dirty="0"/>
              <a:t>وقد تحدد مجال علم النصوص القديمة </a:t>
            </a:r>
            <a:r>
              <a:rPr lang="ar-SA" dirty="0" err="1"/>
              <a:t>الفيلولوجي</a:t>
            </a:r>
            <a:r>
              <a:rPr lang="ar-SA" dirty="0"/>
              <a:t> بمعناه الدقيق بتحقيق المخطوطات وإعدادها للنشر العلمي وفك رموز الكتابات القديمة وإعدادها للنشر العلمي، فكل ما يتعلق بتقديم النصوص والنقوش القديمة على نحو يُمكن من القيام بأبحاث مُتخصصة فيها يُعد من علم </a:t>
            </a:r>
            <a:r>
              <a:rPr lang="ar-SA" dirty="0" err="1"/>
              <a:t>الفيلولوجي</a:t>
            </a:r>
            <a:endParaRPr lang="ar-EG" dirty="0"/>
          </a:p>
        </p:txBody>
      </p:sp>
    </p:spTree>
    <p:extLst>
      <p:ext uri="{BB962C8B-B14F-4D97-AF65-F5344CB8AC3E}">
        <p14:creationId xmlns:p14="http://schemas.microsoft.com/office/powerpoint/2010/main" val="25804364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616624"/>
          </a:xfrm>
        </p:spPr>
        <p:txBody>
          <a:bodyPr>
            <a:normAutofit fontScale="92500" lnSpcReduction="10000"/>
          </a:bodyPr>
          <a:lstStyle/>
          <a:p>
            <a:pPr algn="just"/>
            <a:r>
              <a:rPr lang="ar-SA" dirty="0"/>
              <a:t>وتحقيق النصوص فن لم تعرفه أوربا إلا في القرن الخامس عشر الميلادي عندما اهتموا بإحياء الآداب اليونانية واللاتينية، ولم يأتوا به على أكمل وجه حين ذاك؛ إذ عمدوا إلى المُهم منه، واستنتجوا اصطلاحات حدْسِية خالفوا بها ما في النُسخ الأصلية</a:t>
            </a:r>
            <a:r>
              <a:rPr lang="ar-SA" baseline="30000" dirty="0"/>
              <a:t>()</a:t>
            </a:r>
            <a:r>
              <a:rPr lang="ar-SA" dirty="0"/>
              <a:t>، وقد أدى إلينا المُستشرقون هذه الأمانة الفنية نقلًا عن العرب، ثم كان أكبر وسيط عربي في نقل هذا الفن عن المُستشرقين، هو المرحوم العلامة "أحمد زكي باشا" الذي لم يقتصر جهده في نقل هذا الفن فحسب، بل أشاع معه كذلك استعمال علامات الترقيم التي كان لها أثراً بعيداً في توضيح النصوص وتيسير قراءتها وضبط </a:t>
            </a:r>
            <a:r>
              <a:rPr lang="ar-SA" dirty="0" err="1"/>
              <a:t>مدلوها</a:t>
            </a:r>
            <a:r>
              <a:rPr lang="ar-SA" dirty="0"/>
              <a:t>، وأشاع معها كذلك ضروبًا من المُكملات الحديثة للنشر العلمي، من أهمها العناية: بتقديم النص ووصف مخطوطاته، الإخراج الطباعي، صُنع الفهارس الحديثة، الاستدراكات </a:t>
            </a:r>
            <a:r>
              <a:rPr lang="ar-SA" dirty="0" err="1" smtClean="0"/>
              <a:t>والتذييلات</a:t>
            </a:r>
            <a:endParaRPr lang="en-US" dirty="0"/>
          </a:p>
        </p:txBody>
      </p:sp>
    </p:spTree>
    <p:extLst>
      <p:ext uri="{BB962C8B-B14F-4D97-AF65-F5344CB8AC3E}">
        <p14:creationId xmlns:p14="http://schemas.microsoft.com/office/powerpoint/2010/main" val="354116340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832648"/>
          </a:xfrm>
        </p:spPr>
        <p:txBody>
          <a:bodyPr>
            <a:normAutofit fontScale="85000" lnSpcReduction="10000"/>
          </a:bodyPr>
          <a:lstStyle/>
          <a:p>
            <a:pPr algn="just"/>
            <a:r>
              <a:rPr lang="ar-SA" dirty="0"/>
              <a:t>وتقوم المُفاضلة على الأُسس التالية: النُسخة المكتوبة بخط المؤلف ثم النُسخة التي أملاهـا المُصنف على طُلابه ثم نُسخة قرأها المؤلف بنفسه، وكتب بخط يده عليها ما يُثبت قراءته لها ثم نُسخة قُرئت على المؤلف, وأثبَت عليها ما يُفيد سماعه لها ثم نُسخة منقولة عن نُسخة المُؤلف، أو قُوبلت على نُسخة المؤلف ثم نُسخة كُتبت في عصر المؤلف، وأُثبتت عليها سماعات من العلماء ثم نُسخة كُتبت في عصر المؤلف وليس عليها سماعات، ثم نُسخة كُتبت بعد عصر المؤلف وليس عليها سماعات، وهناك اعتبارات أخرى تجعل بعض النُسخ أولى من بعض في الثقة كصحة المتن، ودقة الكاتب, وقلة الإسقاط، وإذا كان بين أيدينا نُسختان: نُسخة قديمة كثيرة </a:t>
            </a:r>
            <a:r>
              <a:rPr lang="ar-SA" dirty="0" err="1"/>
              <a:t>التصحيفات</a:t>
            </a:r>
            <a:r>
              <a:rPr lang="ar-SA" dirty="0"/>
              <a:t>، والتحريفات, والنُقصان، وأخرى حديثة لكنها صحيحة, فالأولى الاعتماد على الحديثة الصحيحة؛ لأن سلامة النُسخة الحديثة يكون راجعاً إلى كونها مكتوبة بخط ناسخ مُحقق له دراية فأصلح الخطأ وقومه أثناء عملية النَسخ، وقد تكون النُسخة الحديثة منقولة عن نُسخة أخرى قديمة صحيحة، وتسَرب إليها التلف</a:t>
            </a:r>
            <a:endParaRPr lang="ar-EG" dirty="0"/>
          </a:p>
        </p:txBody>
      </p:sp>
    </p:spTree>
    <p:extLst>
      <p:ext uri="{BB962C8B-B14F-4D97-AF65-F5344CB8AC3E}">
        <p14:creationId xmlns:p14="http://schemas.microsoft.com/office/powerpoint/2010/main" val="421746367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20000"/>
          </a:bodyPr>
          <a:lstStyle/>
          <a:p>
            <a:pPr algn="just"/>
            <a:r>
              <a:rPr lang="ar-SA" dirty="0" err="1"/>
              <a:t>وينبغى</a:t>
            </a:r>
            <a:r>
              <a:rPr lang="ar-SA" dirty="0"/>
              <a:t> لناشر المخطوط أن يُعنى بإعجام حروفه غير المُعجمة، أما شكل الكلمات فمعناه: وضع الحركات كالسكون والشدة والهمزة والوصلة </a:t>
            </a:r>
            <a:r>
              <a:rPr lang="ar-SA" dirty="0" err="1"/>
              <a:t>فى</a:t>
            </a:r>
            <a:r>
              <a:rPr lang="ar-SA" dirty="0"/>
              <a:t> أماكنها، مع الالتزام بالاختصارات والرموز الخطية، التي تكون </a:t>
            </a:r>
            <a:r>
              <a:rPr lang="ar-SA" dirty="0" err="1"/>
              <a:t>فى</a:t>
            </a:r>
            <a:r>
              <a:rPr lang="ar-SA" dirty="0"/>
              <a:t> العادة جارية على الكلمات والجُمل المُكررة كثيراً مثل: الترضي والترحم والإنهاء والإخبار والتحديث والإنباء، مثل: رحه تُعنى: رحمه الله، تع تُعنى تعالى، رضه تُعنى رضى الله عنه، ع تُعنى عليه السلام، اهـ تُعنى انتهى أو أنهى، الخ تُعنى إلى آخره، ثنا تُعنى حدثنا، أنا تُعنى أخبرنا، انبا تُعنى أنبأنا، وكذلك الالتزام بالعلامات والإشارات والأقواس والخطوط والنقط كوضع الفاصلة </a:t>
            </a:r>
            <a:r>
              <a:rPr lang="ar-SA" dirty="0" err="1"/>
              <a:t>أى</a:t>
            </a:r>
            <a:r>
              <a:rPr lang="ar-SA" dirty="0"/>
              <a:t>: الواو المقلوبة، وعلامتي الاستفهام والتعجب، والفصل بالخطين القصيرين الأفقيين، والحصر بين القوسين، أو القويستين المضاعفتين، أو الحاصرتين، أو العُضادتين، وغير ذلك مما يُضاف إلى المكتوب والمطبوع لإيضاحهما </a:t>
            </a:r>
            <a:r>
              <a:rPr lang="ar-SA" dirty="0" err="1"/>
              <a:t>كالتكذية</a:t>
            </a:r>
            <a:r>
              <a:rPr lang="ar-SA" dirty="0"/>
              <a:t> </a:t>
            </a:r>
            <a:r>
              <a:rPr lang="ar-SA" dirty="0" err="1"/>
              <a:t>أى</a:t>
            </a:r>
            <a:r>
              <a:rPr lang="ar-SA" dirty="0"/>
              <a:t>: قول: كذا، وتفصيلهم كالتالي: القوسان المنقوشتان لحصر الآيات مثل: *....*، القوسان الكبيران لحصر رقم الصفحة أو المخطوط، أو رقم الورقة، وهو الغالب </a:t>
            </a:r>
            <a:r>
              <a:rPr lang="ar-SA" dirty="0" err="1"/>
              <a:t>فى</a:t>
            </a:r>
            <a:r>
              <a:rPr lang="ar-SA" dirty="0"/>
              <a:t> </a:t>
            </a:r>
            <a:r>
              <a:rPr lang="ar-SA" dirty="0" err="1"/>
              <a:t>الإستعمال</a:t>
            </a:r>
            <a:r>
              <a:rPr lang="ar-SA" dirty="0"/>
              <a:t>، فوجه الورقة يُكتب له مع الرقم: و، والظهر يُكتب له مع الرقم: ظ مثل:...و،... ظ،</a:t>
            </a:r>
            <a:endParaRPr lang="ar-EG" dirty="0"/>
          </a:p>
        </p:txBody>
      </p:sp>
    </p:spTree>
    <p:extLst>
      <p:ext uri="{BB962C8B-B14F-4D97-AF65-F5344CB8AC3E}">
        <p14:creationId xmlns:p14="http://schemas.microsoft.com/office/powerpoint/2010/main" val="3152373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EG" b="1" dirty="0"/>
              <a:t>والخط لسان </a:t>
            </a:r>
            <a:r>
              <a:rPr lang="ar-EG" b="1" dirty="0" smtClean="0"/>
              <a:t>اليد</a:t>
            </a:r>
            <a:r>
              <a:rPr lang="ar-EG" dirty="0" smtClean="0"/>
              <a:t>، </a:t>
            </a:r>
            <a:r>
              <a:rPr lang="ar-EG" b="1" dirty="0"/>
              <a:t>وقيل: الخط أفضل من اللفظ لأن اللفظ يفهم الحاضر فقط والخط يفهم الحاضر والغائب وفضائله متعددة</a:t>
            </a:r>
            <a:r>
              <a:rPr lang="ar-EG" dirty="0"/>
              <a:t>، </a:t>
            </a:r>
            <a:r>
              <a:rPr lang="ar-EG" b="1" dirty="0" smtClean="0"/>
              <a:t>والكتابة </a:t>
            </a:r>
            <a:r>
              <a:rPr lang="ar-EG" b="1" dirty="0"/>
              <a:t>في أحسن أحوالها محاولة للتعبير عن اللغة في واقعها </a:t>
            </a:r>
            <a:r>
              <a:rPr lang="ar-EG" b="1" dirty="0" smtClean="0"/>
              <a:t>الصوتي</a:t>
            </a:r>
            <a:endParaRPr lang="ar-EG" dirty="0"/>
          </a:p>
        </p:txBody>
      </p:sp>
    </p:spTree>
    <p:extLst>
      <p:ext uri="{BB962C8B-B14F-4D97-AF65-F5344CB8AC3E}">
        <p14:creationId xmlns:p14="http://schemas.microsoft.com/office/powerpoint/2010/main" val="34650339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435280" cy="6192688"/>
          </a:xfrm>
        </p:spPr>
        <p:txBody>
          <a:bodyPr>
            <a:normAutofit fontScale="70000" lnSpcReduction="20000"/>
          </a:bodyPr>
          <a:lstStyle/>
          <a:p>
            <a:pPr algn="just"/>
            <a:r>
              <a:rPr lang="ar-SA" dirty="0"/>
              <a:t>القوسان الصغيران المُضاعفان لحصر أسماء الكُتب والنصوص المنقولة مثل: "..."، الحاصرتان </a:t>
            </a:r>
            <a:r>
              <a:rPr lang="ar-SA" dirty="0" err="1"/>
              <a:t>كالسبعتين</a:t>
            </a:r>
            <a:r>
              <a:rPr lang="ar-SA" dirty="0"/>
              <a:t> المُحرَفَتَين لحصر ما يُضيفه الناشر من عنده حرفاً كان أو كلمة، أو جُملة </a:t>
            </a:r>
            <a:r>
              <a:rPr lang="ar-SA" dirty="0" err="1"/>
              <a:t>يقتضيها</a:t>
            </a:r>
            <a:r>
              <a:rPr lang="ar-SA" dirty="0"/>
              <a:t> السياق مثل: &lt;...&gt;، والعُضادتان لحصر ما يُضاف من نصوص أخرى مثل: [...]، والخطان الأفقيان القصيران لحصر الجُمل المُعترضة كجُمل الدُعاء مثل: -.... -، والخطان القصيران العموديان المُتقابلان لحصر ما يُضاف من نُسخة أخرى غير النُسخة المُعتمدة للطبع مثل: </a:t>
            </a:r>
            <a:r>
              <a:rPr lang="ar-SA" dirty="0" err="1"/>
              <a:t>اا</a:t>
            </a:r>
            <a:r>
              <a:rPr lang="ar-SA" dirty="0"/>
              <a:t>...</a:t>
            </a:r>
            <a:r>
              <a:rPr lang="ar-SA" dirty="0" err="1"/>
              <a:t>اا</a:t>
            </a:r>
            <a:r>
              <a:rPr lang="ar-SA" dirty="0"/>
              <a:t>، وكذا: محصورة بين قوسين كبيرين تُشير إلى </a:t>
            </a:r>
            <a:r>
              <a:rPr lang="ar-SA" dirty="0" err="1"/>
              <a:t>المُستبهم</a:t>
            </a:r>
            <a:r>
              <a:rPr lang="ar-SA" dirty="0"/>
              <a:t> قراءته، فيُثبَت كما ورد، والبعض يضع علامة الاستفهام أيضاً بدلاً من ذلك، والنُقطتان المُتراكبتان للشرح والقول، بشرط أن يليهما القوسان المُضاعفان الصغيران، والحواشي والمُلحقات تحتوي على اختلاف النُسخ واختلاف النصوص، وتحوي تعليقات إيضاحية وتكميلية وغير ذلك من المصادر والمراجع المُعتمد عليها، وتُشرح الكلمات الغريبة والمُصطلحات المجهولة بتعليقات كافية </a:t>
            </a:r>
            <a:r>
              <a:rPr lang="ar-SA" dirty="0" err="1"/>
              <a:t>فى</a:t>
            </a:r>
            <a:r>
              <a:rPr lang="ar-SA" dirty="0"/>
              <a:t> إفهام القارئ المعنى المُراد، وقد توجد في بعض الكُتب استدراكات من الناسخ، كتبها العلماء الذين </a:t>
            </a:r>
            <a:r>
              <a:rPr lang="ar-SA" dirty="0" err="1"/>
              <a:t>قرؤوا</a:t>
            </a:r>
            <a:r>
              <a:rPr lang="ar-SA" dirty="0"/>
              <a:t> الكتاب، أو المُقابلون بين نُسخته الجديدة ونُسخته القديمة، وعلي المُحقق أن يُميز بين المُستدركات </a:t>
            </a:r>
            <a:r>
              <a:rPr lang="ar-SA" dirty="0" err="1"/>
              <a:t>التى</a:t>
            </a:r>
            <a:r>
              <a:rPr lang="ar-SA" dirty="0"/>
              <a:t> هى من صميم الكتاب ومتنه، والتعليقات </a:t>
            </a:r>
            <a:r>
              <a:rPr lang="ar-SA" dirty="0" err="1"/>
              <a:t>التى</a:t>
            </a:r>
            <a:r>
              <a:rPr lang="ar-SA" dirty="0"/>
              <a:t> بين آراء قُراء الكتاب، وتوجد أحياناً </a:t>
            </a:r>
            <a:r>
              <a:rPr lang="ar-SA" dirty="0" err="1"/>
              <a:t>فى</a:t>
            </a:r>
            <a:r>
              <a:rPr lang="ar-SA" dirty="0"/>
              <a:t> أوائل الكتب أو أواخرها إجازات برواية مؤلفيها، أو عن رواية عنهم، مع إثبات قائمة سماعات، يعترف بها المؤلف، أو </a:t>
            </a:r>
            <a:r>
              <a:rPr lang="ar-SA" dirty="0" err="1"/>
              <a:t>الراوى</a:t>
            </a:r>
            <a:r>
              <a:rPr lang="ar-SA" dirty="0"/>
              <a:t> بسماع فُلان أو فُلان أو غيرهما اعترافاً خطياً، فتلك الإجازة وتلك السماعات لها فوائدها التاريخية، وصحة الكتاب ومبلغ الاعتماد عليه، وقواعد النشر الحديثة تُوجب على الناشر صُنع فهارس لمواد الكتاب ولأبوابه وفصوله وأسماء الناس والأمكنة والأجيال </a:t>
            </a:r>
            <a:r>
              <a:rPr lang="ar-SA" dirty="0" err="1"/>
              <a:t>أى</a:t>
            </a:r>
            <a:r>
              <a:rPr lang="ar-SA" dirty="0"/>
              <a:t>: الأمم، والطوائف، والقبائل، والفرق، ويتم كل ذلك من أجل تيسير الاستفادة، وأغلب الفهارس تكون على حسب حروف المُعجم، وتحقيق اسم الكتاب يكون بالدراسة الداخلية والخارجية، أو بهما معاً، والدراسة الداخلية: هى انطباق موضوع المُسمى على الاسم، أما الدراسة الخارجية: هى البحث عن اسم الكتاب </a:t>
            </a:r>
            <a:r>
              <a:rPr lang="ar-SA" dirty="0" err="1"/>
              <a:t>فى</a:t>
            </a:r>
            <a:r>
              <a:rPr lang="ar-SA" dirty="0"/>
              <a:t> فهارس الكُتب القديمة</a:t>
            </a:r>
            <a:endParaRPr lang="ar-EG" dirty="0"/>
          </a:p>
        </p:txBody>
      </p:sp>
    </p:spTree>
    <p:extLst>
      <p:ext uri="{BB962C8B-B14F-4D97-AF65-F5344CB8AC3E}">
        <p14:creationId xmlns:p14="http://schemas.microsoft.com/office/powerpoint/2010/main" val="11611883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a:t>بعض اصطلاحات تحقيق النصوص</a:t>
            </a:r>
            <a:endParaRPr lang="ar-EG" dirty="0"/>
          </a:p>
        </p:txBody>
      </p:sp>
      <p:sp>
        <p:nvSpPr>
          <p:cNvPr id="3" name="عنصر نائب للمحتوى 2"/>
          <p:cNvSpPr>
            <a:spLocks noGrp="1"/>
          </p:cNvSpPr>
          <p:nvPr>
            <p:ph idx="1"/>
          </p:nvPr>
        </p:nvSpPr>
        <p:spPr/>
        <p:txBody>
          <a:bodyPr>
            <a:normAutofit fontScale="77500" lnSpcReduction="20000"/>
          </a:bodyPr>
          <a:lstStyle/>
          <a:p>
            <a:pPr algn="just"/>
            <a:r>
              <a:rPr lang="ar-SA" u="sng" dirty="0"/>
              <a:t>النَصّ:</a:t>
            </a:r>
            <a:r>
              <a:rPr lang="ar-SA" dirty="0"/>
              <a:t> هو ما لا يحتمل إلاّ معنًى واحدًا، ولا يَحتملُ التأويل، وهو صِيغة الكلام الأصليَّة كما وردت من المؤلّف، أي نشر الوثيقة أو المَخطوطة بنصِّها حرفيًّا، بدون أدنى تغيير نصًّا </a:t>
            </a:r>
            <a:r>
              <a:rPr lang="ar-SA" dirty="0" smtClean="0"/>
              <a:t>وروحًا، </a:t>
            </a:r>
            <a:r>
              <a:rPr lang="ar-SA" dirty="0"/>
              <a:t>والنصوص: جمع نص، وهو </a:t>
            </a:r>
            <a:r>
              <a:rPr lang="ar-SA" dirty="0" err="1"/>
              <a:t>فى</a:t>
            </a:r>
            <a:r>
              <a:rPr lang="ar-SA" dirty="0"/>
              <a:t> الأصل مصدر بمعنى: الرفع والإسناد إلى الرئيس الأكبر، ثم نُقل من المصدرية إلى الاسمية، ولذلك جمع علي: نُصوص، والنَص أيضاً التعيين، ونص القرآن والسُنة: هو ما دل ظاهر لفظهما عليه من </a:t>
            </a:r>
            <a:r>
              <a:rPr lang="ar-SA" dirty="0" smtClean="0"/>
              <a:t>الأحكام.</a:t>
            </a:r>
            <a:endParaRPr lang="en-US" dirty="0"/>
          </a:p>
          <a:p>
            <a:pPr algn="just"/>
            <a:r>
              <a:rPr lang="ar-SA" u="sng" dirty="0"/>
              <a:t>البياض:</a:t>
            </a:r>
            <a:r>
              <a:rPr lang="ar-SA" dirty="0"/>
              <a:t> هو الفراغ الذي بين كلمتين في جُملة واحدة؛ حيث لا يتم معناها إلا بملء ذلك الفراغ، وهذا يُبَيِّنُ مدى تأثير البياضات على القارئ وعلى النص، ويُبين أن ملء البياضات مسألة أساسية في تحقيق النصوص، وأسباب وجود البياضات في النصوص المَخطوطة والمَطبوعة عديدة، منها ما يتعلق بالمُصَنِف الأصلي للنَص، مثل الحافظ بن حجر، كان يكتب من الذاكرة أحيانًا بدون مصادر مكتوبة أمامه، ولهذا لا تُسعفه الذاكرة فيضطر إلى ترك بياض على أن يملأه فيما بعد حينما تُسعفه </a:t>
            </a:r>
            <a:r>
              <a:rPr lang="ar-SA" dirty="0" smtClean="0"/>
              <a:t>الذاكرة</a:t>
            </a:r>
            <a:endParaRPr lang="en-US" dirty="0"/>
          </a:p>
        </p:txBody>
      </p:sp>
    </p:spTree>
    <p:extLst>
      <p:ext uri="{BB962C8B-B14F-4D97-AF65-F5344CB8AC3E}">
        <p14:creationId xmlns:p14="http://schemas.microsoft.com/office/powerpoint/2010/main" val="288720824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6664"/>
          </a:xfrm>
        </p:spPr>
        <p:txBody>
          <a:bodyPr>
            <a:normAutofit fontScale="85000" lnSpcReduction="20000"/>
          </a:bodyPr>
          <a:lstStyle/>
          <a:p>
            <a:r>
              <a:rPr lang="ar-SA" u="sng" dirty="0"/>
              <a:t>التّصحيف والتّحريف:</a:t>
            </a:r>
            <a:r>
              <a:rPr lang="ar-SA" dirty="0"/>
              <a:t> </a:t>
            </a:r>
            <a:endParaRPr lang="en-US" dirty="0"/>
          </a:p>
          <a:p>
            <a:pPr algn="just"/>
            <a:r>
              <a:rPr lang="ar-SA" dirty="0"/>
              <a:t>       يدلّ الأصل(ص ح ف) على انبساط في شيء وسَعَةٍ، ومنه الصَّحِيفُ، وهو: وجه الأرض، والصّحيفة؛ وهي الَّتي يُكتب فيها، ويدُلّ الأصل(ح ر ف) على معانٍ؛ منها: الانحراف عن الشّيء، والعدول عنه، ولا يكاد يُفرِّق كثير من القُدامى بين مفهومي التَّصحيف والتَّحريف في الاصطلاح؛ فيجعلونهما مُترادفين، أما التَّصحيف فهو الخطأ في الصَّحيفة بأشباه الحروف، وأصله أن يأخذ الرّجل اللّفظ في قراءته من صحيفة؛ ولم يكن سمعه من الرّجال؛ فيُغيّره عن الصّواب، وثَمَّةَ فرَّق بين التّصحيف والتَّحريف، فإن كانت المُخالفة بتغيير حرف أو حروف مع بقاء صورة الخطِّ في السِّياق؛ فإن كان ذلك بالنّسبة إلى النّقط فهو المصحَّف، وإن كان بالنّسبة إلى الشّكل فذلك المحرَّف، وقد استقرّ الرّأي عند جمهرة العلماء المُتأخّرين على هذا المفهوم، فالتّصحيف - عندهم – خاص بالتّغيير في النَّقْطِ في الحروف المُتشابهة، كالياء والتّاء والثّاء، والجيم والحاء والخاء، والدّال والذّال، والرّاء والزّاي، وأمّا التّحريف فهو خاص بتغيير شكل الحروف المُتقاربة، كالدّال والرّاء، والدّال واللاّم، والنّون والزّاي، وممّا لا شكّ فيه أنّ التّصحيف والتّحريف يُؤدّيان إلى تغيير أصل الكلمة، ويُؤدّي هذا التّغيير إلى تداخل الأصول</a:t>
            </a:r>
            <a:endParaRPr lang="ar-EG" dirty="0"/>
          </a:p>
        </p:txBody>
      </p:sp>
    </p:spTree>
    <p:extLst>
      <p:ext uri="{BB962C8B-B14F-4D97-AF65-F5344CB8AC3E}">
        <p14:creationId xmlns:p14="http://schemas.microsoft.com/office/powerpoint/2010/main" val="3245098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التفليق:</a:t>
            </a:r>
            <a:r>
              <a:rPr lang="ar-SA" dirty="0"/>
              <a:t> </a:t>
            </a:r>
            <a:endParaRPr lang="en-US" dirty="0"/>
          </a:p>
          <a:p>
            <a:pPr algn="just"/>
            <a:r>
              <a:rPr lang="ar-SA" dirty="0"/>
              <a:t>       جنسان مُوجب ومنفي، فالمُوجب يدل على معنى الكُلية، والمنفي يدل على معنى العدم المُطلق، ويُعبر عن هذا المعنى بعطف ضدين على بعضهما، ولهذا سُمى بالتفليق، لأن المعنى يُفلق إلى فِلقين منها القول: "بين الخواص من العرب والعوام" </a:t>
            </a:r>
            <a:r>
              <a:rPr lang="ar-SA" dirty="0" err="1"/>
              <a:t>أى</a:t>
            </a:r>
            <a:r>
              <a:rPr lang="ar-SA" dirty="0"/>
              <a:t> كلهم، ومن </a:t>
            </a:r>
            <a:r>
              <a:rPr lang="ar-SA" dirty="0" err="1"/>
              <a:t>المنفى"ما</a:t>
            </a:r>
            <a:r>
              <a:rPr lang="ar-SA" dirty="0"/>
              <a:t> علمت أن ملياً ولا ذمياً" </a:t>
            </a:r>
            <a:r>
              <a:rPr lang="ar-SA" dirty="0" err="1"/>
              <a:t>أى</a:t>
            </a:r>
            <a:r>
              <a:rPr lang="ar-SA" dirty="0"/>
              <a:t> ما علمت أن أحداً من الناس</a:t>
            </a:r>
            <a:endParaRPr lang="ar-EG" dirty="0"/>
          </a:p>
        </p:txBody>
      </p:sp>
    </p:spTree>
    <p:extLst>
      <p:ext uri="{BB962C8B-B14F-4D97-AF65-F5344CB8AC3E}">
        <p14:creationId xmlns:p14="http://schemas.microsoft.com/office/powerpoint/2010/main" val="30026710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04656"/>
          </a:xfrm>
        </p:spPr>
        <p:txBody>
          <a:bodyPr>
            <a:normAutofit fontScale="70000" lnSpcReduction="20000"/>
          </a:bodyPr>
          <a:lstStyle/>
          <a:p>
            <a:r>
              <a:rPr lang="ar-SA" u="sng" dirty="0"/>
              <a:t>الإرجاع:</a:t>
            </a:r>
            <a:r>
              <a:rPr lang="ar-SA" dirty="0"/>
              <a:t> </a:t>
            </a:r>
            <a:endParaRPr lang="en-US" dirty="0"/>
          </a:p>
          <a:p>
            <a:pPr algn="just"/>
            <a:r>
              <a:rPr lang="ar-SA" dirty="0"/>
              <a:t>       هو تعيين الموضع الواحد من الكتاب بحيث يجده المُراجع بسهولة وسُرعة، فلابد لمن يُريد أن يُعين موضعاً من هذا الكتاب من ذكر المُجلد والصفحة، وإذا كانت الصفحة طويلة فلابد من ذكر عدد الأسطر؛ ولذلك يُوضع بجانب الأسطر أعدادها، والمُتبع وضع 5، 10، 20 أو 3، 6، </a:t>
            </a:r>
            <a:r>
              <a:rPr lang="ar-SA" dirty="0" smtClean="0"/>
              <a:t>9.</a:t>
            </a:r>
            <a:endParaRPr lang="en-US" dirty="0"/>
          </a:p>
          <a:p>
            <a:pPr algn="just"/>
            <a:r>
              <a:rPr lang="ar-SA" u="sng" dirty="0"/>
              <a:t>الوجادة:</a:t>
            </a:r>
            <a:r>
              <a:rPr lang="ar-SA" dirty="0"/>
              <a:t> </a:t>
            </a:r>
            <a:endParaRPr lang="en-US" dirty="0"/>
          </a:p>
          <a:p>
            <a:pPr algn="just"/>
            <a:r>
              <a:rPr lang="ar-SA" dirty="0"/>
              <a:t>       هى أن يجد المرء حديثاً أو كتاباً بخط شخص بإسناده، والوجادة ليست باب الرواية، وإنما هى حكاية عما وجده </a:t>
            </a:r>
            <a:r>
              <a:rPr lang="ar-SA" dirty="0" err="1"/>
              <a:t>فى</a:t>
            </a:r>
            <a:r>
              <a:rPr lang="ar-SA" dirty="0"/>
              <a:t> </a:t>
            </a:r>
            <a:r>
              <a:rPr lang="ar-SA" dirty="0" smtClean="0"/>
              <a:t>الكتاب.</a:t>
            </a:r>
            <a:endParaRPr lang="en-US" dirty="0"/>
          </a:p>
          <a:p>
            <a:pPr algn="just"/>
            <a:r>
              <a:rPr lang="ar-SA" u="sng" dirty="0"/>
              <a:t>الأرقام والإلحاق والتعقيبات:</a:t>
            </a:r>
            <a:r>
              <a:rPr lang="ar-SA" dirty="0"/>
              <a:t> </a:t>
            </a:r>
            <a:endParaRPr lang="en-US" dirty="0"/>
          </a:p>
          <a:p>
            <a:pPr algn="just"/>
            <a:r>
              <a:rPr lang="ar-SA" dirty="0"/>
              <a:t>       كان من عادة الأقدمين ألا يُرقموا الصفحات, واستبدلوا بذلك عملية التصفيح, وذلك بأن يُثبت الكاتب في آخر الصفحة "في هامشها" أول كلمة في الصفحة التالية، أو يُثبت آخر كلمة في الصفحة السابقة في أول الصفحة التالية؛ ليتمكن من تسلسل صفحات الكتاب في غير ما حاجة إلى الترقيم</a:t>
            </a:r>
            <a:r>
              <a:rPr lang="ar-SA" baseline="30000" dirty="0"/>
              <a:t>()</a:t>
            </a:r>
            <a:r>
              <a:rPr lang="ar-SA" dirty="0"/>
              <a:t>، وتضم الخزانة الوطنية بباريس نُسخة من كتاب "تاريخ الملوك والأمم" للأصمعي نُسخة بن السّكيت عام(243هـ) عليها تعقيبات، ونُسخة من كتاب "المدخل الكبير في علم أحكام النجوم" لأبي معشر البلخي، عليها علامة </a:t>
            </a:r>
            <a:r>
              <a:rPr lang="ar-SA" dirty="0" err="1"/>
              <a:t>التعقيبة</a:t>
            </a:r>
            <a:r>
              <a:rPr lang="ar-SA" dirty="0"/>
              <a:t> نُسخت عام(325هـ)، وتحتفظ الخزانة الظاهرية بدمشق بنُسخة من ديوان الفرزدق عليه </a:t>
            </a:r>
            <a:r>
              <a:rPr lang="ar-SA" dirty="0" err="1"/>
              <a:t>تعقيبة</a:t>
            </a:r>
            <a:r>
              <a:rPr lang="ar-SA" dirty="0"/>
              <a:t> نُسخت عام(331هـ</a:t>
            </a:r>
            <a:r>
              <a:rPr lang="ar-SA" dirty="0" smtClean="0"/>
              <a:t>)</a:t>
            </a:r>
            <a:r>
              <a:rPr lang="ar-EG" baseline="30000" dirty="0" smtClean="0"/>
              <a:t>.</a:t>
            </a:r>
            <a:endParaRPr lang="en-US" dirty="0"/>
          </a:p>
        </p:txBody>
      </p:sp>
    </p:spTree>
    <p:extLst>
      <p:ext uri="{BB962C8B-B14F-4D97-AF65-F5344CB8AC3E}">
        <p14:creationId xmlns:p14="http://schemas.microsoft.com/office/powerpoint/2010/main" val="16285322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20000"/>
          </a:bodyPr>
          <a:lstStyle/>
          <a:p>
            <a:pPr algn="just"/>
            <a:r>
              <a:rPr lang="ar-SA" u="sng" dirty="0"/>
              <a:t>علامات الترقيم:</a:t>
            </a:r>
            <a:r>
              <a:rPr lang="ar-SA" dirty="0"/>
              <a:t> </a:t>
            </a:r>
            <a:endParaRPr lang="en-US" dirty="0"/>
          </a:p>
          <a:p>
            <a:pPr algn="just"/>
            <a:r>
              <a:rPr lang="ar-SA" dirty="0"/>
              <a:t>       لم يعرف القُدماء علامات الترقيم، ولكنهم عرفوا ما يُقابل بعـضها كالدائرة </a:t>
            </a:r>
            <a:r>
              <a:rPr lang="ar-SA" dirty="0" err="1"/>
              <a:t>فى</a:t>
            </a:r>
            <a:r>
              <a:rPr lang="ar-SA" dirty="0"/>
              <a:t> مُقابل النُقطة للفصل بين حديثين أو مسألتين </a:t>
            </a:r>
            <a:r>
              <a:rPr lang="ar-SA" dirty="0" smtClean="0"/>
              <a:t>مُختلفتين.</a:t>
            </a:r>
          </a:p>
          <a:p>
            <a:pPr algn="just"/>
            <a:r>
              <a:rPr lang="ar-SA" u="sng" dirty="0"/>
              <a:t>الضبط:</a:t>
            </a:r>
            <a:r>
              <a:rPr lang="ar-SA" dirty="0"/>
              <a:t> </a:t>
            </a:r>
            <a:endParaRPr lang="en-US" dirty="0"/>
          </a:p>
          <a:p>
            <a:pPr algn="just"/>
            <a:r>
              <a:rPr lang="ar-SA" dirty="0"/>
              <a:t>       بمعنى عملية تقويم النص والتأكد من صحته، وضَبَط الكتاب ونحوه: أصلح خلله وشكله، وضَبْط الكتاب بمعنى: تقويمه وتصويبه، مأخوذ من الضبط والرواية </a:t>
            </a:r>
            <a:r>
              <a:rPr lang="ar-SA" dirty="0" smtClean="0"/>
              <a:t>الشفهية. </a:t>
            </a:r>
            <a:endParaRPr lang="en-US" dirty="0"/>
          </a:p>
          <a:p>
            <a:pPr algn="just"/>
            <a:r>
              <a:rPr lang="ar-SA" u="sng" dirty="0"/>
              <a:t>التحرير:</a:t>
            </a:r>
            <a:r>
              <a:rPr lang="ar-SA" dirty="0"/>
              <a:t> </a:t>
            </a:r>
            <a:endParaRPr lang="en-US" dirty="0"/>
          </a:p>
          <a:p>
            <a:pPr algn="just"/>
            <a:r>
              <a:rPr lang="ar-SA" dirty="0"/>
              <a:t>       هو مُرادف للفظ الضبط؛ إذ يُراد به تأكيد الكتابة والتأكد من صحتها أيضاً، وهو تحرير الكتاب من العناصر الزائفة والدخيلة التي حُشرت بمرور الزمن </a:t>
            </a:r>
            <a:r>
              <a:rPr lang="ar-SA" dirty="0" smtClean="0"/>
              <a:t>فيه.</a:t>
            </a:r>
            <a:endParaRPr lang="en-US" dirty="0"/>
          </a:p>
          <a:p>
            <a:pPr algn="just"/>
            <a:r>
              <a:rPr lang="ar-SA" u="sng" dirty="0"/>
              <a:t>المُقابلة:</a:t>
            </a:r>
            <a:r>
              <a:rPr lang="ar-SA" dirty="0"/>
              <a:t> </a:t>
            </a:r>
            <a:endParaRPr lang="en-US" dirty="0"/>
          </a:p>
          <a:p>
            <a:pPr algn="just"/>
            <a:r>
              <a:rPr lang="ar-SA" dirty="0"/>
              <a:t>       أي مُعارضة نُسخ الكتاب المُختلفة بعضها بعض, من أجل ضبط النص </a:t>
            </a:r>
            <a:r>
              <a:rPr lang="ar-SA" dirty="0" smtClean="0"/>
              <a:t>وتصحيحه</a:t>
            </a:r>
            <a:endParaRPr lang="en-US" dirty="0"/>
          </a:p>
        </p:txBody>
      </p:sp>
    </p:spTree>
    <p:extLst>
      <p:ext uri="{BB962C8B-B14F-4D97-AF65-F5344CB8AC3E}">
        <p14:creationId xmlns:p14="http://schemas.microsoft.com/office/powerpoint/2010/main" val="22627998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20000"/>
          </a:bodyPr>
          <a:lstStyle/>
          <a:p>
            <a:r>
              <a:rPr lang="ar-SA" u="sng" dirty="0"/>
              <a:t>الفهارس:</a:t>
            </a:r>
            <a:r>
              <a:rPr lang="ar-SA" dirty="0"/>
              <a:t> </a:t>
            </a:r>
            <a:endParaRPr lang="en-US" dirty="0"/>
          </a:p>
          <a:p>
            <a:pPr algn="just"/>
            <a:r>
              <a:rPr lang="ar-SA" dirty="0"/>
              <a:t>        الجمع: فهرس، وهي كلمة فارسية مُعربة، وهي تُعني الكتاب الذي تُجمع فيه أسماء الكُتب، واستُخدمت بهذا المعنى لدى العرب قديماً؛ فرأينا ابن النديم ألف كتاباً سماه(الفهرست)، ثم صارت الكلمة تُطلق على السِجل الذي يُسجَل فيه أسماء الكُتب، أو عناوين الموضوعات، أو أسماء الأعلام، ويُطلق عليها أحياناً الكشاف، والفهارس هي مفاتيح الحقائق الكامنة بين دفتي الكتاب، عن طريقها يُمكن الوصول إلى المعلومة بسهولة وسرعة، وبدونها يحتاج القارئ إلى وقت وجهد كبيرين للوصول إلى المعلومة، وقد لا يصل إليها، وتُعد كتب التراجم والبُلدان والمَعاجم دليلًا على معرفة العرب بها، أما المُستشرقون فقد توسعوا في هذا المجال توسعًا واضحًا، وتنوعت أنواع الفهارس لديهم لتشمل الأعلام، البُلدان، الشعر، الأيام والأمثال، وتبعهم الباحثون والمؤلفون العرب في ذلك، بل زادوا عليهم</a:t>
            </a:r>
            <a:endParaRPr lang="ar-EG" dirty="0"/>
          </a:p>
        </p:txBody>
      </p:sp>
    </p:spTree>
    <p:extLst>
      <p:ext uri="{BB962C8B-B14F-4D97-AF65-F5344CB8AC3E}">
        <p14:creationId xmlns:p14="http://schemas.microsoft.com/office/powerpoint/2010/main" val="16727536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832648"/>
          </a:xfrm>
        </p:spPr>
        <p:txBody>
          <a:bodyPr>
            <a:normAutofit fontScale="85000" lnSpcReduction="20000"/>
          </a:bodyPr>
          <a:lstStyle/>
          <a:p>
            <a:pPr algn="just"/>
            <a:r>
              <a:rPr lang="ar-SA" u="sng" dirty="0"/>
              <a:t>الإبرازات:</a:t>
            </a:r>
            <a:r>
              <a:rPr lang="ar-SA" dirty="0"/>
              <a:t> </a:t>
            </a:r>
            <a:endParaRPr lang="en-US" dirty="0"/>
          </a:p>
          <a:p>
            <a:pPr algn="just"/>
            <a:r>
              <a:rPr lang="ar-SA" dirty="0"/>
              <a:t>       من المُلاحظ على ما ورثناه من مخطوطات, أن منها ما أخرجه مُؤلفه وكتبه عدة مرات، كما في كتاب التنبيه والإشراف للمسعودي(346هـ)؛ حيث جاء في آخره: "وكان سلف لنا قبل تقرير هذه النُسخة نُسخه على الشطر منها في سنة أربع وأربعين وثلاثمائة، ثم زدنا فيها ما رأينا زيادته وكمال الفائدة به، فالمُعول من هذا الكتاب على هذه النُسخة دون المُتقدمة"؛ لذا ينبغي للمُحقق أن يطلع على </a:t>
            </a:r>
            <a:r>
              <a:rPr lang="ar-SA" dirty="0" err="1"/>
              <a:t>إخراجات</a:t>
            </a:r>
            <a:r>
              <a:rPr lang="ar-SA" dirty="0"/>
              <a:t> الكتاب, إذا كان له أكثر من </a:t>
            </a:r>
            <a:r>
              <a:rPr lang="ar-SA" dirty="0" smtClean="0"/>
              <a:t>إخراج.</a:t>
            </a:r>
            <a:endParaRPr lang="en-US" dirty="0"/>
          </a:p>
          <a:p>
            <a:pPr algn="just"/>
            <a:r>
              <a:rPr lang="ar-SA" u="sng" dirty="0"/>
              <a:t>الإجازة:</a:t>
            </a:r>
            <a:r>
              <a:rPr lang="ar-SA" dirty="0"/>
              <a:t> </a:t>
            </a:r>
            <a:endParaRPr lang="en-US" dirty="0"/>
          </a:p>
          <a:p>
            <a:pPr algn="just"/>
            <a:r>
              <a:rPr lang="ar-SA" dirty="0"/>
              <a:t>       يُقصد بها توثيق نسبة المخطوط إلى مُؤلفه, إذ إن المخطوط بعد اختباره بالسماع أو الإقرار يُعد سليم ومُطابق لتصنيف المؤلف معنىً ومبنى، وهي مأخوذة من إجازة الرواية التي تُعني الإذن برواية الحديث لثقة المُجيز في علم المجاز وأمانته، وإجازة المخطوط من المُصَنِف تُعد من أعلى درجات التوثيق، وأحيانًا يُكتب على المخطوطة إجازة لها, وإجازة لروايتها لثقة المُصَنِف في الراوي، والإجازة تعتمد على أمرين هما: الإقراء </a:t>
            </a:r>
            <a:r>
              <a:rPr lang="ar-SA" dirty="0" smtClean="0"/>
              <a:t>والسماع</a:t>
            </a:r>
            <a:r>
              <a:rPr lang="ar-SA" baseline="30000" dirty="0" smtClean="0"/>
              <a:t>.</a:t>
            </a:r>
            <a:endParaRPr lang="en-US" dirty="0"/>
          </a:p>
        </p:txBody>
      </p:sp>
    </p:spTree>
    <p:extLst>
      <p:ext uri="{BB962C8B-B14F-4D97-AF65-F5344CB8AC3E}">
        <p14:creationId xmlns:p14="http://schemas.microsoft.com/office/powerpoint/2010/main" val="4896165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u="sng" dirty="0"/>
              <a:t>أحمد زكى باشا(المتوفى: 1934م): </a:t>
            </a:r>
            <a:endParaRPr lang="ar-EG" dirty="0"/>
          </a:p>
        </p:txBody>
      </p:sp>
      <p:sp>
        <p:nvSpPr>
          <p:cNvPr id="3" name="عنصر نائب للمحتوى 2"/>
          <p:cNvSpPr>
            <a:spLocks noGrp="1"/>
          </p:cNvSpPr>
          <p:nvPr>
            <p:ph idx="1"/>
          </p:nvPr>
        </p:nvSpPr>
        <p:spPr/>
        <p:txBody>
          <a:bodyPr>
            <a:normAutofit fontScale="92500" lnSpcReduction="20000"/>
          </a:bodyPr>
          <a:lstStyle/>
          <a:p>
            <a:pPr algn="just"/>
            <a:r>
              <a:rPr lang="ar-SA" dirty="0" smtClean="0"/>
              <a:t>قدم </a:t>
            </a:r>
            <a:r>
              <a:rPr lang="ar-SA" dirty="0"/>
              <a:t>أحمد زكى باشا ـ صاحب المكتبة الزكية المحفوظة </a:t>
            </a:r>
            <a:r>
              <a:rPr lang="ar-SA" dirty="0" err="1"/>
              <a:t>فى</a:t>
            </a:r>
            <a:r>
              <a:rPr lang="ar-SA" dirty="0"/>
              <a:t> دار الكُتب المصرية ـ أول خُطة للتحقيق </a:t>
            </a:r>
            <a:r>
              <a:rPr lang="ar-SA" dirty="0" err="1"/>
              <a:t>فى</a:t>
            </a:r>
            <a:r>
              <a:rPr lang="ar-SA" dirty="0"/>
              <a:t> العصر الحديث عن كتاب الأصنام لابن الكلبي، وأجملها </a:t>
            </a:r>
            <a:r>
              <a:rPr lang="ar-SA" dirty="0" err="1"/>
              <a:t>فى</a:t>
            </a:r>
            <a:r>
              <a:rPr lang="ar-SA" dirty="0"/>
              <a:t> التالي: تحقيق كل الكلمات، التدقيق </a:t>
            </a:r>
            <a:r>
              <a:rPr lang="ar-SA" dirty="0" err="1"/>
              <a:t>فى</a:t>
            </a:r>
            <a:r>
              <a:rPr lang="ar-SA" dirty="0"/>
              <a:t> مُراجعة الموضوعات، مُراجعة دواوين اللغة ومتون الأدب وأسفار التاريخ، عمل كثير من الحواشي، وضع الزيادات </a:t>
            </a:r>
            <a:r>
              <a:rPr lang="ar-SA" dirty="0" err="1"/>
              <a:t>فى</a:t>
            </a:r>
            <a:r>
              <a:rPr lang="ar-SA" dirty="0"/>
              <a:t> مواضعها </a:t>
            </a:r>
            <a:r>
              <a:rPr lang="ar-SA" dirty="0" err="1"/>
              <a:t>فى</a:t>
            </a:r>
            <a:r>
              <a:rPr lang="ar-SA" dirty="0"/>
              <a:t> نفس المتن مع حصرها كلها بين قوسين مُربعين بدون تنبيه </a:t>
            </a:r>
            <a:r>
              <a:rPr lang="ar-SA" dirty="0" err="1"/>
              <a:t>فى</a:t>
            </a:r>
            <a:r>
              <a:rPr lang="ar-SA" dirty="0"/>
              <a:t> الحواشي، ختم الكتاب بفهارس تحليلية لديانات العرب والبيوت المُعظمة عندهم والأصنام الواردة فيه، كتابة ما أورده بن الكلبي من البيانات اللغوية والتاريخية </a:t>
            </a:r>
            <a:r>
              <a:rPr lang="ar-SA" dirty="0" err="1"/>
              <a:t>التى</a:t>
            </a:r>
            <a:r>
              <a:rPr lang="ar-SA" dirty="0"/>
              <a:t> ليست لها علاقة أصلية بنفس موضوع الأصنام بحرف صغير وبين قوسين مُستديرين، ثم إضافة تكملة بأسماء الأصناف والبيوت المُعظمة </a:t>
            </a:r>
            <a:r>
              <a:rPr lang="ar-SA" dirty="0" err="1"/>
              <a:t>التى</a:t>
            </a:r>
            <a:r>
              <a:rPr lang="ar-SA" dirty="0"/>
              <a:t> لم يذكرها بن الكلبي</a:t>
            </a:r>
            <a:endParaRPr lang="ar-EG" dirty="0"/>
          </a:p>
        </p:txBody>
      </p:sp>
    </p:spTree>
    <p:extLst>
      <p:ext uri="{BB962C8B-B14F-4D97-AF65-F5344CB8AC3E}">
        <p14:creationId xmlns:p14="http://schemas.microsoft.com/office/powerpoint/2010/main" val="301517496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u="sng" dirty="0" err="1"/>
              <a:t>برجشتراسر</a:t>
            </a:r>
            <a:r>
              <a:rPr lang="ar-SA" u="sng" dirty="0" smtClean="0"/>
              <a:t>:</a:t>
            </a:r>
            <a:endParaRPr lang="ar-EG" dirty="0"/>
          </a:p>
        </p:txBody>
      </p:sp>
      <p:sp>
        <p:nvSpPr>
          <p:cNvPr id="3" name="عنصر نائب للمحتوى 2"/>
          <p:cNvSpPr>
            <a:spLocks noGrp="1"/>
          </p:cNvSpPr>
          <p:nvPr>
            <p:ph idx="1"/>
          </p:nvPr>
        </p:nvSpPr>
        <p:spPr>
          <a:xfrm>
            <a:off x="457200" y="1340768"/>
            <a:ext cx="8229600" cy="5256584"/>
          </a:xfrm>
        </p:spPr>
        <p:txBody>
          <a:bodyPr>
            <a:normAutofit fontScale="62500" lnSpcReduction="20000"/>
          </a:bodyPr>
          <a:lstStyle/>
          <a:p>
            <a:pPr algn="just"/>
            <a:r>
              <a:rPr lang="ar-SA" dirty="0" smtClean="0"/>
              <a:t>ألقى </a:t>
            </a:r>
            <a:r>
              <a:rPr lang="ar-SA" dirty="0"/>
              <a:t>المُستشرق </a:t>
            </a:r>
            <a:r>
              <a:rPr lang="ar-SA" dirty="0" err="1"/>
              <a:t>الألمانى</a:t>
            </a:r>
            <a:r>
              <a:rPr lang="ar-SA" dirty="0"/>
              <a:t> </a:t>
            </a:r>
            <a:r>
              <a:rPr lang="ar-SA" dirty="0" err="1"/>
              <a:t>برجشتراسر</a:t>
            </a:r>
            <a:r>
              <a:rPr lang="ar-SA" dirty="0"/>
              <a:t> مُحاضرات عام(</a:t>
            </a:r>
            <a:r>
              <a:rPr lang="ar-SA" dirty="0" err="1"/>
              <a:t>مم</a:t>
            </a:r>
            <a:r>
              <a:rPr lang="ar-SA" dirty="0"/>
              <a:t>) </a:t>
            </a:r>
            <a:r>
              <a:rPr lang="ar-SA" dirty="0" err="1"/>
              <a:t>فى</a:t>
            </a:r>
            <a:r>
              <a:rPr lang="ar-SA" dirty="0"/>
              <a:t> فن نقد النصوص، وقال أن وظيفة الناقد هي تقدير قيمة كل نُسخة من النُسخ، والمُفاضلة بينها، مُتبعاً </a:t>
            </a:r>
            <a:r>
              <a:rPr lang="ar-SA" dirty="0" err="1"/>
              <a:t>فى</a:t>
            </a:r>
            <a:r>
              <a:rPr lang="ar-SA" dirty="0"/>
              <a:t> ذلك القواعد التي ذَكرناها عند الحديث عن الأقدمين العرب، وذَكر أن الكثيرين من النُساخ الذين كانوا يكتسبون معاشهم من نَسخ الكُتب همهم الأول سرعة الانتهاء من الكتاب وحُسن منظره، وبعض النُساخ من جهلهم لا يفهمون شيئاً مما كانوا ينسخونه من الكُتب </a:t>
            </a:r>
            <a:r>
              <a:rPr lang="ar-SA" dirty="0" err="1"/>
              <a:t>فى</a:t>
            </a:r>
            <a:r>
              <a:rPr lang="ar-SA" dirty="0"/>
              <a:t> كثير من المواضع، وشر ذلك </a:t>
            </a:r>
            <a:r>
              <a:rPr lang="ar-SA" dirty="0" err="1"/>
              <a:t>فى</a:t>
            </a:r>
            <a:r>
              <a:rPr lang="ar-SA" dirty="0"/>
              <a:t> اللغة العربية أكثر منه </a:t>
            </a:r>
            <a:r>
              <a:rPr lang="ar-SA" dirty="0" err="1"/>
              <a:t>فى</a:t>
            </a:r>
            <a:r>
              <a:rPr lang="ar-SA" dirty="0"/>
              <a:t> اللغات الأجنبية، لأن الخط العربي حروفه مُتصلة؛ لذلك فإن النَاسخ لا يكاد يَنسَخ نَسخاً صحيحاً إلا ما يفهم معناه، أما الأصل المنقول عنه فقد يُذكر </a:t>
            </a:r>
            <a:r>
              <a:rPr lang="ar-SA" dirty="0" err="1"/>
              <a:t>فى</a:t>
            </a:r>
            <a:r>
              <a:rPr lang="ar-SA" dirty="0"/>
              <a:t> آخره – أحياناً - شيئاً عن تاريخ كتابته أو عن المخطوط الذى استَنسَخ منه النَاسِخ، ومما يقوم مقام ذِكر أصل النُسخة </a:t>
            </a:r>
            <a:r>
              <a:rPr lang="ar-SA" dirty="0" err="1"/>
              <a:t>فى</a:t>
            </a:r>
            <a:r>
              <a:rPr lang="ar-SA" dirty="0"/>
              <a:t> آخرها ذِكر الإسناد </a:t>
            </a:r>
            <a:r>
              <a:rPr lang="ar-SA" dirty="0" err="1"/>
              <a:t>فى</a:t>
            </a:r>
            <a:r>
              <a:rPr lang="ar-SA" dirty="0"/>
              <a:t> أولها، وقد يُذكر اسم المكتبة المحفوظ فيها المخطوط مما يُعتبر وسيلة إضافية لزيادة الاطمئنان إلى المخطوط، وذكر أن كل ما سبق هو من قبيل العلامات الظاهرة </a:t>
            </a:r>
            <a:r>
              <a:rPr lang="ar-SA" dirty="0" err="1"/>
              <a:t>فى</a:t>
            </a:r>
            <a:r>
              <a:rPr lang="ar-SA" dirty="0"/>
              <a:t> نقد المخطوط، ولابد من دلائل باطنة للنقد مثل: الإخلال، والتقديم والتأخير، والأخطاء </a:t>
            </a:r>
            <a:r>
              <a:rPr lang="ar-SA" dirty="0" err="1"/>
              <a:t>أى</a:t>
            </a:r>
            <a:r>
              <a:rPr lang="ar-SA" dirty="0"/>
              <a:t> الأغلاط؛ لأنه إذا انفكت ورقة من الكتاب ثم وضِعت </a:t>
            </a:r>
            <a:r>
              <a:rPr lang="ar-SA" dirty="0" err="1"/>
              <a:t>فى</a:t>
            </a:r>
            <a:r>
              <a:rPr lang="ar-SA" dirty="0"/>
              <a:t> غير موضِعها، أو سقطت بعض ورقات، ثم نُسخ الكتاب من النُسخة </a:t>
            </a:r>
            <a:r>
              <a:rPr lang="ar-SA" dirty="0" err="1"/>
              <a:t>التى</a:t>
            </a:r>
            <a:r>
              <a:rPr lang="ar-SA" dirty="0"/>
              <a:t> وقع التبادل بين أوراقها، وقع </a:t>
            </a:r>
            <a:r>
              <a:rPr lang="ar-SA" dirty="0" err="1"/>
              <a:t>فى</a:t>
            </a:r>
            <a:r>
              <a:rPr lang="ar-SA" dirty="0"/>
              <a:t> الثانية بالضرورة تقديم أو تأخير أو خَلل لا يظهر له سبب </a:t>
            </a:r>
            <a:r>
              <a:rPr lang="ar-SA" dirty="0" err="1"/>
              <a:t>فى</a:t>
            </a:r>
            <a:r>
              <a:rPr lang="ar-SA" dirty="0"/>
              <a:t> النُسخة الثانية، لأن الخَلل </a:t>
            </a:r>
            <a:r>
              <a:rPr lang="ar-SA" dirty="0" err="1"/>
              <a:t>فى</a:t>
            </a:r>
            <a:r>
              <a:rPr lang="ar-SA" dirty="0"/>
              <a:t> النُسخة الثانية يكون </a:t>
            </a:r>
            <a:r>
              <a:rPr lang="ar-SA" dirty="0" err="1"/>
              <a:t>فى</a:t>
            </a:r>
            <a:r>
              <a:rPr lang="ar-SA" dirty="0"/>
              <a:t> </a:t>
            </a:r>
            <a:r>
              <a:rPr lang="ar-SA" dirty="0" err="1"/>
              <a:t>أى</a:t>
            </a:r>
            <a:r>
              <a:rPr lang="ar-SA" dirty="0"/>
              <a:t> موضع من وسط الصفحة، بينما يكون </a:t>
            </a:r>
            <a:r>
              <a:rPr lang="ar-SA" dirty="0" err="1"/>
              <a:t>فى</a:t>
            </a:r>
            <a:r>
              <a:rPr lang="ar-SA" dirty="0"/>
              <a:t> النُسخة الأولى بين ورقتين أي </a:t>
            </a:r>
            <a:r>
              <a:rPr lang="ar-SA" dirty="0" err="1"/>
              <a:t>فى</a:t>
            </a:r>
            <a:r>
              <a:rPr lang="ar-SA" dirty="0"/>
              <a:t> آخر ورقة وأول الورقة الثانية، ومما يُماثل سقوط ورقة أو ورقات، سقوط سطر عند نَسخ الكتاب، لأن النَاسخ بعد إتمام السطر لا يبدأ بما بعده، بل يُجاوز سطراً كاملاً ويبتدئ بالثالث، والغلطات </a:t>
            </a:r>
            <a:r>
              <a:rPr lang="ar-SA" dirty="0" err="1"/>
              <a:t>التى</a:t>
            </a:r>
            <a:r>
              <a:rPr lang="ar-SA" dirty="0"/>
              <a:t> تدُل على كون النُسخة مأخوذة من غيرها، وأكثر وقوعاً </a:t>
            </a:r>
            <a:r>
              <a:rPr lang="ar-SA" dirty="0" err="1"/>
              <a:t>فى</a:t>
            </a:r>
            <a:r>
              <a:rPr lang="ar-SA" dirty="0"/>
              <a:t> هذه الحالة تَوافق النُسختين </a:t>
            </a:r>
            <a:r>
              <a:rPr lang="ar-SA" dirty="0" err="1"/>
              <a:t>فى</a:t>
            </a:r>
            <a:r>
              <a:rPr lang="ar-SA" dirty="0"/>
              <a:t> الخطأ، وليست إحداها مَنسوخة من الأخرى، بل نُقلت كلتاهما عن نُسخة ثالثة، ومما يجب الالتفات إليه أن النُسخة الواحدة لا تُؤخذ أحياناً من أصل واحد بل من عدة نُسخ، وبخاصة إذا نقص من أحدها شيء وأكملها آخر، وأخذ الناقص من نُسخة أخرى</a:t>
            </a:r>
            <a:endParaRPr lang="ar-EG" dirty="0"/>
          </a:p>
        </p:txBody>
      </p:sp>
    </p:spTree>
    <p:extLst>
      <p:ext uri="{BB962C8B-B14F-4D97-AF65-F5344CB8AC3E}">
        <p14:creationId xmlns:p14="http://schemas.microsoft.com/office/powerpoint/2010/main" val="2353496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EG" dirty="0"/>
              <a:t> </a:t>
            </a:r>
            <a:r>
              <a:rPr lang="ar-EG" b="1" dirty="0"/>
              <a:t>وعلى الرغم من أن العربية الشمالية آخر اللغات السامية تدويناً إلا أنها احتفظت بجل خصائص اللغة السامية الأم، كالإعراب الذي اختفي من كل اللغات السامية باستثناء الأكادية</a:t>
            </a:r>
            <a:r>
              <a:rPr lang="ar-EG" dirty="0"/>
              <a:t>، </a:t>
            </a:r>
            <a:r>
              <a:rPr lang="ar-EG" b="1" dirty="0" smtClean="0"/>
              <a:t>ويُعلل </a:t>
            </a:r>
            <a:r>
              <a:rPr lang="ar-EG" b="1" dirty="0"/>
              <a:t>ذلك بسبب العزلة النسبية التي عاشتها القبائل العربية التي بقيت في الجزيرة العربية بينما تأثرت لغة القبائل السامية المهاجرة باللغات الأخرى غير السامية التي اتصلت بها وأخذت منها وأعطتها، الشيء الذي أدى إلى حدوث تغيرات لغوية أبعدتها من الأصل </a:t>
            </a:r>
            <a:r>
              <a:rPr lang="ar-EG" b="1" dirty="0" smtClean="0"/>
              <a:t>السامي</a:t>
            </a:r>
            <a:endParaRPr lang="ar-EG" dirty="0"/>
          </a:p>
        </p:txBody>
      </p:sp>
    </p:spTree>
    <p:extLst>
      <p:ext uri="{BB962C8B-B14F-4D97-AF65-F5344CB8AC3E}">
        <p14:creationId xmlns:p14="http://schemas.microsoft.com/office/powerpoint/2010/main" val="10859288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120680"/>
          </a:xfrm>
        </p:spPr>
        <p:txBody>
          <a:bodyPr>
            <a:normAutofit fontScale="70000" lnSpcReduction="20000"/>
          </a:bodyPr>
          <a:lstStyle/>
          <a:p>
            <a:pPr algn="just"/>
            <a:r>
              <a:rPr lang="ar-SA" dirty="0"/>
              <a:t>ويظهر ذلك أحياناً </a:t>
            </a:r>
            <a:r>
              <a:rPr lang="ar-SA" dirty="0" err="1"/>
              <a:t>فى</a:t>
            </a:r>
            <a:r>
              <a:rPr lang="ar-SA" dirty="0"/>
              <a:t> اختلاف الخطين، وقد يأخذ الكاتب نفسه قسماً من كتاب وقسماً من كتاب آخر لعلة من العلل، وفى بعض الأحيان تُصحح النُسخة على نُسخة غير تلك </a:t>
            </a:r>
            <a:r>
              <a:rPr lang="ar-SA" dirty="0" err="1"/>
              <a:t>التى</a:t>
            </a:r>
            <a:r>
              <a:rPr lang="ar-SA" dirty="0"/>
              <a:t> نُسخت منها، فنجد نص له أصلان، </a:t>
            </a:r>
            <a:r>
              <a:rPr lang="ar-SA" dirty="0" err="1"/>
              <a:t>أى</a:t>
            </a:r>
            <a:r>
              <a:rPr lang="ar-SA" dirty="0"/>
              <a:t> نص مُمتزج، والقاعدة أن النُسخ ذات النصوص المُمتزجة لا تُنسب لأحد ولا تُقسـم، وذَكَرَ أن مسألة الإبرَازَات أصعب </a:t>
            </a:r>
            <a:r>
              <a:rPr lang="ar-SA" dirty="0" err="1"/>
              <a:t>فى</a:t>
            </a:r>
            <a:r>
              <a:rPr lang="ar-SA" dirty="0"/>
              <a:t> بعض الحالات من غيرها من المسائل، خاصة إذا كان الكتاب شائعاً بين العوام ولا يُروى بين الأدباء فتتم الزيادة من قِبَل من قرأه أو رواه من عنده دون </a:t>
            </a:r>
            <a:r>
              <a:rPr lang="ar-SA" dirty="0" err="1"/>
              <a:t>أى</a:t>
            </a:r>
            <a:r>
              <a:rPr lang="ar-SA" dirty="0"/>
              <a:t> تَحرز مثل كُتب الحكايات الشعبية أو نسبة الكتاب للفترة السابقة على تقعيد قواعد التحقيق، وذكر كذلك أن هناك الرواية الثانوية وهى أنواع منها: الشرح الذي إذا احتوى على المتن فهو نُسخة أو </a:t>
            </a:r>
            <a:r>
              <a:rPr lang="ar-SA" dirty="0" err="1"/>
              <a:t>إبرَازة</a:t>
            </a:r>
            <a:r>
              <a:rPr lang="ar-SA" dirty="0"/>
              <a:t> للكتاب، أما الشرح الذي يُهذب المتن ويُصحح ما يراه خطأ، فتلك التصحيحات </a:t>
            </a:r>
            <a:r>
              <a:rPr lang="ar-SA" dirty="0" err="1"/>
              <a:t>حَدثِية</a:t>
            </a:r>
            <a:r>
              <a:rPr lang="ar-SA" dirty="0"/>
              <a:t> غير مروية، وهناك الشرح الذى لا يُذكر فيه إلا بعض كلمات المتن شأنه شأن النُسخة الناقصة، ومما يقرب من النُسخة الترجمة إلى لغة غير لُغة الأصل، وكما أن الترجمة بمنزلة نُسخة ثانوية للأصل، فكذلك الأصل بمثابة نُسخة للترجمة، ثم </a:t>
            </a:r>
            <a:r>
              <a:rPr lang="ar-SA" dirty="0" err="1"/>
              <a:t>يوجد:المُختصر</a:t>
            </a:r>
            <a:r>
              <a:rPr lang="ar-SA" dirty="0"/>
              <a:t>، والنُبذ، ونَظم الكتاب المنثور، واقتباس ما يوجد من آثار الكتاب الواحد </a:t>
            </a:r>
            <a:r>
              <a:rPr lang="ar-SA" dirty="0" err="1"/>
              <a:t>فى</a:t>
            </a:r>
            <a:r>
              <a:rPr lang="ar-SA" dirty="0"/>
              <a:t> كتاب آخر، والاقتباس: إما أن يكون المُؤلف قد اقتبس شيئاً ممن قَبله والأصل محفوظ عنده، أو أن يكون مَن بَعده هو الذى اقتبس منه، ونقد الكتاب وسيلة إلى اختيار القراءة الصحيحة، ولا نقد إلا بعد فهم، ولا يليق الاعتماد على قول الشارح، بل يجب نقد قوله كما يجب نقد النص نفسه، والفهم مبني على شرطين هما: معرفة المادة </a:t>
            </a:r>
            <a:r>
              <a:rPr lang="ar-SA" dirty="0" err="1"/>
              <a:t>التى</a:t>
            </a:r>
            <a:r>
              <a:rPr lang="ar-SA" dirty="0"/>
              <a:t> يبحث فيها الكتاب، ومعرفة اللغة والأسلوب، ومن الأشياء المهمة التي لابد من معرفتها رأى المؤلف نفسه وغرضه </a:t>
            </a:r>
            <a:r>
              <a:rPr lang="ar-SA" dirty="0" err="1"/>
              <a:t>فى</a:t>
            </a:r>
            <a:r>
              <a:rPr lang="ar-SA" dirty="0"/>
              <a:t> الكتاب كله، وفى كل فصل من فصوله، وذلك للاستعانة بتلك المعرفة على نقد ما يُخالف رأى المؤلف وغرضه، وتصحيح ذلك، وقال: أن علم نقد النصوص  يحتوى على عنصر وهمي أو صناعي، إلا أن الوهم والتخيل هنا وسيلة وواسطة فقط، ولا غنى عن تقديم الدليل والبرهان والأسباب المُرجحة لإيجاد الوهم والتخيل</a:t>
            </a:r>
            <a:endParaRPr lang="ar-EG" dirty="0"/>
          </a:p>
        </p:txBody>
      </p:sp>
    </p:spTree>
    <p:extLst>
      <p:ext uri="{BB962C8B-B14F-4D97-AF65-F5344CB8AC3E}">
        <p14:creationId xmlns:p14="http://schemas.microsoft.com/office/powerpoint/2010/main" val="19019545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a:t>أدولف </a:t>
            </a:r>
            <a:r>
              <a:rPr lang="ar-SA" u="sng" dirty="0" err="1"/>
              <a:t>جروهمان</a:t>
            </a:r>
            <a:endParaRPr lang="ar-EG" dirty="0"/>
          </a:p>
        </p:txBody>
      </p:sp>
      <p:sp>
        <p:nvSpPr>
          <p:cNvPr id="3" name="عنصر نائب للمحتوى 2"/>
          <p:cNvSpPr>
            <a:spLocks noGrp="1"/>
          </p:cNvSpPr>
          <p:nvPr>
            <p:ph idx="1"/>
          </p:nvPr>
        </p:nvSpPr>
        <p:spPr>
          <a:xfrm>
            <a:off x="457200" y="1340768"/>
            <a:ext cx="8229600" cy="5256584"/>
          </a:xfrm>
        </p:spPr>
        <p:txBody>
          <a:bodyPr>
            <a:normAutofit fontScale="85000" lnSpcReduction="20000"/>
          </a:bodyPr>
          <a:lstStyle/>
          <a:p>
            <a:pPr algn="just"/>
            <a:r>
              <a:rPr lang="ar-SA" dirty="0"/>
              <a:t>ويتجه أدولف </a:t>
            </a:r>
            <a:r>
              <a:rPr lang="ar-SA" dirty="0" err="1"/>
              <a:t>جروهمان</a:t>
            </a:r>
            <a:r>
              <a:rPr lang="ar-SA" dirty="0"/>
              <a:t> </a:t>
            </a:r>
            <a:r>
              <a:rPr lang="ar-SA" dirty="0" err="1"/>
              <a:t>فى</a:t>
            </a:r>
            <a:r>
              <a:rPr lang="ar-SA" dirty="0"/>
              <a:t> كتابة "أوراق البردى العربي" الصادر عام(1934م) في التحقيق اتجاها مُغايراً بعض الشيء؛ لأنه لم ير من الصواب نشر النصوص الأصلية بما فيها من الأخطاء والعلل؛ ويعتبر أن هذا يمد القارئ بصورة ناقصة مبتورة لهذه النصوص، وأن اتصال الكلمات بعضها ببعض وكتابة بعض الحروف بشكل غير عادي يزيد </a:t>
            </a:r>
            <a:r>
              <a:rPr lang="ar-SA" dirty="0" err="1"/>
              <a:t>فى</a:t>
            </a:r>
            <a:r>
              <a:rPr lang="ar-SA" dirty="0"/>
              <a:t> صعوبة نشر هذه النصوص علي الوجه الصحيح، يُضاف إلى ذلك أن النصوص الأصلية ينقُصها الكثير من النَقْط، فإدخال النَقْط المطلوب على النصوص المنشورة يمُدنا بنصوص مُتباينة مع النصوص الأصلية؛ ويُعلل ذلك بأن القارئ لن يستفيد من الرجوع إلى نصوص مملوءة بأغلاط النُساخ اللغوية والإملائية </a:t>
            </a:r>
            <a:r>
              <a:rPr lang="ar-SA" dirty="0" err="1"/>
              <a:t>التى</a:t>
            </a:r>
            <a:r>
              <a:rPr lang="ar-SA" dirty="0"/>
              <a:t> كثيراً ما نُصادفها </a:t>
            </a:r>
            <a:r>
              <a:rPr lang="ar-SA" dirty="0" err="1"/>
              <a:t>فى</a:t>
            </a:r>
            <a:r>
              <a:rPr lang="ar-SA" dirty="0"/>
              <a:t> النصوص، ووجد أنه لزاماً عليه أن يوجه نظر القارئ إلى ما هنالك من الاختلاف بين النص المطبوع والأصل إذا كان هناك ما يدعو إلى إدخال تعديل على الأصل، ولم ير من الفضول أن يُبين الكلمات المنقوطة </a:t>
            </a:r>
            <a:r>
              <a:rPr lang="ar-SA" dirty="0" err="1"/>
              <a:t>فى</a:t>
            </a:r>
            <a:r>
              <a:rPr lang="ar-SA" dirty="0"/>
              <a:t> الأصل حتى ما كان منها غير كامل النَقْط، ومع ذلك فقد عمل على جعل هذه النصوص مُتمشية مع الأصل</a:t>
            </a:r>
            <a:endParaRPr lang="ar-EG" dirty="0"/>
          </a:p>
        </p:txBody>
      </p:sp>
    </p:spTree>
    <p:extLst>
      <p:ext uri="{BB962C8B-B14F-4D97-AF65-F5344CB8AC3E}">
        <p14:creationId xmlns:p14="http://schemas.microsoft.com/office/powerpoint/2010/main" val="15247339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6048672"/>
          </a:xfrm>
        </p:spPr>
        <p:txBody>
          <a:bodyPr>
            <a:normAutofit fontScale="92500"/>
          </a:bodyPr>
          <a:lstStyle/>
          <a:p>
            <a:pPr algn="just"/>
            <a:r>
              <a:rPr lang="ar-SA" dirty="0"/>
              <a:t>واستعان على ذلك ببعض الرموز </a:t>
            </a:r>
            <a:r>
              <a:rPr lang="ar-SA" dirty="0" err="1"/>
              <a:t>التى</a:t>
            </a:r>
            <a:r>
              <a:rPr lang="ar-SA" dirty="0"/>
              <a:t> اتفق عليها الإخصائيون </a:t>
            </a:r>
            <a:r>
              <a:rPr lang="ar-SA" dirty="0" err="1"/>
              <a:t>فى</a:t>
            </a:r>
            <a:r>
              <a:rPr lang="ar-SA" dirty="0"/>
              <a:t> علم أوراق البردي </a:t>
            </a:r>
            <a:r>
              <a:rPr lang="ar-SA" dirty="0" err="1"/>
              <a:t>فى</a:t>
            </a:r>
            <a:r>
              <a:rPr lang="ar-SA" dirty="0"/>
              <a:t> دورة انعقاد مُؤتمر المُستشرقين في ليدن عام(1931م)، وهذه الرموز هى: [[]] للدلالة على أن الكاتب شطب بقلمه الكلمات، والحروف الداخلة </a:t>
            </a:r>
            <a:r>
              <a:rPr lang="ar-SA" dirty="0" err="1"/>
              <a:t>فى</a:t>
            </a:r>
            <a:r>
              <a:rPr lang="ar-SA" dirty="0"/>
              <a:t> هذين القوسين &lt;  &gt; للدلالة على أن الكاتب قد أغفل كتابة بعض الحروف أو الكلمات، ونصفي الدائرة() للدلالة على أن هناك كلمات كُتبت </a:t>
            </a:r>
            <a:r>
              <a:rPr lang="ar-SA" dirty="0" err="1"/>
              <a:t>فى</a:t>
            </a:r>
            <a:r>
              <a:rPr lang="ar-SA" dirty="0"/>
              <a:t> الأصل بشكل مُختصر، و [] للدلالة على أن هناك حروفاً مفقودة </a:t>
            </a:r>
            <a:r>
              <a:rPr lang="ar-SA" dirty="0" err="1"/>
              <a:t>فى</a:t>
            </a:r>
            <a:r>
              <a:rPr lang="ar-SA" dirty="0"/>
              <a:t> الأصل، و [......] للدلالة على أن هناك حروفاً ناقصة </a:t>
            </a:r>
            <a:r>
              <a:rPr lang="ar-SA" dirty="0" err="1"/>
              <a:t>فى</a:t>
            </a:r>
            <a:r>
              <a:rPr lang="ar-SA" dirty="0"/>
              <a:t> الأصل ليس من سبيل إلى كشفها، و</a:t>
            </a:r>
            <a:r>
              <a:rPr lang="en-US" dirty="0"/>
              <a:t>}</a:t>
            </a:r>
            <a:r>
              <a:rPr lang="ar-SA" dirty="0"/>
              <a:t>  </a:t>
            </a:r>
            <a:r>
              <a:rPr lang="en-US" dirty="0"/>
              <a:t>{</a:t>
            </a:r>
            <a:r>
              <a:rPr lang="ar-SA" dirty="0"/>
              <a:t> للدلالة على أن هناك حروفاً يجب حذفها </a:t>
            </a:r>
            <a:r>
              <a:rPr lang="ar-SA" dirty="0" err="1"/>
              <a:t>فى</a:t>
            </a:r>
            <a:r>
              <a:rPr lang="ar-SA" dirty="0"/>
              <a:t> الأصل، وعول </a:t>
            </a:r>
            <a:r>
              <a:rPr lang="ar-SA" dirty="0" err="1"/>
              <a:t>فى</a:t>
            </a:r>
            <a:r>
              <a:rPr lang="ar-SA" dirty="0"/>
              <a:t> اقتباس الآيات القُرآنية وترقيمها على نُسخة المُصحف طباعة الحكومة المصرية عام(1924م)، مع الإشارة إلى أرقام الآيات </a:t>
            </a:r>
            <a:r>
              <a:rPr lang="ar-SA" dirty="0" err="1"/>
              <a:t>فى</a:t>
            </a:r>
            <a:r>
              <a:rPr lang="ar-SA" dirty="0"/>
              <a:t> أقواس مُستديرة</a:t>
            </a:r>
            <a:endParaRPr lang="ar-EG" dirty="0"/>
          </a:p>
        </p:txBody>
      </p:sp>
    </p:spTree>
    <p:extLst>
      <p:ext uri="{BB962C8B-B14F-4D97-AF65-F5344CB8AC3E}">
        <p14:creationId xmlns:p14="http://schemas.microsoft.com/office/powerpoint/2010/main" val="27213413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SA" dirty="0" smtClean="0"/>
          </a:p>
          <a:p>
            <a:endParaRPr lang="ar-SA" dirty="0"/>
          </a:p>
          <a:p>
            <a:endParaRPr lang="ar-SA" dirty="0" smtClean="0"/>
          </a:p>
          <a:p>
            <a:pPr algn="ctr"/>
            <a:r>
              <a:rPr lang="ar-SA" dirty="0" smtClean="0"/>
              <a:t>المقرر تم </a:t>
            </a:r>
            <a:r>
              <a:rPr lang="ar-SA" smtClean="0"/>
              <a:t>والحمد لله</a:t>
            </a:r>
            <a:endParaRPr lang="ar-SA"/>
          </a:p>
        </p:txBody>
      </p:sp>
    </p:spTree>
    <p:extLst>
      <p:ext uri="{BB962C8B-B14F-4D97-AF65-F5344CB8AC3E}">
        <p14:creationId xmlns:p14="http://schemas.microsoft.com/office/powerpoint/2010/main" val="1449783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algn="just"/>
            <a:r>
              <a:rPr lang="ar-EG" b="1" dirty="0"/>
              <a:t>وَمِمَّا يستغرب أَن الْأُمَم الغربية مَعَ اتِّفَاقهم فِي صور الْحُرُوف الهجائية قد اخْتلفُوا فِي لفظ كثير مِنْهَا، فكثيرا من الْأَلْفَاظ إِذا كتبت بحروفهم </a:t>
            </a:r>
            <a:r>
              <a:rPr lang="ar-EG" b="1" dirty="0" err="1"/>
              <a:t>يقْرؤهَا</a:t>
            </a:r>
            <a:r>
              <a:rPr lang="ar-EG" b="1" dirty="0"/>
              <a:t> كل فريق مِنْهُم على وَجه يُخَالف غَيره، وعَلى ذَلِك فَلَا يستغرب اخْتلَافهمْ فِي أَسمَاء كثير من المدن وَنَحْوهَا، وَنَشأ من ذَلِك أَن صَار أغلب الْأَلْفَاظ المصورة بحروفهم إِذا كَانَ من اللُّغَات الغربية عِنْدهم كالصينية والهندية والفارسية مَجْهُولا لَا يعرف كَيفَ يلفظ بِهِ عِنْد أَهله وَذَلِكَ أَن الَّذين تلقوا أَولا تِلْكَ الْأَلْفَاظ من العارفين بهَا قد كتبوها على مُقْتَضى اصطلاحهم فَإِذا قَرَأَهَا غَيرهم من الْأُمَم الْأُخْرَى قَرَأَهَا كل فريق مِنْهُم على مُقْتَضى اصْطِلَاحه فَنَشَأَ من ذَلِك اخْتِلَاف فِي اللَّفْظ</a:t>
            </a:r>
            <a:endParaRPr lang="ar-EG" dirty="0"/>
          </a:p>
        </p:txBody>
      </p:sp>
    </p:spTree>
    <p:extLst>
      <p:ext uri="{BB962C8B-B14F-4D97-AF65-F5344CB8AC3E}">
        <p14:creationId xmlns:p14="http://schemas.microsoft.com/office/powerpoint/2010/main" val="166362187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2081</TotalTime>
  <Words>10088</Words>
  <Application>Microsoft Office PowerPoint</Application>
  <PresentationFormat>عرض على الشاشة (3:4)‏</PresentationFormat>
  <Paragraphs>167</Paragraphs>
  <Slides>83</Slides>
  <Notes>0</Notes>
  <HiddenSlides>0</HiddenSlides>
  <MMClips>0</MMClips>
  <ScaleCrop>false</ScaleCrop>
  <HeadingPairs>
    <vt:vector size="4" baseType="variant">
      <vt:variant>
        <vt:lpstr>نسق</vt:lpstr>
      </vt:variant>
      <vt:variant>
        <vt:i4>1</vt:i4>
      </vt:variant>
      <vt:variant>
        <vt:lpstr>عناوين الشرائح</vt:lpstr>
      </vt:variant>
      <vt:variant>
        <vt:i4>83</vt:i4>
      </vt:variant>
    </vt:vector>
  </HeadingPairs>
  <TitlesOfParts>
    <vt:vector size="84" baseType="lpstr">
      <vt:lpstr>نسق Office</vt:lpstr>
      <vt:lpstr>المُعالجة الفنية للمخطوطات</vt:lpstr>
      <vt:lpstr>يشتمل هذا الكتاب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نقوش الخط العربي الأولى وأثر أهل الكتاب:</vt:lpstr>
      <vt:lpstr>عرض تقديمي في PowerPoint</vt:lpstr>
      <vt:lpstr>عرض تقديمي في PowerPoint</vt:lpstr>
      <vt:lpstr>عرض تقديمي في PowerPoint</vt:lpstr>
      <vt:lpstr>عرض تقديمي في PowerPoint</vt:lpstr>
      <vt:lpstr>أثر اليهود في تعليم العرب الخط</vt:lpstr>
      <vt:lpstr>أول من كتب بالحرف العربية</vt:lpstr>
      <vt:lpstr>عرض تقديمي في PowerPoint</vt:lpstr>
      <vt:lpstr> الخطوط العربية في ما قبل الإسلام: الأبجدية العربية بالخط المسند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بداية الخط العربي وجودته في حمير دولة التبابعة</vt:lpstr>
      <vt:lpstr>الفرق بين الخط المسند والخط العربي</vt:lpstr>
      <vt:lpstr>خط سير الخط العربي</vt:lpstr>
      <vt:lpstr>عرض تقديمي في PowerPoint</vt:lpstr>
      <vt:lpstr>عرض تقديمي في PowerPoint</vt:lpstr>
      <vt:lpstr>عرض تقديمي في PowerPoint</vt:lpstr>
      <vt:lpstr>عرض تقديمي في PowerPoint</vt:lpstr>
      <vt:lpstr>عرض تقديمي في PowerPoint</vt:lpstr>
      <vt:lpstr>تطور الخط العربي وأقلامه</vt:lpstr>
      <vt:lpstr>عرض تقديمي في PowerPoint</vt:lpstr>
      <vt:lpstr>أقلام الخط العربي وتطورها</vt:lpstr>
      <vt:lpstr>عرض تقديمي في PowerPoint</vt:lpstr>
      <vt:lpstr>الخط في البيئة الصحراوية البدائية</vt:lpstr>
      <vt:lpstr>أول من كتب بالحرف العربي</vt:lpstr>
      <vt:lpstr>صورة الحركات قبل التشكيل وإشكالية الرسم العثماني</vt:lpstr>
      <vt:lpstr>عرض تقديمي في PowerPoint</vt:lpstr>
      <vt:lpstr>النقط والشكل:</vt:lpstr>
      <vt:lpstr>ترتيب الحروف</vt:lpstr>
      <vt:lpstr>خصائص الخط العربي وإشكالياته</vt:lpstr>
      <vt:lpstr>كتابة الأرقام:</vt:lpstr>
      <vt:lpstr>المطابع العربية وأثرها على الحرف العربي</vt:lpstr>
      <vt:lpstr>أثر التكنولوجيا على الخط العربي</vt:lpstr>
      <vt:lpstr>دعوات إصلاح الخط العربي</vt:lpstr>
      <vt:lpstr>عرض تقديمي في PowerPoint</vt:lpstr>
      <vt:lpstr>بدايات الورق</vt:lpstr>
      <vt:lpstr>عرض تقديمي في PowerPoint</vt:lpstr>
      <vt:lpstr>عرض تقديمي في PowerPoint</vt:lpstr>
      <vt:lpstr>عرض تقديمي في PowerPoint</vt:lpstr>
      <vt:lpstr>احلال الورق مكان الرق والبردي</vt:lpstr>
      <vt:lpstr>أسماء وأنواع الورق:</vt:lpstr>
      <vt:lpstr>عرض تقديمي في PowerPoint</vt:lpstr>
      <vt:lpstr>انتقال صناعة الورق إلى الشام ومصر والمغرب العربي والأندلس وأوربا:</vt:lpstr>
      <vt:lpstr>المواد المُستخدمة في صناعة الورق:</vt:lpstr>
      <vt:lpstr>توفره واختلاف أسعاره:</vt:lpstr>
      <vt:lpstr>انتهت الدراسة إلى النتائج والتوصيات التالية:</vt:lpstr>
      <vt:lpstr>التحقيق: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بعض اصطلاحات تحقيق النصوص</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أحمد زكى باشا(المتوفى: 1934م): </vt:lpstr>
      <vt:lpstr>برجشتراسر:</vt:lpstr>
      <vt:lpstr>عرض تقديمي في PowerPoint</vt:lpstr>
      <vt:lpstr>أدولف جروهمان</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الوثائق العربية في العصور الوسطى</dc:title>
  <dc:creator>كمبيولاب</dc:creator>
  <cp:lastModifiedBy>كمبيولاب</cp:lastModifiedBy>
  <cp:revision>50</cp:revision>
  <dcterms:created xsi:type="dcterms:W3CDTF">2019-09-28T14:36:21Z</dcterms:created>
  <dcterms:modified xsi:type="dcterms:W3CDTF">2020-03-22T21:45:58Z</dcterms:modified>
</cp:coreProperties>
</file>