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8"/>
  </p:notesMasterIdLst>
  <p:sldIdLst>
    <p:sldId id="256" r:id="rId2"/>
    <p:sldId id="264" r:id="rId3"/>
    <p:sldId id="268" r:id="rId4"/>
    <p:sldId id="269" r:id="rId5"/>
    <p:sldId id="270" r:id="rId6"/>
    <p:sldId id="271" r:id="rId7"/>
    <p:sldId id="272" r:id="rId8"/>
    <p:sldId id="274" r:id="rId9"/>
    <p:sldId id="275" r:id="rId10"/>
    <p:sldId id="273"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Lst>
  <p:sldSz cx="12192000" cy="6858000"/>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25D"/>
    <a:srgbClr val="2641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441" autoAdjust="0"/>
    <p:restoredTop sz="86323" autoAdjust="0"/>
  </p:normalViewPr>
  <p:slideViewPr>
    <p:cSldViewPr snapToGrid="0">
      <p:cViewPr>
        <p:scale>
          <a:sx n="84" d="100"/>
          <a:sy n="84" d="100"/>
        </p:scale>
        <p:origin x="-72" y="132"/>
      </p:cViewPr>
      <p:guideLst>
        <p:guide orient="horz" pos="2160"/>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CDB43-4626-479E-AD1E-4FE2D5FC4957}"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pPr rtl="1"/>
          <a:endParaRPr lang="ar-SA"/>
        </a:p>
      </dgm:t>
    </dgm:pt>
    <dgm:pt modelId="{040604F8-65CC-4950-9E0C-5F772B64C772}">
      <dgm:prSet phldrT="[نص]"/>
      <dgm:spPr/>
      <dgm:t>
        <a:bodyPr/>
        <a:lstStyle/>
        <a:p>
          <a:pPr rtl="1"/>
          <a:r>
            <a:rPr lang="ar-DZ" dirty="0" smtClean="0"/>
            <a:t>مبادئ الصفقات العمومية</a:t>
          </a:r>
          <a:endParaRPr lang="ar-SA" dirty="0"/>
        </a:p>
      </dgm:t>
    </dgm:pt>
    <dgm:pt modelId="{C596D07D-64CD-489B-ACFC-E7700A7EE57C}" type="parTrans" cxnId="{FD0C3CD8-A0F9-48F6-9241-039903872A14}">
      <dgm:prSet/>
      <dgm:spPr/>
      <dgm:t>
        <a:bodyPr/>
        <a:lstStyle/>
        <a:p>
          <a:pPr rtl="1"/>
          <a:endParaRPr lang="ar-SA"/>
        </a:p>
      </dgm:t>
    </dgm:pt>
    <dgm:pt modelId="{F6EBB008-8074-49C0-BDDF-3D538B8DB86C}" type="sibTrans" cxnId="{FD0C3CD8-A0F9-48F6-9241-039903872A14}">
      <dgm:prSet/>
      <dgm:spPr/>
      <dgm:t>
        <a:bodyPr/>
        <a:lstStyle/>
        <a:p>
          <a:pPr rtl="1"/>
          <a:endParaRPr lang="ar-SA"/>
        </a:p>
      </dgm:t>
    </dgm:pt>
    <dgm:pt modelId="{39D47D48-4014-42D3-9D5A-A149E8E17397}">
      <dgm:prSet phldrT="[نص]">
        <dgm:style>
          <a:lnRef idx="1">
            <a:schemeClr val="accent4"/>
          </a:lnRef>
          <a:fillRef idx="3">
            <a:schemeClr val="accent4"/>
          </a:fillRef>
          <a:effectRef idx="2">
            <a:schemeClr val="accent4"/>
          </a:effectRef>
          <a:fontRef idx="minor">
            <a:schemeClr val="lt1"/>
          </a:fontRef>
        </dgm:style>
      </dgm:prSet>
      <dgm:spPr/>
      <dgm:t>
        <a:bodyPr/>
        <a:lstStyle/>
        <a:p>
          <a:pPr rtl="1"/>
          <a:r>
            <a:rPr lang="ar-DZ" dirty="0" smtClean="0"/>
            <a:t>الحرية</a:t>
          </a:r>
          <a:endParaRPr lang="ar-SA" dirty="0"/>
        </a:p>
      </dgm:t>
    </dgm:pt>
    <dgm:pt modelId="{67C90001-D280-425F-AD40-ECE8ACA2F031}" type="parTrans" cxnId="{6E0153E4-85A4-4881-AFF4-5FA39CB213DE}">
      <dgm:prSet/>
      <dgm:spPr/>
      <dgm:t>
        <a:bodyPr/>
        <a:lstStyle/>
        <a:p>
          <a:pPr rtl="1"/>
          <a:endParaRPr lang="ar-SA"/>
        </a:p>
      </dgm:t>
    </dgm:pt>
    <dgm:pt modelId="{E24733C8-88B8-4299-86B8-BFF3A7967A97}" type="sibTrans" cxnId="{6E0153E4-85A4-4881-AFF4-5FA39CB213DE}">
      <dgm:prSet/>
      <dgm:spPr/>
      <dgm:t>
        <a:bodyPr/>
        <a:lstStyle/>
        <a:p>
          <a:pPr rtl="1"/>
          <a:endParaRPr lang="ar-SA"/>
        </a:p>
      </dgm:t>
    </dgm:pt>
    <dgm:pt modelId="{531CBF42-04EE-4B83-8566-D345FE18E34B}">
      <dgm:prSet phldrT="[نص]">
        <dgm:style>
          <a:lnRef idx="1">
            <a:schemeClr val="accent4"/>
          </a:lnRef>
          <a:fillRef idx="3">
            <a:schemeClr val="accent4"/>
          </a:fillRef>
          <a:effectRef idx="2">
            <a:schemeClr val="accent4"/>
          </a:effectRef>
          <a:fontRef idx="minor">
            <a:schemeClr val="lt1"/>
          </a:fontRef>
        </dgm:style>
      </dgm:prSet>
      <dgm:spPr/>
      <dgm:t>
        <a:bodyPr/>
        <a:lstStyle/>
        <a:p>
          <a:pPr rtl="1"/>
          <a:r>
            <a:rPr lang="ar-DZ" dirty="0" smtClean="0"/>
            <a:t>المساواة</a:t>
          </a:r>
          <a:endParaRPr lang="ar-SA" dirty="0"/>
        </a:p>
      </dgm:t>
    </dgm:pt>
    <dgm:pt modelId="{B081B84D-125D-4D40-AB6B-0FB2991D24FE}" type="parTrans" cxnId="{EC53C47F-8F2A-4916-B070-5605CF08E2BE}">
      <dgm:prSet/>
      <dgm:spPr/>
      <dgm:t>
        <a:bodyPr/>
        <a:lstStyle/>
        <a:p>
          <a:pPr rtl="1"/>
          <a:endParaRPr lang="ar-SA"/>
        </a:p>
      </dgm:t>
    </dgm:pt>
    <dgm:pt modelId="{5A5747F3-5131-44AF-8B51-AE3CD7BC5AFC}" type="sibTrans" cxnId="{EC53C47F-8F2A-4916-B070-5605CF08E2BE}">
      <dgm:prSet/>
      <dgm:spPr/>
      <dgm:t>
        <a:bodyPr/>
        <a:lstStyle/>
        <a:p>
          <a:pPr rtl="1"/>
          <a:endParaRPr lang="ar-SA"/>
        </a:p>
      </dgm:t>
    </dgm:pt>
    <dgm:pt modelId="{90EFD9FD-AB16-4891-A591-838217F517A2}">
      <dgm:prSet phldrT="[نص]">
        <dgm:style>
          <a:lnRef idx="1">
            <a:schemeClr val="accent4"/>
          </a:lnRef>
          <a:fillRef idx="3">
            <a:schemeClr val="accent4"/>
          </a:fillRef>
          <a:effectRef idx="2">
            <a:schemeClr val="accent4"/>
          </a:effectRef>
          <a:fontRef idx="minor">
            <a:schemeClr val="lt1"/>
          </a:fontRef>
        </dgm:style>
      </dgm:prSet>
      <dgm:spPr/>
      <dgm:t>
        <a:bodyPr/>
        <a:lstStyle/>
        <a:p>
          <a:pPr rtl="1"/>
          <a:r>
            <a:rPr lang="ar-DZ" dirty="0" smtClean="0"/>
            <a:t>الشفافية</a:t>
          </a:r>
          <a:endParaRPr lang="ar-SA" dirty="0"/>
        </a:p>
      </dgm:t>
    </dgm:pt>
    <dgm:pt modelId="{441F9285-5CF8-42D4-A15A-EEB4F9113C75}" type="parTrans" cxnId="{340F6104-575A-4AA8-B889-83B149E2B68E}">
      <dgm:prSet/>
      <dgm:spPr/>
    </dgm:pt>
    <dgm:pt modelId="{E890477E-9ECD-4CF1-A03E-4084983F90CC}" type="sibTrans" cxnId="{340F6104-575A-4AA8-B889-83B149E2B68E}">
      <dgm:prSet/>
      <dgm:spPr/>
    </dgm:pt>
    <dgm:pt modelId="{A71DC59B-B38B-488A-B4E8-E15F6F6DE1B2}" type="pres">
      <dgm:prSet presAssocID="{901CDB43-4626-479E-AD1E-4FE2D5FC4957}" presName="layout" presStyleCnt="0">
        <dgm:presLayoutVars>
          <dgm:chMax/>
          <dgm:chPref/>
          <dgm:dir/>
          <dgm:animOne val="branch"/>
          <dgm:animLvl val="lvl"/>
          <dgm:resizeHandles/>
        </dgm:presLayoutVars>
      </dgm:prSet>
      <dgm:spPr/>
      <dgm:t>
        <a:bodyPr/>
        <a:lstStyle/>
        <a:p>
          <a:pPr rtl="1"/>
          <a:endParaRPr lang="ar-SA"/>
        </a:p>
      </dgm:t>
    </dgm:pt>
    <dgm:pt modelId="{BE3E7CA9-0AA7-4128-BB53-AF53AE76AC1B}" type="pres">
      <dgm:prSet presAssocID="{040604F8-65CC-4950-9E0C-5F772B64C772}" presName="root" presStyleCnt="0">
        <dgm:presLayoutVars>
          <dgm:chMax/>
          <dgm:chPref val="4"/>
        </dgm:presLayoutVars>
      </dgm:prSet>
      <dgm:spPr/>
    </dgm:pt>
    <dgm:pt modelId="{B49883FC-E3B6-4D07-803E-E3D64346985F}" type="pres">
      <dgm:prSet presAssocID="{040604F8-65CC-4950-9E0C-5F772B64C772}" presName="rootComposite" presStyleCnt="0">
        <dgm:presLayoutVars/>
      </dgm:prSet>
      <dgm:spPr/>
    </dgm:pt>
    <dgm:pt modelId="{BE487130-DB42-4A3D-AA34-9CB8B40D0AD4}" type="pres">
      <dgm:prSet presAssocID="{040604F8-65CC-4950-9E0C-5F772B64C772}" presName="rootText" presStyleLbl="node0" presStyleIdx="0" presStyleCnt="1">
        <dgm:presLayoutVars>
          <dgm:chMax/>
          <dgm:chPref val="4"/>
        </dgm:presLayoutVars>
      </dgm:prSet>
      <dgm:spPr/>
      <dgm:t>
        <a:bodyPr/>
        <a:lstStyle/>
        <a:p>
          <a:pPr rtl="1"/>
          <a:endParaRPr lang="ar-SA"/>
        </a:p>
      </dgm:t>
    </dgm:pt>
    <dgm:pt modelId="{440DCB86-5E90-487C-B6AB-19494142F983}" type="pres">
      <dgm:prSet presAssocID="{040604F8-65CC-4950-9E0C-5F772B64C772}" presName="childShape" presStyleCnt="0">
        <dgm:presLayoutVars>
          <dgm:chMax val="0"/>
          <dgm:chPref val="0"/>
        </dgm:presLayoutVars>
      </dgm:prSet>
      <dgm:spPr/>
    </dgm:pt>
    <dgm:pt modelId="{64C4BE9D-5AD8-4953-8127-143817F64F38}" type="pres">
      <dgm:prSet presAssocID="{39D47D48-4014-42D3-9D5A-A149E8E17397}" presName="childComposite" presStyleCnt="0">
        <dgm:presLayoutVars>
          <dgm:chMax val="0"/>
          <dgm:chPref val="0"/>
        </dgm:presLayoutVars>
      </dgm:prSet>
      <dgm:spPr/>
    </dgm:pt>
    <dgm:pt modelId="{7D71AC3E-2CDA-4B9B-ABD1-8BEC62E39E28}" type="pres">
      <dgm:prSet presAssocID="{39D47D48-4014-42D3-9D5A-A149E8E17397}" presName="Image" presStyleLbl="node1" presStyleIdx="0" presStyleCnt="3"/>
      <dgm:spPr/>
    </dgm:pt>
    <dgm:pt modelId="{C806F7F2-1694-4BC7-B600-C8314BBA13AA}" type="pres">
      <dgm:prSet presAssocID="{39D47D48-4014-42D3-9D5A-A149E8E17397}" presName="childText" presStyleLbl="lnNode1" presStyleIdx="0" presStyleCnt="3">
        <dgm:presLayoutVars>
          <dgm:chMax val="0"/>
          <dgm:chPref val="0"/>
          <dgm:bulletEnabled val="1"/>
        </dgm:presLayoutVars>
      </dgm:prSet>
      <dgm:spPr/>
      <dgm:t>
        <a:bodyPr/>
        <a:lstStyle/>
        <a:p>
          <a:pPr rtl="1"/>
          <a:endParaRPr lang="ar-SA"/>
        </a:p>
      </dgm:t>
    </dgm:pt>
    <dgm:pt modelId="{0EF3817A-B0F2-446B-95A9-53618BD5BBF9}" type="pres">
      <dgm:prSet presAssocID="{531CBF42-04EE-4B83-8566-D345FE18E34B}" presName="childComposite" presStyleCnt="0">
        <dgm:presLayoutVars>
          <dgm:chMax val="0"/>
          <dgm:chPref val="0"/>
        </dgm:presLayoutVars>
      </dgm:prSet>
      <dgm:spPr/>
    </dgm:pt>
    <dgm:pt modelId="{A0DC706F-F113-4F01-B81A-CF10E2DCE15D}" type="pres">
      <dgm:prSet presAssocID="{531CBF42-04EE-4B83-8566-D345FE18E34B}" presName="Image" presStyleLbl="node1" presStyleIdx="1" presStyleCnt="3"/>
      <dgm:spPr/>
    </dgm:pt>
    <dgm:pt modelId="{23E85358-C5CB-46F0-9AF1-79BC4CC4C92C}" type="pres">
      <dgm:prSet presAssocID="{531CBF42-04EE-4B83-8566-D345FE18E34B}" presName="childText" presStyleLbl="lnNode1" presStyleIdx="1" presStyleCnt="3">
        <dgm:presLayoutVars>
          <dgm:chMax val="0"/>
          <dgm:chPref val="0"/>
          <dgm:bulletEnabled val="1"/>
        </dgm:presLayoutVars>
      </dgm:prSet>
      <dgm:spPr/>
      <dgm:t>
        <a:bodyPr/>
        <a:lstStyle/>
        <a:p>
          <a:pPr rtl="1"/>
          <a:endParaRPr lang="ar-SA"/>
        </a:p>
      </dgm:t>
    </dgm:pt>
    <dgm:pt modelId="{28EA8161-2CF4-4E3D-893D-514E27927631}" type="pres">
      <dgm:prSet presAssocID="{90EFD9FD-AB16-4891-A591-838217F517A2}" presName="childComposite" presStyleCnt="0">
        <dgm:presLayoutVars>
          <dgm:chMax val="0"/>
          <dgm:chPref val="0"/>
        </dgm:presLayoutVars>
      </dgm:prSet>
      <dgm:spPr/>
    </dgm:pt>
    <dgm:pt modelId="{6B6D3FC5-08D0-42C5-A152-5AB5C674E53A}" type="pres">
      <dgm:prSet presAssocID="{90EFD9FD-AB16-4891-A591-838217F517A2}" presName="Image" presStyleLbl="node1" presStyleIdx="2" presStyleCnt="3"/>
      <dgm:spPr/>
    </dgm:pt>
    <dgm:pt modelId="{63A08CDE-78D4-4ED7-8F63-8D9CBCA6B32D}" type="pres">
      <dgm:prSet presAssocID="{90EFD9FD-AB16-4891-A591-838217F517A2}" presName="childText" presStyleLbl="lnNode1" presStyleIdx="2" presStyleCnt="3">
        <dgm:presLayoutVars>
          <dgm:chMax val="0"/>
          <dgm:chPref val="0"/>
          <dgm:bulletEnabled val="1"/>
        </dgm:presLayoutVars>
      </dgm:prSet>
      <dgm:spPr/>
      <dgm:t>
        <a:bodyPr/>
        <a:lstStyle/>
        <a:p>
          <a:pPr rtl="1"/>
          <a:endParaRPr lang="ar-SA"/>
        </a:p>
      </dgm:t>
    </dgm:pt>
  </dgm:ptLst>
  <dgm:cxnLst>
    <dgm:cxn modelId="{6E0153E4-85A4-4881-AFF4-5FA39CB213DE}" srcId="{040604F8-65CC-4950-9E0C-5F772B64C772}" destId="{39D47D48-4014-42D3-9D5A-A149E8E17397}" srcOrd="0" destOrd="0" parTransId="{67C90001-D280-425F-AD40-ECE8ACA2F031}" sibTransId="{E24733C8-88B8-4299-86B8-BFF3A7967A97}"/>
    <dgm:cxn modelId="{7F54BD75-8F12-49A8-BBDB-B21E9199E7A1}" type="presOf" srcId="{040604F8-65CC-4950-9E0C-5F772B64C772}" destId="{BE487130-DB42-4A3D-AA34-9CB8B40D0AD4}" srcOrd="0" destOrd="0" presId="urn:microsoft.com/office/officeart/2008/layout/PictureAccentList"/>
    <dgm:cxn modelId="{D01034CD-B17C-4FC3-86B9-A177CB453111}" type="presOf" srcId="{901CDB43-4626-479E-AD1E-4FE2D5FC4957}" destId="{A71DC59B-B38B-488A-B4E8-E15F6F6DE1B2}" srcOrd="0" destOrd="0" presId="urn:microsoft.com/office/officeart/2008/layout/PictureAccentList"/>
    <dgm:cxn modelId="{FD0C3CD8-A0F9-48F6-9241-039903872A14}" srcId="{901CDB43-4626-479E-AD1E-4FE2D5FC4957}" destId="{040604F8-65CC-4950-9E0C-5F772B64C772}" srcOrd="0" destOrd="0" parTransId="{C596D07D-64CD-489B-ACFC-E7700A7EE57C}" sibTransId="{F6EBB008-8074-49C0-BDDF-3D538B8DB86C}"/>
    <dgm:cxn modelId="{340F6104-575A-4AA8-B889-83B149E2B68E}" srcId="{040604F8-65CC-4950-9E0C-5F772B64C772}" destId="{90EFD9FD-AB16-4891-A591-838217F517A2}" srcOrd="2" destOrd="0" parTransId="{441F9285-5CF8-42D4-A15A-EEB4F9113C75}" sibTransId="{E890477E-9ECD-4CF1-A03E-4084983F90CC}"/>
    <dgm:cxn modelId="{6B39B4E4-A831-436B-B76B-921EF114E53E}" type="presOf" srcId="{531CBF42-04EE-4B83-8566-D345FE18E34B}" destId="{23E85358-C5CB-46F0-9AF1-79BC4CC4C92C}" srcOrd="0" destOrd="0" presId="urn:microsoft.com/office/officeart/2008/layout/PictureAccentList"/>
    <dgm:cxn modelId="{42A6F4F0-9C93-4ACB-A8A6-9E5BCA79305B}" type="presOf" srcId="{39D47D48-4014-42D3-9D5A-A149E8E17397}" destId="{C806F7F2-1694-4BC7-B600-C8314BBA13AA}" srcOrd="0" destOrd="0" presId="urn:microsoft.com/office/officeart/2008/layout/PictureAccentList"/>
    <dgm:cxn modelId="{EC53C47F-8F2A-4916-B070-5605CF08E2BE}" srcId="{040604F8-65CC-4950-9E0C-5F772B64C772}" destId="{531CBF42-04EE-4B83-8566-D345FE18E34B}" srcOrd="1" destOrd="0" parTransId="{B081B84D-125D-4D40-AB6B-0FB2991D24FE}" sibTransId="{5A5747F3-5131-44AF-8B51-AE3CD7BC5AFC}"/>
    <dgm:cxn modelId="{4670F883-EE38-4AE4-9732-11E22DAE5E37}" type="presOf" srcId="{90EFD9FD-AB16-4891-A591-838217F517A2}" destId="{63A08CDE-78D4-4ED7-8F63-8D9CBCA6B32D}" srcOrd="0" destOrd="0" presId="urn:microsoft.com/office/officeart/2008/layout/PictureAccentList"/>
    <dgm:cxn modelId="{C32A1648-B915-4EA8-B613-47377605AE5B}" type="presParOf" srcId="{A71DC59B-B38B-488A-B4E8-E15F6F6DE1B2}" destId="{BE3E7CA9-0AA7-4128-BB53-AF53AE76AC1B}" srcOrd="0" destOrd="0" presId="urn:microsoft.com/office/officeart/2008/layout/PictureAccentList"/>
    <dgm:cxn modelId="{BF497C9B-810F-4A94-8BC5-5833BAB750A4}" type="presParOf" srcId="{BE3E7CA9-0AA7-4128-BB53-AF53AE76AC1B}" destId="{B49883FC-E3B6-4D07-803E-E3D64346985F}" srcOrd="0" destOrd="0" presId="urn:microsoft.com/office/officeart/2008/layout/PictureAccentList"/>
    <dgm:cxn modelId="{58933723-186F-4FDC-AD23-4817E85CE4F2}" type="presParOf" srcId="{B49883FC-E3B6-4D07-803E-E3D64346985F}" destId="{BE487130-DB42-4A3D-AA34-9CB8B40D0AD4}" srcOrd="0" destOrd="0" presId="urn:microsoft.com/office/officeart/2008/layout/PictureAccentList"/>
    <dgm:cxn modelId="{BD1D20FE-43CF-4134-8EB9-B98561C4818D}" type="presParOf" srcId="{BE3E7CA9-0AA7-4128-BB53-AF53AE76AC1B}" destId="{440DCB86-5E90-487C-B6AB-19494142F983}" srcOrd="1" destOrd="0" presId="urn:microsoft.com/office/officeart/2008/layout/PictureAccentList"/>
    <dgm:cxn modelId="{1AE2204B-9EB9-48D7-9ED2-3BD4651F02C6}" type="presParOf" srcId="{440DCB86-5E90-487C-B6AB-19494142F983}" destId="{64C4BE9D-5AD8-4953-8127-143817F64F38}" srcOrd="0" destOrd="0" presId="urn:microsoft.com/office/officeart/2008/layout/PictureAccentList"/>
    <dgm:cxn modelId="{D9EA3FE8-1421-4962-8EA5-1BEE2C4CF86F}" type="presParOf" srcId="{64C4BE9D-5AD8-4953-8127-143817F64F38}" destId="{7D71AC3E-2CDA-4B9B-ABD1-8BEC62E39E28}" srcOrd="0" destOrd="0" presId="urn:microsoft.com/office/officeart/2008/layout/PictureAccentList"/>
    <dgm:cxn modelId="{E69A2414-39AD-4A94-8893-28FC094A1C39}" type="presParOf" srcId="{64C4BE9D-5AD8-4953-8127-143817F64F38}" destId="{C806F7F2-1694-4BC7-B600-C8314BBA13AA}" srcOrd="1" destOrd="0" presId="urn:microsoft.com/office/officeart/2008/layout/PictureAccentList"/>
    <dgm:cxn modelId="{94BC12C4-D406-4E6F-ACC2-5D40F98E710F}" type="presParOf" srcId="{440DCB86-5E90-487C-B6AB-19494142F983}" destId="{0EF3817A-B0F2-446B-95A9-53618BD5BBF9}" srcOrd="1" destOrd="0" presId="urn:microsoft.com/office/officeart/2008/layout/PictureAccentList"/>
    <dgm:cxn modelId="{4E14918E-0299-42A5-AF65-8C48EFC96EAB}" type="presParOf" srcId="{0EF3817A-B0F2-446B-95A9-53618BD5BBF9}" destId="{A0DC706F-F113-4F01-B81A-CF10E2DCE15D}" srcOrd="0" destOrd="0" presId="urn:microsoft.com/office/officeart/2008/layout/PictureAccentList"/>
    <dgm:cxn modelId="{8C247D5F-0451-4C1C-94CF-C436720BE8C1}" type="presParOf" srcId="{0EF3817A-B0F2-446B-95A9-53618BD5BBF9}" destId="{23E85358-C5CB-46F0-9AF1-79BC4CC4C92C}" srcOrd="1" destOrd="0" presId="urn:microsoft.com/office/officeart/2008/layout/PictureAccentList"/>
    <dgm:cxn modelId="{ED7FA1B8-7D6B-44AD-9A86-ABA627ABAE7C}" type="presParOf" srcId="{440DCB86-5E90-487C-B6AB-19494142F983}" destId="{28EA8161-2CF4-4E3D-893D-514E27927631}" srcOrd="2" destOrd="0" presId="urn:microsoft.com/office/officeart/2008/layout/PictureAccentList"/>
    <dgm:cxn modelId="{8F51673A-F76A-406D-9AB7-EA0A75B0BF9B}" type="presParOf" srcId="{28EA8161-2CF4-4E3D-893D-514E27927631}" destId="{6B6D3FC5-08D0-42C5-A152-5AB5C674E53A}" srcOrd="0" destOrd="0" presId="urn:microsoft.com/office/officeart/2008/layout/PictureAccentList"/>
    <dgm:cxn modelId="{6E1BEBDE-42D5-474F-9D23-E0648EE6FCBF}" type="presParOf" srcId="{28EA8161-2CF4-4E3D-893D-514E27927631}" destId="{63A08CDE-78D4-4ED7-8F63-8D9CBCA6B32D}"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052AD-A623-4F59-9E1A-2729170982E8}"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pPr rtl="1"/>
          <a:endParaRPr lang="ar-SA"/>
        </a:p>
      </dgm:t>
    </dgm:pt>
    <dgm:pt modelId="{30DD4B04-E911-4DB1-8C87-72A939896629}">
      <dgm:prSet phldrT="[نص]">
        <dgm:style>
          <a:lnRef idx="0">
            <a:schemeClr val="accent2"/>
          </a:lnRef>
          <a:fillRef idx="3">
            <a:schemeClr val="accent2"/>
          </a:fillRef>
          <a:effectRef idx="3">
            <a:schemeClr val="accent2"/>
          </a:effectRef>
          <a:fontRef idx="minor">
            <a:schemeClr val="lt1"/>
          </a:fontRef>
        </dgm:style>
      </dgm:prSet>
      <dgm:spPr/>
      <dgm:t>
        <a:bodyPr/>
        <a:lstStyle/>
        <a:p>
          <a:pPr rtl="1"/>
          <a:r>
            <a:rPr lang="ar-DZ" dirty="0" smtClean="0"/>
            <a:t>انواع الحاجات</a:t>
          </a:r>
          <a:endParaRPr lang="ar-SA" dirty="0"/>
        </a:p>
      </dgm:t>
    </dgm:pt>
    <dgm:pt modelId="{B5F55748-CE93-4C76-B454-90312E225248}" type="parTrans" cxnId="{800DB329-6964-4268-A598-247E16C21480}">
      <dgm:prSet/>
      <dgm:spPr/>
      <dgm:t>
        <a:bodyPr/>
        <a:lstStyle/>
        <a:p>
          <a:pPr rtl="1"/>
          <a:endParaRPr lang="ar-SA"/>
        </a:p>
      </dgm:t>
    </dgm:pt>
    <dgm:pt modelId="{92BFFE26-B670-4433-B046-912B9A9E2D40}" type="sibTrans" cxnId="{800DB329-6964-4268-A598-247E16C21480}">
      <dgm:prSet/>
      <dgm:spPr/>
      <dgm:t>
        <a:bodyPr/>
        <a:lstStyle/>
        <a:p>
          <a:pPr rtl="1"/>
          <a:endParaRPr lang="ar-SA"/>
        </a:p>
      </dgm:t>
    </dgm:pt>
    <dgm:pt modelId="{A9CEE405-0928-49FF-904A-8AD4C4260339}">
      <dgm:prSet phldrT="[نص]">
        <dgm:style>
          <a:lnRef idx="0">
            <a:schemeClr val="dk1"/>
          </a:lnRef>
          <a:fillRef idx="3">
            <a:schemeClr val="dk1"/>
          </a:fillRef>
          <a:effectRef idx="3">
            <a:schemeClr val="dk1"/>
          </a:effectRef>
          <a:fontRef idx="minor">
            <a:schemeClr val="lt1"/>
          </a:fontRef>
        </dgm:style>
      </dgm:prSet>
      <dgm:spPr/>
      <dgm:t>
        <a:bodyPr/>
        <a:lstStyle/>
        <a:p>
          <a:pPr rtl="1"/>
          <a:r>
            <a:rPr lang="ar-DZ" dirty="0" smtClean="0"/>
            <a:t>اقتناء الوازم</a:t>
          </a:r>
          <a:endParaRPr lang="ar-SA" dirty="0"/>
        </a:p>
      </dgm:t>
    </dgm:pt>
    <dgm:pt modelId="{8E961694-F005-4ABB-8578-984231E1D50D}" type="parTrans" cxnId="{B1FF6784-F52C-4726-9E89-EBADA7F0CB35}">
      <dgm:prSet/>
      <dgm:spPr/>
      <dgm:t>
        <a:bodyPr/>
        <a:lstStyle/>
        <a:p>
          <a:pPr rtl="1"/>
          <a:endParaRPr lang="ar-SA"/>
        </a:p>
      </dgm:t>
    </dgm:pt>
    <dgm:pt modelId="{82DBD684-ADB7-4AF8-BA65-BF9DB7A420BD}" type="sibTrans" cxnId="{B1FF6784-F52C-4726-9E89-EBADA7F0CB35}">
      <dgm:prSet/>
      <dgm:spPr/>
      <dgm:t>
        <a:bodyPr/>
        <a:lstStyle/>
        <a:p>
          <a:pPr rtl="1"/>
          <a:endParaRPr lang="ar-SA"/>
        </a:p>
      </dgm:t>
    </dgm:pt>
    <dgm:pt modelId="{4AA8E562-878F-4240-818D-021C6517C20C}">
      <dgm:prSet phldrT="[نص]">
        <dgm:style>
          <a:lnRef idx="0">
            <a:schemeClr val="dk1"/>
          </a:lnRef>
          <a:fillRef idx="3">
            <a:schemeClr val="dk1"/>
          </a:fillRef>
          <a:effectRef idx="3">
            <a:schemeClr val="dk1"/>
          </a:effectRef>
          <a:fontRef idx="minor">
            <a:schemeClr val="lt1"/>
          </a:fontRef>
        </dgm:style>
      </dgm:prSet>
      <dgm:spPr/>
      <dgm:t>
        <a:bodyPr/>
        <a:lstStyle/>
        <a:p>
          <a:pPr rtl="1"/>
          <a:r>
            <a:rPr lang="ar-DZ" dirty="0" smtClean="0"/>
            <a:t>انجاز اشغال</a:t>
          </a:r>
          <a:endParaRPr lang="ar-SA" dirty="0"/>
        </a:p>
      </dgm:t>
    </dgm:pt>
    <dgm:pt modelId="{3638C97B-3001-4B39-802C-34C0A3E7A299}" type="parTrans" cxnId="{FBA74D54-097B-487C-8339-716E32E3F2BA}">
      <dgm:prSet/>
      <dgm:spPr/>
      <dgm:t>
        <a:bodyPr/>
        <a:lstStyle/>
        <a:p>
          <a:pPr rtl="1"/>
          <a:endParaRPr lang="ar-SA"/>
        </a:p>
      </dgm:t>
    </dgm:pt>
    <dgm:pt modelId="{E0E8AD8A-9E05-4DCA-8136-9A9D85D62374}" type="sibTrans" cxnId="{FBA74D54-097B-487C-8339-716E32E3F2BA}">
      <dgm:prSet/>
      <dgm:spPr/>
      <dgm:t>
        <a:bodyPr/>
        <a:lstStyle/>
        <a:p>
          <a:pPr rtl="1"/>
          <a:endParaRPr lang="ar-SA"/>
        </a:p>
      </dgm:t>
    </dgm:pt>
    <dgm:pt modelId="{B5A566C0-EFFF-4687-8D36-8E4B9B8B3401}">
      <dgm:prSet phldrT="[نص]">
        <dgm:style>
          <a:lnRef idx="0">
            <a:schemeClr val="dk1"/>
          </a:lnRef>
          <a:fillRef idx="3">
            <a:schemeClr val="dk1"/>
          </a:fillRef>
          <a:effectRef idx="3">
            <a:schemeClr val="dk1"/>
          </a:effectRef>
          <a:fontRef idx="minor">
            <a:schemeClr val="lt1"/>
          </a:fontRef>
        </dgm:style>
      </dgm:prSet>
      <dgm:spPr/>
      <dgm:t>
        <a:bodyPr/>
        <a:lstStyle/>
        <a:p>
          <a:pPr rtl="1"/>
          <a:r>
            <a:rPr lang="ar-DZ" dirty="0" smtClean="0"/>
            <a:t>تقديم الخدمات</a:t>
          </a:r>
          <a:endParaRPr lang="ar-SA" dirty="0"/>
        </a:p>
      </dgm:t>
    </dgm:pt>
    <dgm:pt modelId="{52C5221A-9132-4C43-9601-7E8522CB49F6}" type="parTrans" cxnId="{84A2AB43-5EDC-4DC3-822A-2317A260AD76}">
      <dgm:prSet/>
      <dgm:spPr/>
      <dgm:t>
        <a:bodyPr/>
        <a:lstStyle/>
        <a:p>
          <a:pPr rtl="1"/>
          <a:endParaRPr lang="ar-SA"/>
        </a:p>
      </dgm:t>
    </dgm:pt>
    <dgm:pt modelId="{04DF7A37-6BD0-4CEC-B5BB-6E89B919D1EE}" type="sibTrans" cxnId="{84A2AB43-5EDC-4DC3-822A-2317A260AD76}">
      <dgm:prSet/>
      <dgm:spPr/>
      <dgm:t>
        <a:bodyPr/>
        <a:lstStyle/>
        <a:p>
          <a:pPr rtl="1"/>
          <a:endParaRPr lang="ar-SA"/>
        </a:p>
      </dgm:t>
    </dgm:pt>
    <dgm:pt modelId="{B5E6261E-B731-44F7-B42C-A9F487DFC729}">
      <dgm:prSet phldrT="[نص]">
        <dgm:style>
          <a:lnRef idx="0">
            <a:schemeClr val="dk1"/>
          </a:lnRef>
          <a:fillRef idx="3">
            <a:schemeClr val="dk1"/>
          </a:fillRef>
          <a:effectRef idx="3">
            <a:schemeClr val="dk1"/>
          </a:effectRef>
          <a:fontRef idx="minor">
            <a:schemeClr val="lt1"/>
          </a:fontRef>
        </dgm:style>
      </dgm:prSet>
      <dgm:spPr/>
      <dgm:t>
        <a:bodyPr/>
        <a:lstStyle/>
        <a:p>
          <a:pPr rtl="1"/>
          <a:r>
            <a:rPr lang="ar-DZ" dirty="0" smtClean="0"/>
            <a:t>انجاز الدراسات</a:t>
          </a:r>
          <a:endParaRPr lang="ar-SA" dirty="0"/>
        </a:p>
      </dgm:t>
    </dgm:pt>
    <dgm:pt modelId="{1B738458-CEDE-45E3-9220-B4C8297F61C8}" type="parTrans" cxnId="{7384CB81-F01F-47FD-993D-9A8CA8A35BEF}">
      <dgm:prSet/>
      <dgm:spPr/>
      <dgm:t>
        <a:bodyPr/>
        <a:lstStyle/>
        <a:p>
          <a:pPr rtl="1"/>
          <a:endParaRPr lang="ar-SA"/>
        </a:p>
      </dgm:t>
    </dgm:pt>
    <dgm:pt modelId="{8EE587FF-37B6-4AA6-B270-91CBA9C9B4F2}" type="sibTrans" cxnId="{7384CB81-F01F-47FD-993D-9A8CA8A35BEF}">
      <dgm:prSet/>
      <dgm:spPr/>
      <dgm:t>
        <a:bodyPr/>
        <a:lstStyle/>
        <a:p>
          <a:pPr rtl="1"/>
          <a:endParaRPr lang="ar-SA"/>
        </a:p>
      </dgm:t>
    </dgm:pt>
    <dgm:pt modelId="{88FB1ED1-C002-47D8-9080-549779CC9484}" type="pres">
      <dgm:prSet presAssocID="{2F3052AD-A623-4F59-9E1A-2729170982E8}" presName="cycle" presStyleCnt="0">
        <dgm:presLayoutVars>
          <dgm:chMax val="1"/>
          <dgm:dir/>
          <dgm:animLvl val="ctr"/>
          <dgm:resizeHandles val="exact"/>
        </dgm:presLayoutVars>
      </dgm:prSet>
      <dgm:spPr/>
      <dgm:t>
        <a:bodyPr/>
        <a:lstStyle/>
        <a:p>
          <a:pPr rtl="1"/>
          <a:endParaRPr lang="ar-SA"/>
        </a:p>
      </dgm:t>
    </dgm:pt>
    <dgm:pt modelId="{A6182098-0AF8-49B0-A425-FE8FA4C77503}" type="pres">
      <dgm:prSet presAssocID="{30DD4B04-E911-4DB1-8C87-72A939896629}" presName="centerShape" presStyleLbl="node0" presStyleIdx="0" presStyleCnt="1"/>
      <dgm:spPr/>
      <dgm:t>
        <a:bodyPr/>
        <a:lstStyle/>
        <a:p>
          <a:pPr rtl="1"/>
          <a:endParaRPr lang="ar-SA"/>
        </a:p>
      </dgm:t>
    </dgm:pt>
    <dgm:pt modelId="{0F398DA6-AE7B-46D0-95E3-438D8B5274D2}" type="pres">
      <dgm:prSet presAssocID="{8E961694-F005-4ABB-8578-984231E1D50D}" presName="Name9" presStyleLbl="parChTrans1D2" presStyleIdx="0" presStyleCnt="4"/>
      <dgm:spPr/>
      <dgm:t>
        <a:bodyPr/>
        <a:lstStyle/>
        <a:p>
          <a:pPr rtl="1"/>
          <a:endParaRPr lang="ar-SA"/>
        </a:p>
      </dgm:t>
    </dgm:pt>
    <dgm:pt modelId="{70B87271-00C6-4A8E-8FDA-39A0D5F448C2}" type="pres">
      <dgm:prSet presAssocID="{8E961694-F005-4ABB-8578-984231E1D50D}" presName="connTx" presStyleLbl="parChTrans1D2" presStyleIdx="0" presStyleCnt="4"/>
      <dgm:spPr/>
      <dgm:t>
        <a:bodyPr/>
        <a:lstStyle/>
        <a:p>
          <a:pPr rtl="1"/>
          <a:endParaRPr lang="ar-SA"/>
        </a:p>
      </dgm:t>
    </dgm:pt>
    <dgm:pt modelId="{2122C544-5EC8-407A-962B-0986B7277DEF}" type="pres">
      <dgm:prSet presAssocID="{A9CEE405-0928-49FF-904A-8AD4C4260339}" presName="node" presStyleLbl="node1" presStyleIdx="0" presStyleCnt="4">
        <dgm:presLayoutVars>
          <dgm:bulletEnabled val="1"/>
        </dgm:presLayoutVars>
      </dgm:prSet>
      <dgm:spPr/>
      <dgm:t>
        <a:bodyPr/>
        <a:lstStyle/>
        <a:p>
          <a:pPr rtl="1"/>
          <a:endParaRPr lang="ar-SA"/>
        </a:p>
      </dgm:t>
    </dgm:pt>
    <dgm:pt modelId="{519F18D4-92C0-4CED-BC50-218054176183}" type="pres">
      <dgm:prSet presAssocID="{3638C97B-3001-4B39-802C-34C0A3E7A299}" presName="Name9" presStyleLbl="parChTrans1D2" presStyleIdx="1" presStyleCnt="4"/>
      <dgm:spPr/>
      <dgm:t>
        <a:bodyPr/>
        <a:lstStyle/>
        <a:p>
          <a:pPr rtl="1"/>
          <a:endParaRPr lang="ar-SA"/>
        </a:p>
      </dgm:t>
    </dgm:pt>
    <dgm:pt modelId="{B7C06154-51F4-4942-99D0-8836D494A410}" type="pres">
      <dgm:prSet presAssocID="{3638C97B-3001-4B39-802C-34C0A3E7A299}" presName="connTx" presStyleLbl="parChTrans1D2" presStyleIdx="1" presStyleCnt="4"/>
      <dgm:spPr/>
      <dgm:t>
        <a:bodyPr/>
        <a:lstStyle/>
        <a:p>
          <a:pPr rtl="1"/>
          <a:endParaRPr lang="ar-SA"/>
        </a:p>
      </dgm:t>
    </dgm:pt>
    <dgm:pt modelId="{FC799347-F154-4CFD-B90B-87A7A2BF8310}" type="pres">
      <dgm:prSet presAssocID="{4AA8E562-878F-4240-818D-021C6517C20C}" presName="node" presStyleLbl="node1" presStyleIdx="1" presStyleCnt="4">
        <dgm:presLayoutVars>
          <dgm:bulletEnabled val="1"/>
        </dgm:presLayoutVars>
      </dgm:prSet>
      <dgm:spPr/>
      <dgm:t>
        <a:bodyPr/>
        <a:lstStyle/>
        <a:p>
          <a:pPr rtl="1"/>
          <a:endParaRPr lang="ar-SA"/>
        </a:p>
      </dgm:t>
    </dgm:pt>
    <dgm:pt modelId="{25A9E202-8A63-4E6D-B7E0-D6CF46C17C5B}" type="pres">
      <dgm:prSet presAssocID="{52C5221A-9132-4C43-9601-7E8522CB49F6}" presName="Name9" presStyleLbl="parChTrans1D2" presStyleIdx="2" presStyleCnt="4"/>
      <dgm:spPr/>
      <dgm:t>
        <a:bodyPr/>
        <a:lstStyle/>
        <a:p>
          <a:pPr rtl="1"/>
          <a:endParaRPr lang="ar-SA"/>
        </a:p>
      </dgm:t>
    </dgm:pt>
    <dgm:pt modelId="{99EF28FD-1F2D-432D-8633-E0B93F4738DA}" type="pres">
      <dgm:prSet presAssocID="{52C5221A-9132-4C43-9601-7E8522CB49F6}" presName="connTx" presStyleLbl="parChTrans1D2" presStyleIdx="2" presStyleCnt="4"/>
      <dgm:spPr/>
      <dgm:t>
        <a:bodyPr/>
        <a:lstStyle/>
        <a:p>
          <a:pPr rtl="1"/>
          <a:endParaRPr lang="ar-SA"/>
        </a:p>
      </dgm:t>
    </dgm:pt>
    <dgm:pt modelId="{159916EB-92A7-4502-9F03-A4BD4945174F}" type="pres">
      <dgm:prSet presAssocID="{B5A566C0-EFFF-4687-8D36-8E4B9B8B3401}" presName="node" presStyleLbl="node1" presStyleIdx="2" presStyleCnt="4">
        <dgm:presLayoutVars>
          <dgm:bulletEnabled val="1"/>
        </dgm:presLayoutVars>
      </dgm:prSet>
      <dgm:spPr/>
      <dgm:t>
        <a:bodyPr/>
        <a:lstStyle/>
        <a:p>
          <a:pPr rtl="1"/>
          <a:endParaRPr lang="ar-SA"/>
        </a:p>
      </dgm:t>
    </dgm:pt>
    <dgm:pt modelId="{B048D211-C6FF-445F-9CA9-18F9A189917F}" type="pres">
      <dgm:prSet presAssocID="{1B738458-CEDE-45E3-9220-B4C8297F61C8}" presName="Name9" presStyleLbl="parChTrans1D2" presStyleIdx="3" presStyleCnt="4"/>
      <dgm:spPr/>
      <dgm:t>
        <a:bodyPr/>
        <a:lstStyle/>
        <a:p>
          <a:pPr rtl="1"/>
          <a:endParaRPr lang="ar-SA"/>
        </a:p>
      </dgm:t>
    </dgm:pt>
    <dgm:pt modelId="{BCB7D890-0868-475A-BD16-9904B4DBD060}" type="pres">
      <dgm:prSet presAssocID="{1B738458-CEDE-45E3-9220-B4C8297F61C8}" presName="connTx" presStyleLbl="parChTrans1D2" presStyleIdx="3" presStyleCnt="4"/>
      <dgm:spPr/>
      <dgm:t>
        <a:bodyPr/>
        <a:lstStyle/>
        <a:p>
          <a:pPr rtl="1"/>
          <a:endParaRPr lang="ar-SA"/>
        </a:p>
      </dgm:t>
    </dgm:pt>
    <dgm:pt modelId="{DFC88764-9478-4F5C-9768-B7BDDC13CF27}" type="pres">
      <dgm:prSet presAssocID="{B5E6261E-B731-44F7-B42C-A9F487DFC729}" presName="node" presStyleLbl="node1" presStyleIdx="3" presStyleCnt="4">
        <dgm:presLayoutVars>
          <dgm:bulletEnabled val="1"/>
        </dgm:presLayoutVars>
      </dgm:prSet>
      <dgm:spPr/>
      <dgm:t>
        <a:bodyPr/>
        <a:lstStyle/>
        <a:p>
          <a:pPr rtl="1"/>
          <a:endParaRPr lang="ar-SA"/>
        </a:p>
      </dgm:t>
    </dgm:pt>
  </dgm:ptLst>
  <dgm:cxnLst>
    <dgm:cxn modelId="{800DB329-6964-4268-A598-247E16C21480}" srcId="{2F3052AD-A623-4F59-9E1A-2729170982E8}" destId="{30DD4B04-E911-4DB1-8C87-72A939896629}" srcOrd="0" destOrd="0" parTransId="{B5F55748-CE93-4C76-B454-90312E225248}" sibTransId="{92BFFE26-B670-4433-B046-912B9A9E2D40}"/>
    <dgm:cxn modelId="{E9B81B6E-AF1D-44BF-8945-0A08E9C7C0C9}" type="presOf" srcId="{30DD4B04-E911-4DB1-8C87-72A939896629}" destId="{A6182098-0AF8-49B0-A425-FE8FA4C77503}" srcOrd="0" destOrd="0" presId="urn:microsoft.com/office/officeart/2005/8/layout/radial1"/>
    <dgm:cxn modelId="{B1FF6784-F52C-4726-9E89-EBADA7F0CB35}" srcId="{30DD4B04-E911-4DB1-8C87-72A939896629}" destId="{A9CEE405-0928-49FF-904A-8AD4C4260339}" srcOrd="0" destOrd="0" parTransId="{8E961694-F005-4ABB-8578-984231E1D50D}" sibTransId="{82DBD684-ADB7-4AF8-BA65-BF9DB7A420BD}"/>
    <dgm:cxn modelId="{84A2AB43-5EDC-4DC3-822A-2317A260AD76}" srcId="{30DD4B04-E911-4DB1-8C87-72A939896629}" destId="{B5A566C0-EFFF-4687-8D36-8E4B9B8B3401}" srcOrd="2" destOrd="0" parTransId="{52C5221A-9132-4C43-9601-7E8522CB49F6}" sibTransId="{04DF7A37-6BD0-4CEC-B5BB-6E89B919D1EE}"/>
    <dgm:cxn modelId="{8960E6E8-14BC-4FCB-994D-2C159CD89827}" type="presOf" srcId="{1B738458-CEDE-45E3-9220-B4C8297F61C8}" destId="{B048D211-C6FF-445F-9CA9-18F9A189917F}" srcOrd="0" destOrd="0" presId="urn:microsoft.com/office/officeart/2005/8/layout/radial1"/>
    <dgm:cxn modelId="{9ABFDB61-708F-4602-887A-687E4F0CAAA8}" type="presOf" srcId="{2F3052AD-A623-4F59-9E1A-2729170982E8}" destId="{88FB1ED1-C002-47D8-9080-549779CC9484}" srcOrd="0" destOrd="0" presId="urn:microsoft.com/office/officeart/2005/8/layout/radial1"/>
    <dgm:cxn modelId="{FBA74D54-097B-487C-8339-716E32E3F2BA}" srcId="{30DD4B04-E911-4DB1-8C87-72A939896629}" destId="{4AA8E562-878F-4240-818D-021C6517C20C}" srcOrd="1" destOrd="0" parTransId="{3638C97B-3001-4B39-802C-34C0A3E7A299}" sibTransId="{E0E8AD8A-9E05-4DCA-8136-9A9D85D62374}"/>
    <dgm:cxn modelId="{B43D89C0-3A2F-4A7F-B0EE-E9BAD59604EF}" type="presOf" srcId="{8E961694-F005-4ABB-8578-984231E1D50D}" destId="{70B87271-00C6-4A8E-8FDA-39A0D5F448C2}" srcOrd="1" destOrd="0" presId="urn:microsoft.com/office/officeart/2005/8/layout/radial1"/>
    <dgm:cxn modelId="{A485D96F-3EC3-4AF1-9F5F-D4EE57709FA0}" type="presOf" srcId="{52C5221A-9132-4C43-9601-7E8522CB49F6}" destId="{99EF28FD-1F2D-432D-8633-E0B93F4738DA}" srcOrd="1" destOrd="0" presId="urn:microsoft.com/office/officeart/2005/8/layout/radial1"/>
    <dgm:cxn modelId="{D4E36089-493C-4248-8F3A-F2C3E550E112}" type="presOf" srcId="{4AA8E562-878F-4240-818D-021C6517C20C}" destId="{FC799347-F154-4CFD-B90B-87A7A2BF8310}" srcOrd="0" destOrd="0" presId="urn:microsoft.com/office/officeart/2005/8/layout/radial1"/>
    <dgm:cxn modelId="{7384CB81-F01F-47FD-993D-9A8CA8A35BEF}" srcId="{30DD4B04-E911-4DB1-8C87-72A939896629}" destId="{B5E6261E-B731-44F7-B42C-A9F487DFC729}" srcOrd="3" destOrd="0" parTransId="{1B738458-CEDE-45E3-9220-B4C8297F61C8}" sibTransId="{8EE587FF-37B6-4AA6-B270-91CBA9C9B4F2}"/>
    <dgm:cxn modelId="{4A35DFCD-7296-4BDC-90E5-533143263AD3}" type="presOf" srcId="{B5E6261E-B731-44F7-B42C-A9F487DFC729}" destId="{DFC88764-9478-4F5C-9768-B7BDDC13CF27}" srcOrd="0" destOrd="0" presId="urn:microsoft.com/office/officeart/2005/8/layout/radial1"/>
    <dgm:cxn modelId="{4DB16431-2B71-42E9-B1A9-A820C43336B8}" type="presOf" srcId="{B5A566C0-EFFF-4687-8D36-8E4B9B8B3401}" destId="{159916EB-92A7-4502-9F03-A4BD4945174F}" srcOrd="0" destOrd="0" presId="urn:microsoft.com/office/officeart/2005/8/layout/radial1"/>
    <dgm:cxn modelId="{D017EB06-FF89-48B5-9460-D823E16FB95D}" type="presOf" srcId="{52C5221A-9132-4C43-9601-7E8522CB49F6}" destId="{25A9E202-8A63-4E6D-B7E0-D6CF46C17C5B}" srcOrd="0" destOrd="0" presId="urn:microsoft.com/office/officeart/2005/8/layout/radial1"/>
    <dgm:cxn modelId="{91BB5A99-8465-41B9-B825-9EC9E7ED91A9}" type="presOf" srcId="{A9CEE405-0928-49FF-904A-8AD4C4260339}" destId="{2122C544-5EC8-407A-962B-0986B7277DEF}" srcOrd="0" destOrd="0" presId="urn:microsoft.com/office/officeart/2005/8/layout/radial1"/>
    <dgm:cxn modelId="{1A74A00D-6647-47FA-AF2A-B0F4FC4FFDE3}" type="presOf" srcId="{3638C97B-3001-4B39-802C-34C0A3E7A299}" destId="{B7C06154-51F4-4942-99D0-8836D494A410}" srcOrd="1" destOrd="0" presId="urn:microsoft.com/office/officeart/2005/8/layout/radial1"/>
    <dgm:cxn modelId="{2B896624-139B-4777-A88A-F2DA94F99192}" type="presOf" srcId="{3638C97B-3001-4B39-802C-34C0A3E7A299}" destId="{519F18D4-92C0-4CED-BC50-218054176183}" srcOrd="0" destOrd="0" presId="urn:microsoft.com/office/officeart/2005/8/layout/radial1"/>
    <dgm:cxn modelId="{F8A7F122-D1A6-415D-BDD3-F54A45EBEC8A}" type="presOf" srcId="{8E961694-F005-4ABB-8578-984231E1D50D}" destId="{0F398DA6-AE7B-46D0-95E3-438D8B5274D2}" srcOrd="0" destOrd="0" presId="urn:microsoft.com/office/officeart/2005/8/layout/radial1"/>
    <dgm:cxn modelId="{62C03E0A-3983-40DB-8094-2098F5C1FC82}" type="presOf" srcId="{1B738458-CEDE-45E3-9220-B4C8297F61C8}" destId="{BCB7D890-0868-475A-BD16-9904B4DBD060}" srcOrd="1" destOrd="0" presId="urn:microsoft.com/office/officeart/2005/8/layout/radial1"/>
    <dgm:cxn modelId="{27DD35A7-F19A-4B0D-B497-3584DD8CD47B}" type="presParOf" srcId="{88FB1ED1-C002-47D8-9080-549779CC9484}" destId="{A6182098-0AF8-49B0-A425-FE8FA4C77503}" srcOrd="0" destOrd="0" presId="urn:microsoft.com/office/officeart/2005/8/layout/radial1"/>
    <dgm:cxn modelId="{846429C9-422C-4FC4-BBF3-E4F30DBA021A}" type="presParOf" srcId="{88FB1ED1-C002-47D8-9080-549779CC9484}" destId="{0F398DA6-AE7B-46D0-95E3-438D8B5274D2}" srcOrd="1" destOrd="0" presId="urn:microsoft.com/office/officeart/2005/8/layout/radial1"/>
    <dgm:cxn modelId="{E3E4CD27-557D-4814-8BB5-59F88C5C3525}" type="presParOf" srcId="{0F398DA6-AE7B-46D0-95E3-438D8B5274D2}" destId="{70B87271-00C6-4A8E-8FDA-39A0D5F448C2}" srcOrd="0" destOrd="0" presId="urn:microsoft.com/office/officeart/2005/8/layout/radial1"/>
    <dgm:cxn modelId="{06F53A11-C210-43C2-8B39-29347981A9EA}" type="presParOf" srcId="{88FB1ED1-C002-47D8-9080-549779CC9484}" destId="{2122C544-5EC8-407A-962B-0986B7277DEF}" srcOrd="2" destOrd="0" presId="urn:microsoft.com/office/officeart/2005/8/layout/radial1"/>
    <dgm:cxn modelId="{F14F98A5-3F84-472C-B5F8-C9D1C20C352B}" type="presParOf" srcId="{88FB1ED1-C002-47D8-9080-549779CC9484}" destId="{519F18D4-92C0-4CED-BC50-218054176183}" srcOrd="3" destOrd="0" presId="urn:microsoft.com/office/officeart/2005/8/layout/radial1"/>
    <dgm:cxn modelId="{52B6BF09-CE65-49F1-A4D0-0BD7743199B8}" type="presParOf" srcId="{519F18D4-92C0-4CED-BC50-218054176183}" destId="{B7C06154-51F4-4942-99D0-8836D494A410}" srcOrd="0" destOrd="0" presId="urn:microsoft.com/office/officeart/2005/8/layout/radial1"/>
    <dgm:cxn modelId="{7214FA00-F507-46CE-B6DF-5E6B512A62D3}" type="presParOf" srcId="{88FB1ED1-C002-47D8-9080-549779CC9484}" destId="{FC799347-F154-4CFD-B90B-87A7A2BF8310}" srcOrd="4" destOrd="0" presId="urn:microsoft.com/office/officeart/2005/8/layout/radial1"/>
    <dgm:cxn modelId="{5EC540B7-B339-47B0-9004-C366720D76FA}" type="presParOf" srcId="{88FB1ED1-C002-47D8-9080-549779CC9484}" destId="{25A9E202-8A63-4E6D-B7E0-D6CF46C17C5B}" srcOrd="5" destOrd="0" presId="urn:microsoft.com/office/officeart/2005/8/layout/radial1"/>
    <dgm:cxn modelId="{1CCB7FF3-05B6-4965-B95C-E7CF25FCD414}" type="presParOf" srcId="{25A9E202-8A63-4E6D-B7E0-D6CF46C17C5B}" destId="{99EF28FD-1F2D-432D-8633-E0B93F4738DA}" srcOrd="0" destOrd="0" presId="urn:microsoft.com/office/officeart/2005/8/layout/radial1"/>
    <dgm:cxn modelId="{C1013CDC-556E-4100-8E04-545730FD3684}" type="presParOf" srcId="{88FB1ED1-C002-47D8-9080-549779CC9484}" destId="{159916EB-92A7-4502-9F03-A4BD4945174F}" srcOrd="6" destOrd="0" presId="urn:microsoft.com/office/officeart/2005/8/layout/radial1"/>
    <dgm:cxn modelId="{33449FAC-68C9-4CA0-8C22-05AB956B0039}" type="presParOf" srcId="{88FB1ED1-C002-47D8-9080-549779CC9484}" destId="{B048D211-C6FF-445F-9CA9-18F9A189917F}" srcOrd="7" destOrd="0" presId="urn:microsoft.com/office/officeart/2005/8/layout/radial1"/>
    <dgm:cxn modelId="{075E6A42-6C62-4846-B2F3-CCEAF6D0BD3D}" type="presParOf" srcId="{B048D211-C6FF-445F-9CA9-18F9A189917F}" destId="{BCB7D890-0868-475A-BD16-9904B4DBD060}" srcOrd="0" destOrd="0" presId="urn:microsoft.com/office/officeart/2005/8/layout/radial1"/>
    <dgm:cxn modelId="{5FB7DFFE-3762-4A87-9119-26197B90AB19}" type="presParOf" srcId="{88FB1ED1-C002-47D8-9080-549779CC9484}" destId="{DFC88764-9478-4F5C-9768-B7BDDC13CF27}" srcOrd="8"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87130-DB42-4A3D-AA34-9CB8B40D0AD4}">
      <dsp:nvSpPr>
        <dsp:cNvPr id="0" name=""/>
        <dsp:cNvSpPr/>
      </dsp:nvSpPr>
      <dsp:spPr>
        <a:xfrm>
          <a:off x="388937" y="2037"/>
          <a:ext cx="7350124" cy="1225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rtl="1">
            <a:lnSpc>
              <a:spcPct val="90000"/>
            </a:lnSpc>
            <a:spcBef>
              <a:spcPct val="0"/>
            </a:spcBef>
            <a:spcAft>
              <a:spcPct val="35000"/>
            </a:spcAft>
          </a:pPr>
          <a:r>
            <a:rPr lang="ar-DZ" sz="6500" kern="1200" dirty="0" smtClean="0"/>
            <a:t>مبادئ الصفقات العمومية</a:t>
          </a:r>
          <a:endParaRPr lang="ar-SA" sz="6500" kern="1200" dirty="0"/>
        </a:p>
      </dsp:txBody>
      <dsp:txXfrm>
        <a:off x="424817" y="37917"/>
        <a:ext cx="7278364" cy="1153260"/>
      </dsp:txXfrm>
    </dsp:sp>
    <dsp:sp modelId="{7D71AC3E-2CDA-4B9B-ABD1-8BEC62E39E28}">
      <dsp:nvSpPr>
        <dsp:cNvPr id="0" name=""/>
        <dsp:cNvSpPr/>
      </dsp:nvSpPr>
      <dsp:spPr>
        <a:xfrm>
          <a:off x="388937" y="1447561"/>
          <a:ext cx="1225020" cy="122502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06F7F2-1694-4BC7-B600-C8314BBA13AA}">
      <dsp:nvSpPr>
        <dsp:cNvPr id="0" name=""/>
        <dsp:cNvSpPr/>
      </dsp:nvSpPr>
      <dsp:spPr>
        <a:xfrm>
          <a:off x="1687459" y="1447561"/>
          <a:ext cx="6051602" cy="1225020"/>
        </a:xfrm>
        <a:prstGeom prst="roundRect">
          <a:avLst>
            <a:gd name="adj" fmla="val 1667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ar-DZ" sz="4000" kern="1200" dirty="0" smtClean="0"/>
            <a:t>الحرية</a:t>
          </a:r>
          <a:endParaRPr lang="ar-SA" sz="4000" kern="1200" dirty="0"/>
        </a:p>
      </dsp:txBody>
      <dsp:txXfrm>
        <a:off x="1747270" y="1507372"/>
        <a:ext cx="5931980" cy="1105398"/>
      </dsp:txXfrm>
    </dsp:sp>
    <dsp:sp modelId="{A0DC706F-F113-4F01-B81A-CF10E2DCE15D}">
      <dsp:nvSpPr>
        <dsp:cNvPr id="0" name=""/>
        <dsp:cNvSpPr/>
      </dsp:nvSpPr>
      <dsp:spPr>
        <a:xfrm>
          <a:off x="388937" y="2819585"/>
          <a:ext cx="1225020" cy="122502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E85358-C5CB-46F0-9AF1-79BC4CC4C92C}">
      <dsp:nvSpPr>
        <dsp:cNvPr id="0" name=""/>
        <dsp:cNvSpPr/>
      </dsp:nvSpPr>
      <dsp:spPr>
        <a:xfrm>
          <a:off x="1687459" y="2819585"/>
          <a:ext cx="6051602" cy="1225020"/>
        </a:xfrm>
        <a:prstGeom prst="roundRect">
          <a:avLst>
            <a:gd name="adj" fmla="val 1667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ar-DZ" sz="4000" kern="1200" dirty="0" smtClean="0"/>
            <a:t>المساواة</a:t>
          </a:r>
          <a:endParaRPr lang="ar-SA" sz="4000" kern="1200" dirty="0"/>
        </a:p>
      </dsp:txBody>
      <dsp:txXfrm>
        <a:off x="1747270" y="2879396"/>
        <a:ext cx="5931980" cy="1105398"/>
      </dsp:txXfrm>
    </dsp:sp>
    <dsp:sp modelId="{6B6D3FC5-08D0-42C5-A152-5AB5C674E53A}">
      <dsp:nvSpPr>
        <dsp:cNvPr id="0" name=""/>
        <dsp:cNvSpPr/>
      </dsp:nvSpPr>
      <dsp:spPr>
        <a:xfrm>
          <a:off x="388937" y="4191608"/>
          <a:ext cx="1225020" cy="122502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A08CDE-78D4-4ED7-8F63-8D9CBCA6B32D}">
      <dsp:nvSpPr>
        <dsp:cNvPr id="0" name=""/>
        <dsp:cNvSpPr/>
      </dsp:nvSpPr>
      <dsp:spPr>
        <a:xfrm>
          <a:off x="1687459" y="4191608"/>
          <a:ext cx="6051602" cy="1225020"/>
        </a:xfrm>
        <a:prstGeom prst="roundRect">
          <a:avLst>
            <a:gd name="adj" fmla="val 1667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ar-DZ" sz="4000" kern="1200" dirty="0" smtClean="0"/>
            <a:t>الشفافية</a:t>
          </a:r>
          <a:endParaRPr lang="ar-SA" sz="4000" kern="1200" dirty="0"/>
        </a:p>
      </dsp:txBody>
      <dsp:txXfrm>
        <a:off x="1747270" y="4251419"/>
        <a:ext cx="5931980" cy="1105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82098-0AF8-49B0-A425-FE8FA4C77503}">
      <dsp:nvSpPr>
        <dsp:cNvPr id="0" name=""/>
        <dsp:cNvSpPr/>
      </dsp:nvSpPr>
      <dsp:spPr>
        <a:xfrm>
          <a:off x="3317797" y="1963130"/>
          <a:ext cx="1492405" cy="1492405"/>
        </a:xfrm>
        <a:prstGeom prst="ellipse">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ar-DZ" sz="3000" kern="1200" dirty="0" smtClean="0"/>
            <a:t>انواع الحاجات</a:t>
          </a:r>
          <a:endParaRPr lang="ar-SA" sz="3000" kern="1200" dirty="0"/>
        </a:p>
      </dsp:txBody>
      <dsp:txXfrm>
        <a:off x="3536355" y="2181688"/>
        <a:ext cx="1055289" cy="1055289"/>
      </dsp:txXfrm>
    </dsp:sp>
    <dsp:sp modelId="{0F398DA6-AE7B-46D0-95E3-438D8B5274D2}">
      <dsp:nvSpPr>
        <dsp:cNvPr id="0" name=""/>
        <dsp:cNvSpPr/>
      </dsp:nvSpPr>
      <dsp:spPr>
        <a:xfrm rot="16200000">
          <a:off x="3838366" y="1720972"/>
          <a:ext cx="451266" cy="33050"/>
        </a:xfrm>
        <a:custGeom>
          <a:avLst/>
          <a:gdLst/>
          <a:ahLst/>
          <a:cxnLst/>
          <a:rect l="0" t="0" r="0" b="0"/>
          <a:pathLst>
            <a:path>
              <a:moveTo>
                <a:pt x="0" y="16525"/>
              </a:moveTo>
              <a:lnTo>
                <a:pt x="451266"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052718" y="1726216"/>
        <a:ext cx="22563" cy="22563"/>
      </dsp:txXfrm>
    </dsp:sp>
    <dsp:sp modelId="{2122C544-5EC8-407A-962B-0986B7277DEF}">
      <dsp:nvSpPr>
        <dsp:cNvPr id="0" name=""/>
        <dsp:cNvSpPr/>
      </dsp:nvSpPr>
      <dsp:spPr>
        <a:xfrm>
          <a:off x="3317797" y="19459"/>
          <a:ext cx="1492405" cy="1492405"/>
        </a:xfrm>
        <a:prstGeom prst="ellipse">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ar-DZ" sz="2700" kern="1200" dirty="0" smtClean="0"/>
            <a:t>اقتناء الوازم</a:t>
          </a:r>
          <a:endParaRPr lang="ar-SA" sz="2700" kern="1200" dirty="0"/>
        </a:p>
      </dsp:txBody>
      <dsp:txXfrm>
        <a:off x="3536355" y="238017"/>
        <a:ext cx="1055289" cy="1055289"/>
      </dsp:txXfrm>
    </dsp:sp>
    <dsp:sp modelId="{519F18D4-92C0-4CED-BC50-218054176183}">
      <dsp:nvSpPr>
        <dsp:cNvPr id="0" name=""/>
        <dsp:cNvSpPr/>
      </dsp:nvSpPr>
      <dsp:spPr>
        <a:xfrm>
          <a:off x="4810202" y="2692808"/>
          <a:ext cx="451266" cy="33050"/>
        </a:xfrm>
        <a:custGeom>
          <a:avLst/>
          <a:gdLst/>
          <a:ahLst/>
          <a:cxnLst/>
          <a:rect l="0" t="0" r="0" b="0"/>
          <a:pathLst>
            <a:path>
              <a:moveTo>
                <a:pt x="0" y="16525"/>
              </a:moveTo>
              <a:lnTo>
                <a:pt x="451266"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5024554" y="2698051"/>
        <a:ext cx="22563" cy="22563"/>
      </dsp:txXfrm>
    </dsp:sp>
    <dsp:sp modelId="{FC799347-F154-4CFD-B90B-87A7A2BF8310}">
      <dsp:nvSpPr>
        <dsp:cNvPr id="0" name=""/>
        <dsp:cNvSpPr/>
      </dsp:nvSpPr>
      <dsp:spPr>
        <a:xfrm>
          <a:off x="5261469" y="1963130"/>
          <a:ext cx="1492405" cy="1492405"/>
        </a:xfrm>
        <a:prstGeom prst="ellipse">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ar-DZ" sz="2700" kern="1200" dirty="0" smtClean="0"/>
            <a:t>انجاز اشغال</a:t>
          </a:r>
          <a:endParaRPr lang="ar-SA" sz="2700" kern="1200" dirty="0"/>
        </a:p>
      </dsp:txBody>
      <dsp:txXfrm>
        <a:off x="5480027" y="2181688"/>
        <a:ext cx="1055289" cy="1055289"/>
      </dsp:txXfrm>
    </dsp:sp>
    <dsp:sp modelId="{25A9E202-8A63-4E6D-B7E0-D6CF46C17C5B}">
      <dsp:nvSpPr>
        <dsp:cNvPr id="0" name=""/>
        <dsp:cNvSpPr/>
      </dsp:nvSpPr>
      <dsp:spPr>
        <a:xfrm rot="5400000">
          <a:off x="3838366" y="3664644"/>
          <a:ext cx="451266" cy="33050"/>
        </a:xfrm>
        <a:custGeom>
          <a:avLst/>
          <a:gdLst/>
          <a:ahLst/>
          <a:cxnLst/>
          <a:rect l="0" t="0" r="0" b="0"/>
          <a:pathLst>
            <a:path>
              <a:moveTo>
                <a:pt x="0" y="16525"/>
              </a:moveTo>
              <a:lnTo>
                <a:pt x="451266"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052718" y="3669887"/>
        <a:ext cx="22563" cy="22563"/>
      </dsp:txXfrm>
    </dsp:sp>
    <dsp:sp modelId="{159916EB-92A7-4502-9F03-A4BD4945174F}">
      <dsp:nvSpPr>
        <dsp:cNvPr id="0" name=""/>
        <dsp:cNvSpPr/>
      </dsp:nvSpPr>
      <dsp:spPr>
        <a:xfrm>
          <a:off x="3317797" y="3906802"/>
          <a:ext cx="1492405" cy="1492405"/>
        </a:xfrm>
        <a:prstGeom prst="ellipse">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ar-DZ" sz="2700" kern="1200" dirty="0" smtClean="0"/>
            <a:t>تقديم الخدمات</a:t>
          </a:r>
          <a:endParaRPr lang="ar-SA" sz="2700" kern="1200" dirty="0"/>
        </a:p>
      </dsp:txBody>
      <dsp:txXfrm>
        <a:off x="3536355" y="4125360"/>
        <a:ext cx="1055289" cy="1055289"/>
      </dsp:txXfrm>
    </dsp:sp>
    <dsp:sp modelId="{B048D211-C6FF-445F-9CA9-18F9A189917F}">
      <dsp:nvSpPr>
        <dsp:cNvPr id="0" name=""/>
        <dsp:cNvSpPr/>
      </dsp:nvSpPr>
      <dsp:spPr>
        <a:xfrm rot="10800000">
          <a:off x="2866530" y="2692808"/>
          <a:ext cx="451266" cy="33050"/>
        </a:xfrm>
        <a:custGeom>
          <a:avLst/>
          <a:gdLst/>
          <a:ahLst/>
          <a:cxnLst/>
          <a:rect l="0" t="0" r="0" b="0"/>
          <a:pathLst>
            <a:path>
              <a:moveTo>
                <a:pt x="0" y="16525"/>
              </a:moveTo>
              <a:lnTo>
                <a:pt x="451266"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00000">
        <a:off x="3080882" y="2698051"/>
        <a:ext cx="22563" cy="22563"/>
      </dsp:txXfrm>
    </dsp:sp>
    <dsp:sp modelId="{DFC88764-9478-4F5C-9768-B7BDDC13CF27}">
      <dsp:nvSpPr>
        <dsp:cNvPr id="0" name=""/>
        <dsp:cNvSpPr/>
      </dsp:nvSpPr>
      <dsp:spPr>
        <a:xfrm>
          <a:off x="1374125" y="1963130"/>
          <a:ext cx="1492405" cy="1492405"/>
        </a:xfrm>
        <a:prstGeom prst="ellipse">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ar-DZ" sz="2700" kern="1200" dirty="0" smtClean="0"/>
            <a:t>انجاز الدراسات</a:t>
          </a:r>
          <a:endParaRPr lang="ar-SA" sz="2700" kern="1200" dirty="0"/>
        </a:p>
      </dsp:txBody>
      <dsp:txXfrm>
        <a:off x="1592683" y="2181688"/>
        <a:ext cx="1055289" cy="1055289"/>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B6A2118-A294-4113-8549-6A8C7A6536BE}" type="datetimeFigureOut">
              <a:rPr lang="ar-SA" smtClean="0"/>
              <a:t>23/11/1442</a:t>
            </a:fld>
            <a:endParaRPr lang="ar-SA"/>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0B42864-E530-4B1D-BFE8-574DBBEC8072}" type="slidenum">
              <a:rPr lang="ar-SA" smtClean="0"/>
              <a:t>‹#›</a:t>
            </a:fld>
            <a:endParaRPr lang="ar-SA"/>
          </a:p>
        </p:txBody>
      </p:sp>
    </p:spTree>
    <p:extLst>
      <p:ext uri="{BB962C8B-B14F-4D97-AF65-F5344CB8AC3E}">
        <p14:creationId xmlns:p14="http://schemas.microsoft.com/office/powerpoint/2010/main" val="21173515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00B42864-E530-4B1D-BFE8-574DBBEC8072}" type="slidenum">
              <a:rPr lang="ar-SA" smtClean="0"/>
              <a:t>1</a:t>
            </a:fld>
            <a:endParaRPr lang="ar-SA"/>
          </a:p>
        </p:txBody>
      </p:sp>
    </p:spTree>
    <p:extLst>
      <p:ext uri="{BB962C8B-B14F-4D97-AF65-F5344CB8AC3E}">
        <p14:creationId xmlns:p14="http://schemas.microsoft.com/office/powerpoint/2010/main" val="197861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D2C4D71-3E7B-41F1-9C49-B570894493BB}"/>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SY"/>
          </a:p>
        </p:txBody>
      </p:sp>
      <p:sp>
        <p:nvSpPr>
          <p:cNvPr id="3" name="عنوان فرعي 2">
            <a:extLst>
              <a:ext uri="{FF2B5EF4-FFF2-40B4-BE49-F238E27FC236}">
                <a16:creationId xmlns:a16="http://schemas.microsoft.com/office/drawing/2014/main" xmlns="" id="{F4FD2FD7-6B75-4933-A5BB-4940B479D6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SY"/>
          </a:p>
        </p:txBody>
      </p:sp>
      <p:sp>
        <p:nvSpPr>
          <p:cNvPr id="4" name="عنصر نائب للتاريخ 3">
            <a:extLst>
              <a:ext uri="{FF2B5EF4-FFF2-40B4-BE49-F238E27FC236}">
                <a16:creationId xmlns:a16="http://schemas.microsoft.com/office/drawing/2014/main" xmlns="" id="{C9630DE3-777A-44F1-BB6E-D5FD15DCD0DB}"/>
              </a:ext>
            </a:extLst>
          </p:cNvPr>
          <p:cNvSpPr>
            <a:spLocks noGrp="1"/>
          </p:cNvSpPr>
          <p:nvPr>
            <p:ph type="dt" sz="half" idx="10"/>
          </p:nvPr>
        </p:nvSpPr>
        <p:spPr/>
        <p:txBody>
          <a:bodyPr/>
          <a:lstStyle/>
          <a:p>
            <a:fld id="{68209554-6A65-4E3E-B0C1-A6559C473139}" type="datetimeFigureOut">
              <a:rPr lang="ar-SY" smtClean="0"/>
              <a:t>23/11/1442</a:t>
            </a:fld>
            <a:endParaRPr lang="ar-SY"/>
          </a:p>
        </p:txBody>
      </p:sp>
      <p:sp>
        <p:nvSpPr>
          <p:cNvPr id="5" name="عنصر نائب للتذييل 4">
            <a:extLst>
              <a:ext uri="{FF2B5EF4-FFF2-40B4-BE49-F238E27FC236}">
                <a16:creationId xmlns:a16="http://schemas.microsoft.com/office/drawing/2014/main" xmlns="" id="{64748BF8-EBE5-46B9-B673-2F877361E8D6}"/>
              </a:ext>
            </a:extLst>
          </p:cNvPr>
          <p:cNvSpPr>
            <a:spLocks noGrp="1"/>
          </p:cNvSpPr>
          <p:nvPr>
            <p:ph type="ftr" sz="quarter" idx="11"/>
          </p:nvPr>
        </p:nvSpPr>
        <p:spPr/>
        <p:txBody>
          <a:bodyPr/>
          <a:lstStyle/>
          <a:p>
            <a:endParaRPr lang="ar-SY"/>
          </a:p>
        </p:txBody>
      </p:sp>
      <p:sp>
        <p:nvSpPr>
          <p:cNvPr id="6" name="عنصر نائب لرقم الشريحة 5">
            <a:extLst>
              <a:ext uri="{FF2B5EF4-FFF2-40B4-BE49-F238E27FC236}">
                <a16:creationId xmlns:a16="http://schemas.microsoft.com/office/drawing/2014/main" xmlns="" id="{D3DB6603-AC84-4F79-821A-F394F6BC11DE}"/>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343018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1657BE62-B1D4-47B1-905D-3068FFCCA4EA}"/>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عنوان العمودي 2">
            <a:extLst>
              <a:ext uri="{FF2B5EF4-FFF2-40B4-BE49-F238E27FC236}">
                <a16:creationId xmlns:a16="http://schemas.microsoft.com/office/drawing/2014/main" xmlns="" id="{A59151F8-D11E-4C71-B802-48A8E442EEC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xmlns="" id="{FCAFC759-A40E-4438-A58B-59D982888360}"/>
              </a:ext>
            </a:extLst>
          </p:cNvPr>
          <p:cNvSpPr>
            <a:spLocks noGrp="1"/>
          </p:cNvSpPr>
          <p:nvPr>
            <p:ph type="dt" sz="half" idx="10"/>
          </p:nvPr>
        </p:nvSpPr>
        <p:spPr/>
        <p:txBody>
          <a:bodyPr/>
          <a:lstStyle/>
          <a:p>
            <a:fld id="{68209554-6A65-4E3E-B0C1-A6559C473139}" type="datetimeFigureOut">
              <a:rPr lang="ar-SY" smtClean="0"/>
              <a:t>23/11/1442</a:t>
            </a:fld>
            <a:endParaRPr lang="ar-SY"/>
          </a:p>
        </p:txBody>
      </p:sp>
      <p:sp>
        <p:nvSpPr>
          <p:cNvPr id="5" name="عنصر نائب للتذييل 4">
            <a:extLst>
              <a:ext uri="{FF2B5EF4-FFF2-40B4-BE49-F238E27FC236}">
                <a16:creationId xmlns:a16="http://schemas.microsoft.com/office/drawing/2014/main" xmlns="" id="{5EB6860E-3D46-4691-8893-B0AED7D759F6}"/>
              </a:ext>
            </a:extLst>
          </p:cNvPr>
          <p:cNvSpPr>
            <a:spLocks noGrp="1"/>
          </p:cNvSpPr>
          <p:nvPr>
            <p:ph type="ftr" sz="quarter" idx="11"/>
          </p:nvPr>
        </p:nvSpPr>
        <p:spPr/>
        <p:txBody>
          <a:bodyPr/>
          <a:lstStyle/>
          <a:p>
            <a:endParaRPr lang="ar-SY"/>
          </a:p>
        </p:txBody>
      </p:sp>
      <p:sp>
        <p:nvSpPr>
          <p:cNvPr id="6" name="عنصر نائب لرقم الشريحة 5">
            <a:extLst>
              <a:ext uri="{FF2B5EF4-FFF2-40B4-BE49-F238E27FC236}">
                <a16:creationId xmlns:a16="http://schemas.microsoft.com/office/drawing/2014/main" xmlns="" id="{CA6C1C02-FE41-484A-BC14-927128351099}"/>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227069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xmlns="" id="{A9351942-00A4-4AA9-90A1-F340A7D3883A}"/>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SY"/>
          </a:p>
        </p:txBody>
      </p:sp>
      <p:sp>
        <p:nvSpPr>
          <p:cNvPr id="3" name="عنصر نائب للعنوان العمودي 2">
            <a:extLst>
              <a:ext uri="{FF2B5EF4-FFF2-40B4-BE49-F238E27FC236}">
                <a16:creationId xmlns:a16="http://schemas.microsoft.com/office/drawing/2014/main" xmlns="" id="{D1B5AA56-71F2-459C-8C62-35FD06870B6F}"/>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xmlns="" id="{FDFD3379-7F16-455E-AEB8-7897D7CF686E}"/>
              </a:ext>
            </a:extLst>
          </p:cNvPr>
          <p:cNvSpPr>
            <a:spLocks noGrp="1"/>
          </p:cNvSpPr>
          <p:nvPr>
            <p:ph type="dt" sz="half" idx="10"/>
          </p:nvPr>
        </p:nvSpPr>
        <p:spPr/>
        <p:txBody>
          <a:bodyPr/>
          <a:lstStyle/>
          <a:p>
            <a:fld id="{68209554-6A65-4E3E-B0C1-A6559C473139}" type="datetimeFigureOut">
              <a:rPr lang="ar-SY" smtClean="0"/>
              <a:t>23/11/1442</a:t>
            </a:fld>
            <a:endParaRPr lang="ar-SY"/>
          </a:p>
        </p:txBody>
      </p:sp>
      <p:sp>
        <p:nvSpPr>
          <p:cNvPr id="5" name="عنصر نائب للتذييل 4">
            <a:extLst>
              <a:ext uri="{FF2B5EF4-FFF2-40B4-BE49-F238E27FC236}">
                <a16:creationId xmlns:a16="http://schemas.microsoft.com/office/drawing/2014/main" xmlns="" id="{47F2676D-B3CD-4C86-AE75-A71A920E5208}"/>
              </a:ext>
            </a:extLst>
          </p:cNvPr>
          <p:cNvSpPr>
            <a:spLocks noGrp="1"/>
          </p:cNvSpPr>
          <p:nvPr>
            <p:ph type="ftr" sz="quarter" idx="11"/>
          </p:nvPr>
        </p:nvSpPr>
        <p:spPr/>
        <p:txBody>
          <a:bodyPr/>
          <a:lstStyle/>
          <a:p>
            <a:endParaRPr lang="ar-SY"/>
          </a:p>
        </p:txBody>
      </p:sp>
      <p:sp>
        <p:nvSpPr>
          <p:cNvPr id="6" name="عنصر نائب لرقم الشريحة 5">
            <a:extLst>
              <a:ext uri="{FF2B5EF4-FFF2-40B4-BE49-F238E27FC236}">
                <a16:creationId xmlns:a16="http://schemas.microsoft.com/office/drawing/2014/main" xmlns="" id="{C458737D-59F7-422E-8732-236C4BB8BDA2}"/>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124436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097FABEF-AD11-4568-BB35-BAC01AE513A2}"/>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محتوى 2">
            <a:extLst>
              <a:ext uri="{FF2B5EF4-FFF2-40B4-BE49-F238E27FC236}">
                <a16:creationId xmlns:a16="http://schemas.microsoft.com/office/drawing/2014/main" xmlns="" id="{FF4CBD1D-0BF9-426C-8558-AE828DDC15DA}"/>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xmlns="" id="{6B23256A-A74F-41FC-8787-3E4C8FF94137}"/>
              </a:ext>
            </a:extLst>
          </p:cNvPr>
          <p:cNvSpPr>
            <a:spLocks noGrp="1"/>
          </p:cNvSpPr>
          <p:nvPr>
            <p:ph type="dt" sz="half" idx="10"/>
          </p:nvPr>
        </p:nvSpPr>
        <p:spPr/>
        <p:txBody>
          <a:bodyPr/>
          <a:lstStyle/>
          <a:p>
            <a:fld id="{68209554-6A65-4E3E-B0C1-A6559C473139}" type="datetimeFigureOut">
              <a:rPr lang="ar-SY" smtClean="0"/>
              <a:t>23/11/1442</a:t>
            </a:fld>
            <a:endParaRPr lang="ar-SY"/>
          </a:p>
        </p:txBody>
      </p:sp>
      <p:sp>
        <p:nvSpPr>
          <p:cNvPr id="5" name="عنصر نائب للتذييل 4">
            <a:extLst>
              <a:ext uri="{FF2B5EF4-FFF2-40B4-BE49-F238E27FC236}">
                <a16:creationId xmlns:a16="http://schemas.microsoft.com/office/drawing/2014/main" xmlns="" id="{DE2C948A-77E2-40CD-9F95-7ABDF9DCAA6E}"/>
              </a:ext>
            </a:extLst>
          </p:cNvPr>
          <p:cNvSpPr>
            <a:spLocks noGrp="1"/>
          </p:cNvSpPr>
          <p:nvPr>
            <p:ph type="ftr" sz="quarter" idx="11"/>
          </p:nvPr>
        </p:nvSpPr>
        <p:spPr/>
        <p:txBody>
          <a:bodyPr/>
          <a:lstStyle/>
          <a:p>
            <a:endParaRPr lang="ar-SY"/>
          </a:p>
        </p:txBody>
      </p:sp>
      <p:sp>
        <p:nvSpPr>
          <p:cNvPr id="6" name="عنصر نائب لرقم الشريحة 5">
            <a:extLst>
              <a:ext uri="{FF2B5EF4-FFF2-40B4-BE49-F238E27FC236}">
                <a16:creationId xmlns:a16="http://schemas.microsoft.com/office/drawing/2014/main" xmlns="" id="{3EE65D5D-9D54-4306-A5D6-EEECFF2F7F99}"/>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325470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D044B4F-1A90-4938-8D37-84568ADE982C}"/>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SY"/>
          </a:p>
        </p:txBody>
      </p:sp>
      <p:sp>
        <p:nvSpPr>
          <p:cNvPr id="3" name="عنصر نائب للنص 2">
            <a:extLst>
              <a:ext uri="{FF2B5EF4-FFF2-40B4-BE49-F238E27FC236}">
                <a16:creationId xmlns:a16="http://schemas.microsoft.com/office/drawing/2014/main" xmlns="" id="{79D7F846-A296-42F2-A570-D7F4611195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xmlns="" id="{6EA87B82-3009-4C45-B372-0D32CE6FBEB5}"/>
              </a:ext>
            </a:extLst>
          </p:cNvPr>
          <p:cNvSpPr>
            <a:spLocks noGrp="1"/>
          </p:cNvSpPr>
          <p:nvPr>
            <p:ph type="dt" sz="half" idx="10"/>
          </p:nvPr>
        </p:nvSpPr>
        <p:spPr/>
        <p:txBody>
          <a:bodyPr/>
          <a:lstStyle/>
          <a:p>
            <a:fld id="{68209554-6A65-4E3E-B0C1-A6559C473139}" type="datetimeFigureOut">
              <a:rPr lang="ar-SY" smtClean="0"/>
              <a:t>23/11/1442</a:t>
            </a:fld>
            <a:endParaRPr lang="ar-SY"/>
          </a:p>
        </p:txBody>
      </p:sp>
      <p:sp>
        <p:nvSpPr>
          <p:cNvPr id="5" name="عنصر نائب للتذييل 4">
            <a:extLst>
              <a:ext uri="{FF2B5EF4-FFF2-40B4-BE49-F238E27FC236}">
                <a16:creationId xmlns:a16="http://schemas.microsoft.com/office/drawing/2014/main" xmlns="" id="{128870A0-01AE-43AB-96D7-A7B9AD080A16}"/>
              </a:ext>
            </a:extLst>
          </p:cNvPr>
          <p:cNvSpPr>
            <a:spLocks noGrp="1"/>
          </p:cNvSpPr>
          <p:nvPr>
            <p:ph type="ftr" sz="quarter" idx="11"/>
          </p:nvPr>
        </p:nvSpPr>
        <p:spPr/>
        <p:txBody>
          <a:bodyPr/>
          <a:lstStyle/>
          <a:p>
            <a:endParaRPr lang="ar-SY"/>
          </a:p>
        </p:txBody>
      </p:sp>
      <p:sp>
        <p:nvSpPr>
          <p:cNvPr id="6" name="عنصر نائب لرقم الشريحة 5">
            <a:extLst>
              <a:ext uri="{FF2B5EF4-FFF2-40B4-BE49-F238E27FC236}">
                <a16:creationId xmlns:a16="http://schemas.microsoft.com/office/drawing/2014/main" xmlns="" id="{1BF6E5D6-27A7-44F4-95D8-0712C4DF68C2}"/>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264288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F6B520BD-8CDD-4CED-84CA-9529F01FA0DE}"/>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محتوى 2">
            <a:extLst>
              <a:ext uri="{FF2B5EF4-FFF2-40B4-BE49-F238E27FC236}">
                <a16:creationId xmlns:a16="http://schemas.microsoft.com/office/drawing/2014/main" xmlns="" id="{17C1492D-085F-4DA1-8673-96C16E24AAD3}"/>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محتوى 3">
            <a:extLst>
              <a:ext uri="{FF2B5EF4-FFF2-40B4-BE49-F238E27FC236}">
                <a16:creationId xmlns:a16="http://schemas.microsoft.com/office/drawing/2014/main" xmlns="" id="{8F4A4306-89FF-49C5-96D7-E26568547CFB}"/>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5" name="عنصر نائب للتاريخ 4">
            <a:extLst>
              <a:ext uri="{FF2B5EF4-FFF2-40B4-BE49-F238E27FC236}">
                <a16:creationId xmlns:a16="http://schemas.microsoft.com/office/drawing/2014/main" xmlns="" id="{966945AF-67BE-49FD-A372-0B42DF24D16A}"/>
              </a:ext>
            </a:extLst>
          </p:cNvPr>
          <p:cNvSpPr>
            <a:spLocks noGrp="1"/>
          </p:cNvSpPr>
          <p:nvPr>
            <p:ph type="dt" sz="half" idx="10"/>
          </p:nvPr>
        </p:nvSpPr>
        <p:spPr/>
        <p:txBody>
          <a:bodyPr/>
          <a:lstStyle/>
          <a:p>
            <a:fld id="{68209554-6A65-4E3E-B0C1-A6559C473139}" type="datetimeFigureOut">
              <a:rPr lang="ar-SY" smtClean="0"/>
              <a:t>23/11/1442</a:t>
            </a:fld>
            <a:endParaRPr lang="ar-SY"/>
          </a:p>
        </p:txBody>
      </p:sp>
      <p:sp>
        <p:nvSpPr>
          <p:cNvPr id="6" name="عنصر نائب للتذييل 5">
            <a:extLst>
              <a:ext uri="{FF2B5EF4-FFF2-40B4-BE49-F238E27FC236}">
                <a16:creationId xmlns:a16="http://schemas.microsoft.com/office/drawing/2014/main" xmlns="" id="{4598467D-D360-480C-8175-B3A9F1CBC6FA}"/>
              </a:ext>
            </a:extLst>
          </p:cNvPr>
          <p:cNvSpPr>
            <a:spLocks noGrp="1"/>
          </p:cNvSpPr>
          <p:nvPr>
            <p:ph type="ftr" sz="quarter" idx="11"/>
          </p:nvPr>
        </p:nvSpPr>
        <p:spPr/>
        <p:txBody>
          <a:bodyPr/>
          <a:lstStyle/>
          <a:p>
            <a:endParaRPr lang="ar-SY"/>
          </a:p>
        </p:txBody>
      </p:sp>
      <p:sp>
        <p:nvSpPr>
          <p:cNvPr id="7" name="عنصر نائب لرقم الشريحة 6">
            <a:extLst>
              <a:ext uri="{FF2B5EF4-FFF2-40B4-BE49-F238E27FC236}">
                <a16:creationId xmlns:a16="http://schemas.microsoft.com/office/drawing/2014/main" xmlns="" id="{73FE1159-0F4C-43AD-B90C-AF8DB167FC6E}"/>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75008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A00F3BF8-26D2-4C24-AFE7-590B9FADD4A0}"/>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SY"/>
          </a:p>
        </p:txBody>
      </p:sp>
      <p:sp>
        <p:nvSpPr>
          <p:cNvPr id="3" name="عنصر نائب للنص 2">
            <a:extLst>
              <a:ext uri="{FF2B5EF4-FFF2-40B4-BE49-F238E27FC236}">
                <a16:creationId xmlns:a16="http://schemas.microsoft.com/office/drawing/2014/main" xmlns="" id="{04257533-525A-40CA-9E3D-B89F29F246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xmlns="" id="{A042A743-B856-4BF4-8FE3-279695A5DDC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5" name="عنصر نائب للنص 4">
            <a:extLst>
              <a:ext uri="{FF2B5EF4-FFF2-40B4-BE49-F238E27FC236}">
                <a16:creationId xmlns:a16="http://schemas.microsoft.com/office/drawing/2014/main" xmlns="" id="{958B3984-2F51-44F2-8A6E-5D80097907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xmlns="" id="{5DEE3D7A-4695-486A-9B8A-B6F2F80A038E}"/>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7" name="عنصر نائب للتاريخ 6">
            <a:extLst>
              <a:ext uri="{FF2B5EF4-FFF2-40B4-BE49-F238E27FC236}">
                <a16:creationId xmlns:a16="http://schemas.microsoft.com/office/drawing/2014/main" xmlns="" id="{F005BDFF-78EF-447B-9767-54E01B275399}"/>
              </a:ext>
            </a:extLst>
          </p:cNvPr>
          <p:cNvSpPr>
            <a:spLocks noGrp="1"/>
          </p:cNvSpPr>
          <p:nvPr>
            <p:ph type="dt" sz="half" idx="10"/>
          </p:nvPr>
        </p:nvSpPr>
        <p:spPr/>
        <p:txBody>
          <a:bodyPr/>
          <a:lstStyle/>
          <a:p>
            <a:fld id="{68209554-6A65-4E3E-B0C1-A6559C473139}" type="datetimeFigureOut">
              <a:rPr lang="ar-SY" smtClean="0"/>
              <a:t>23/11/1442</a:t>
            </a:fld>
            <a:endParaRPr lang="ar-SY"/>
          </a:p>
        </p:txBody>
      </p:sp>
      <p:sp>
        <p:nvSpPr>
          <p:cNvPr id="8" name="عنصر نائب للتذييل 7">
            <a:extLst>
              <a:ext uri="{FF2B5EF4-FFF2-40B4-BE49-F238E27FC236}">
                <a16:creationId xmlns:a16="http://schemas.microsoft.com/office/drawing/2014/main" xmlns="" id="{FD0F7E62-BE49-4C18-B5FF-1289C72BC6F4}"/>
              </a:ext>
            </a:extLst>
          </p:cNvPr>
          <p:cNvSpPr>
            <a:spLocks noGrp="1"/>
          </p:cNvSpPr>
          <p:nvPr>
            <p:ph type="ftr" sz="quarter" idx="11"/>
          </p:nvPr>
        </p:nvSpPr>
        <p:spPr/>
        <p:txBody>
          <a:bodyPr/>
          <a:lstStyle/>
          <a:p>
            <a:endParaRPr lang="ar-SY"/>
          </a:p>
        </p:txBody>
      </p:sp>
      <p:sp>
        <p:nvSpPr>
          <p:cNvPr id="9" name="عنصر نائب لرقم الشريحة 8">
            <a:extLst>
              <a:ext uri="{FF2B5EF4-FFF2-40B4-BE49-F238E27FC236}">
                <a16:creationId xmlns:a16="http://schemas.microsoft.com/office/drawing/2014/main" xmlns="" id="{BCF5259A-BE18-4D96-B782-2738C7819B6D}"/>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87315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E7031BF-9672-4F04-99EB-F05C59429040}"/>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تاريخ 2">
            <a:extLst>
              <a:ext uri="{FF2B5EF4-FFF2-40B4-BE49-F238E27FC236}">
                <a16:creationId xmlns:a16="http://schemas.microsoft.com/office/drawing/2014/main" xmlns="" id="{4839252C-2943-48E0-9254-7BC9FE3EE845}"/>
              </a:ext>
            </a:extLst>
          </p:cNvPr>
          <p:cNvSpPr>
            <a:spLocks noGrp="1"/>
          </p:cNvSpPr>
          <p:nvPr>
            <p:ph type="dt" sz="half" idx="10"/>
          </p:nvPr>
        </p:nvSpPr>
        <p:spPr/>
        <p:txBody>
          <a:bodyPr/>
          <a:lstStyle/>
          <a:p>
            <a:fld id="{68209554-6A65-4E3E-B0C1-A6559C473139}" type="datetimeFigureOut">
              <a:rPr lang="ar-SY" smtClean="0"/>
              <a:t>23/11/1442</a:t>
            </a:fld>
            <a:endParaRPr lang="ar-SY"/>
          </a:p>
        </p:txBody>
      </p:sp>
      <p:sp>
        <p:nvSpPr>
          <p:cNvPr id="4" name="عنصر نائب للتذييل 3">
            <a:extLst>
              <a:ext uri="{FF2B5EF4-FFF2-40B4-BE49-F238E27FC236}">
                <a16:creationId xmlns:a16="http://schemas.microsoft.com/office/drawing/2014/main" xmlns="" id="{5AB914CA-A523-4CCC-A539-E92E1E7BFA9F}"/>
              </a:ext>
            </a:extLst>
          </p:cNvPr>
          <p:cNvSpPr>
            <a:spLocks noGrp="1"/>
          </p:cNvSpPr>
          <p:nvPr>
            <p:ph type="ftr" sz="quarter" idx="11"/>
          </p:nvPr>
        </p:nvSpPr>
        <p:spPr/>
        <p:txBody>
          <a:bodyPr/>
          <a:lstStyle/>
          <a:p>
            <a:endParaRPr lang="ar-SY"/>
          </a:p>
        </p:txBody>
      </p:sp>
      <p:sp>
        <p:nvSpPr>
          <p:cNvPr id="5" name="عنصر نائب لرقم الشريحة 4">
            <a:extLst>
              <a:ext uri="{FF2B5EF4-FFF2-40B4-BE49-F238E27FC236}">
                <a16:creationId xmlns:a16="http://schemas.microsoft.com/office/drawing/2014/main" xmlns="" id="{E7FC2C28-9C45-4B4F-83A1-8043BC4D3C46}"/>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2308090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xmlns="" id="{F27F7198-BFAF-4913-BEB8-CD4F76398D8F}"/>
              </a:ext>
            </a:extLst>
          </p:cNvPr>
          <p:cNvSpPr>
            <a:spLocks noGrp="1"/>
          </p:cNvSpPr>
          <p:nvPr>
            <p:ph type="dt" sz="half" idx="10"/>
          </p:nvPr>
        </p:nvSpPr>
        <p:spPr/>
        <p:txBody>
          <a:bodyPr/>
          <a:lstStyle/>
          <a:p>
            <a:fld id="{68209554-6A65-4E3E-B0C1-A6559C473139}" type="datetimeFigureOut">
              <a:rPr lang="ar-SY" smtClean="0"/>
              <a:t>23/11/1442</a:t>
            </a:fld>
            <a:endParaRPr lang="ar-SY"/>
          </a:p>
        </p:txBody>
      </p:sp>
      <p:sp>
        <p:nvSpPr>
          <p:cNvPr id="3" name="عنصر نائب للتذييل 2">
            <a:extLst>
              <a:ext uri="{FF2B5EF4-FFF2-40B4-BE49-F238E27FC236}">
                <a16:creationId xmlns:a16="http://schemas.microsoft.com/office/drawing/2014/main" xmlns="" id="{CB895BA1-4180-4ED8-97A8-3604A7687590}"/>
              </a:ext>
            </a:extLst>
          </p:cNvPr>
          <p:cNvSpPr>
            <a:spLocks noGrp="1"/>
          </p:cNvSpPr>
          <p:nvPr>
            <p:ph type="ftr" sz="quarter" idx="11"/>
          </p:nvPr>
        </p:nvSpPr>
        <p:spPr/>
        <p:txBody>
          <a:bodyPr/>
          <a:lstStyle/>
          <a:p>
            <a:endParaRPr lang="ar-SY"/>
          </a:p>
        </p:txBody>
      </p:sp>
      <p:sp>
        <p:nvSpPr>
          <p:cNvPr id="4" name="عنصر نائب لرقم الشريحة 3">
            <a:extLst>
              <a:ext uri="{FF2B5EF4-FFF2-40B4-BE49-F238E27FC236}">
                <a16:creationId xmlns:a16="http://schemas.microsoft.com/office/drawing/2014/main" xmlns="" id="{7F2445EF-0E96-42DA-B7C3-A2B4C1B49436}"/>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32953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05BB59F-D3A5-4F9B-B48F-2EA80205B1B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SY"/>
          </a:p>
        </p:txBody>
      </p:sp>
      <p:sp>
        <p:nvSpPr>
          <p:cNvPr id="3" name="عنصر نائب للمحتوى 2">
            <a:extLst>
              <a:ext uri="{FF2B5EF4-FFF2-40B4-BE49-F238E27FC236}">
                <a16:creationId xmlns:a16="http://schemas.microsoft.com/office/drawing/2014/main" xmlns="" id="{036BEF21-3DB7-4C0C-9D3B-BEA5E49B07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نص 3">
            <a:extLst>
              <a:ext uri="{FF2B5EF4-FFF2-40B4-BE49-F238E27FC236}">
                <a16:creationId xmlns:a16="http://schemas.microsoft.com/office/drawing/2014/main" xmlns="" id="{2576704A-32B1-43EC-9C56-9E1E6CB44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BEF121EE-6076-4150-BF07-5D8DB336E7D0}"/>
              </a:ext>
            </a:extLst>
          </p:cNvPr>
          <p:cNvSpPr>
            <a:spLocks noGrp="1"/>
          </p:cNvSpPr>
          <p:nvPr>
            <p:ph type="dt" sz="half" idx="10"/>
          </p:nvPr>
        </p:nvSpPr>
        <p:spPr/>
        <p:txBody>
          <a:bodyPr/>
          <a:lstStyle/>
          <a:p>
            <a:fld id="{68209554-6A65-4E3E-B0C1-A6559C473139}" type="datetimeFigureOut">
              <a:rPr lang="ar-SY" smtClean="0"/>
              <a:t>23/11/1442</a:t>
            </a:fld>
            <a:endParaRPr lang="ar-SY"/>
          </a:p>
        </p:txBody>
      </p:sp>
      <p:sp>
        <p:nvSpPr>
          <p:cNvPr id="6" name="عنصر نائب للتذييل 5">
            <a:extLst>
              <a:ext uri="{FF2B5EF4-FFF2-40B4-BE49-F238E27FC236}">
                <a16:creationId xmlns:a16="http://schemas.microsoft.com/office/drawing/2014/main" xmlns="" id="{18050E4C-9A88-4C8D-8BFA-F99BF703D0EE}"/>
              </a:ext>
            </a:extLst>
          </p:cNvPr>
          <p:cNvSpPr>
            <a:spLocks noGrp="1"/>
          </p:cNvSpPr>
          <p:nvPr>
            <p:ph type="ftr" sz="quarter" idx="11"/>
          </p:nvPr>
        </p:nvSpPr>
        <p:spPr/>
        <p:txBody>
          <a:bodyPr/>
          <a:lstStyle/>
          <a:p>
            <a:endParaRPr lang="ar-SY"/>
          </a:p>
        </p:txBody>
      </p:sp>
      <p:sp>
        <p:nvSpPr>
          <p:cNvPr id="7" name="عنصر نائب لرقم الشريحة 6">
            <a:extLst>
              <a:ext uri="{FF2B5EF4-FFF2-40B4-BE49-F238E27FC236}">
                <a16:creationId xmlns:a16="http://schemas.microsoft.com/office/drawing/2014/main" xmlns="" id="{3B81329E-587F-462E-A37E-0F3B8A5AD695}"/>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374661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3C13E00A-79F8-411F-BE89-7722067FDBB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SY"/>
          </a:p>
        </p:txBody>
      </p:sp>
      <p:sp>
        <p:nvSpPr>
          <p:cNvPr id="3" name="عنصر نائب للصورة 2">
            <a:extLst>
              <a:ext uri="{FF2B5EF4-FFF2-40B4-BE49-F238E27FC236}">
                <a16:creationId xmlns:a16="http://schemas.microsoft.com/office/drawing/2014/main" xmlns="" id="{CF3BBD6C-DA8D-4DFA-87E3-73F32DBD29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a:extLst>
              <a:ext uri="{FF2B5EF4-FFF2-40B4-BE49-F238E27FC236}">
                <a16:creationId xmlns:a16="http://schemas.microsoft.com/office/drawing/2014/main" xmlns="" id="{ED011698-103B-493B-B809-8E805C37D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0B1EF458-BEB0-4EE3-AD82-DAF53B7B88C5}"/>
              </a:ext>
            </a:extLst>
          </p:cNvPr>
          <p:cNvSpPr>
            <a:spLocks noGrp="1"/>
          </p:cNvSpPr>
          <p:nvPr>
            <p:ph type="dt" sz="half" idx="10"/>
          </p:nvPr>
        </p:nvSpPr>
        <p:spPr/>
        <p:txBody>
          <a:bodyPr/>
          <a:lstStyle/>
          <a:p>
            <a:fld id="{68209554-6A65-4E3E-B0C1-A6559C473139}" type="datetimeFigureOut">
              <a:rPr lang="ar-SY" smtClean="0"/>
              <a:t>23/11/1442</a:t>
            </a:fld>
            <a:endParaRPr lang="ar-SY"/>
          </a:p>
        </p:txBody>
      </p:sp>
      <p:sp>
        <p:nvSpPr>
          <p:cNvPr id="6" name="عنصر نائب للتذييل 5">
            <a:extLst>
              <a:ext uri="{FF2B5EF4-FFF2-40B4-BE49-F238E27FC236}">
                <a16:creationId xmlns:a16="http://schemas.microsoft.com/office/drawing/2014/main" xmlns="" id="{73911048-EDDD-4B76-842A-69288AF48553}"/>
              </a:ext>
            </a:extLst>
          </p:cNvPr>
          <p:cNvSpPr>
            <a:spLocks noGrp="1"/>
          </p:cNvSpPr>
          <p:nvPr>
            <p:ph type="ftr" sz="quarter" idx="11"/>
          </p:nvPr>
        </p:nvSpPr>
        <p:spPr/>
        <p:txBody>
          <a:bodyPr/>
          <a:lstStyle/>
          <a:p>
            <a:endParaRPr lang="ar-SY"/>
          </a:p>
        </p:txBody>
      </p:sp>
      <p:sp>
        <p:nvSpPr>
          <p:cNvPr id="7" name="عنصر نائب لرقم الشريحة 6">
            <a:extLst>
              <a:ext uri="{FF2B5EF4-FFF2-40B4-BE49-F238E27FC236}">
                <a16:creationId xmlns:a16="http://schemas.microsoft.com/office/drawing/2014/main" xmlns="" id="{A806595F-7244-421B-866D-8DCF9AC18F97}"/>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143889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xmlns="" id="{B74EA11A-4CDF-44D4-B278-54DC37DAF51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SY"/>
          </a:p>
        </p:txBody>
      </p:sp>
      <p:sp>
        <p:nvSpPr>
          <p:cNvPr id="3" name="عنصر نائب للنص 2">
            <a:extLst>
              <a:ext uri="{FF2B5EF4-FFF2-40B4-BE49-F238E27FC236}">
                <a16:creationId xmlns:a16="http://schemas.microsoft.com/office/drawing/2014/main" xmlns="" id="{9E258E95-12B9-4E02-B039-495264BA8FD8}"/>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xmlns="" id="{03A7D13F-39DB-40D2-B479-518DC2A6662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8209554-6A65-4E3E-B0C1-A6559C473139}" type="datetimeFigureOut">
              <a:rPr lang="ar-SY" smtClean="0"/>
              <a:t>23/11/1442</a:t>
            </a:fld>
            <a:endParaRPr lang="ar-SY"/>
          </a:p>
        </p:txBody>
      </p:sp>
      <p:sp>
        <p:nvSpPr>
          <p:cNvPr id="5" name="عنصر نائب للتذييل 4">
            <a:extLst>
              <a:ext uri="{FF2B5EF4-FFF2-40B4-BE49-F238E27FC236}">
                <a16:creationId xmlns:a16="http://schemas.microsoft.com/office/drawing/2014/main" xmlns="" id="{33107E53-0F12-47D6-B558-DDDDACFA0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a:extLst>
              <a:ext uri="{FF2B5EF4-FFF2-40B4-BE49-F238E27FC236}">
                <a16:creationId xmlns:a16="http://schemas.microsoft.com/office/drawing/2014/main" xmlns="" id="{2B868A59-D9C0-4E32-81CE-1E6BFA505A4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1E6C9B-4BAF-4495-B949-F5C41C235758}" type="slidenum">
              <a:rPr lang="ar-SY" smtClean="0"/>
              <a:t>‹#›</a:t>
            </a:fld>
            <a:endParaRPr lang="ar-SY"/>
          </a:p>
        </p:txBody>
      </p:sp>
    </p:spTree>
    <p:extLst>
      <p:ext uri="{BB962C8B-B14F-4D97-AF65-F5344CB8AC3E}">
        <p14:creationId xmlns:p14="http://schemas.microsoft.com/office/powerpoint/2010/main" val="275263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مستطيل 6">
            <a:extLst>
              <a:ext uri="{FF2B5EF4-FFF2-40B4-BE49-F238E27FC236}">
                <a16:creationId xmlns:a16="http://schemas.microsoft.com/office/drawing/2014/main" xmlns="" id="{E6B6689D-D419-4AB6-998C-CB0064056EE9}"/>
              </a:ext>
            </a:extLst>
          </p:cNvPr>
          <p:cNvSpPr/>
          <p:nvPr/>
        </p:nvSpPr>
        <p:spPr>
          <a:xfrm>
            <a:off x="0" y="2221723"/>
            <a:ext cx="12192000" cy="2780522"/>
          </a:xfrm>
          <a:prstGeom prst="rect">
            <a:avLst/>
          </a:prstGeom>
          <a:solidFill>
            <a:srgbClr val="26415E"/>
          </a:solidFill>
          <a:ln>
            <a:solidFill>
              <a:srgbClr val="26415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8" name="مستطيل 7">
            <a:extLst>
              <a:ext uri="{FF2B5EF4-FFF2-40B4-BE49-F238E27FC236}">
                <a16:creationId xmlns:a16="http://schemas.microsoft.com/office/drawing/2014/main" xmlns="" id="{A1711452-7ED8-4E4D-9282-B6D060A0B821}"/>
              </a:ext>
            </a:extLst>
          </p:cNvPr>
          <p:cNvSpPr/>
          <p:nvPr/>
        </p:nvSpPr>
        <p:spPr>
          <a:xfrm>
            <a:off x="8313576" y="703205"/>
            <a:ext cx="3878424" cy="369332"/>
          </a:xfrm>
          <a:prstGeom prst="rect">
            <a:avLst/>
          </a:prstGeom>
        </p:spPr>
        <p:txBody>
          <a:bodyPr wrap="square">
            <a:spAutoFit/>
          </a:bodyPr>
          <a:lstStyle/>
          <a:p>
            <a:pPr algn="ctr"/>
            <a:r>
              <a:rPr lang="ar-DZ" b="1" cap="all" dirty="0" smtClean="0"/>
              <a:t>جامعة التكوين المتواصل الوادي</a:t>
            </a:r>
            <a:endParaRPr lang="en-MY" cap="all" dirty="0"/>
          </a:p>
        </p:txBody>
      </p:sp>
      <p:sp>
        <p:nvSpPr>
          <p:cNvPr id="9" name="مستطيل 8">
            <a:extLst>
              <a:ext uri="{FF2B5EF4-FFF2-40B4-BE49-F238E27FC236}">
                <a16:creationId xmlns:a16="http://schemas.microsoft.com/office/drawing/2014/main" xmlns="" id="{E3C3FC93-5DC7-4998-BA2C-2CBB071805F5}"/>
              </a:ext>
            </a:extLst>
          </p:cNvPr>
          <p:cNvSpPr/>
          <p:nvPr/>
        </p:nvSpPr>
        <p:spPr>
          <a:xfrm>
            <a:off x="494521" y="380040"/>
            <a:ext cx="2827176" cy="461665"/>
          </a:xfrm>
          <a:prstGeom prst="rect">
            <a:avLst/>
          </a:prstGeom>
        </p:spPr>
        <p:txBody>
          <a:bodyPr wrap="square">
            <a:spAutoFit/>
          </a:bodyPr>
          <a:lstStyle/>
          <a:p>
            <a:r>
              <a:rPr lang="ar-DZ" sz="2400" b="1" dirty="0" smtClean="0">
                <a:latin typeface="Sakkal Majalla" pitchFamily="2" charset="-78"/>
                <a:cs typeface="Sakkal Majalla" pitchFamily="2" charset="-78"/>
              </a:rPr>
              <a:t>03 جوان 2021</a:t>
            </a:r>
            <a:endParaRPr lang="en-CA" sz="2400" b="1" dirty="0">
              <a:latin typeface="Sakkal Majalla" pitchFamily="2" charset="-78"/>
              <a:cs typeface="Sakkal Majalla" pitchFamily="2" charset="-78"/>
            </a:endParaRPr>
          </a:p>
        </p:txBody>
      </p:sp>
      <p:sp>
        <p:nvSpPr>
          <p:cNvPr id="10" name="TextBox 7">
            <a:extLst>
              <a:ext uri="{FF2B5EF4-FFF2-40B4-BE49-F238E27FC236}">
                <a16:creationId xmlns:a16="http://schemas.microsoft.com/office/drawing/2014/main" xmlns="" id="{078D9352-4722-4C49-A2A4-3DC5D07E0677}"/>
              </a:ext>
            </a:extLst>
          </p:cNvPr>
          <p:cNvSpPr txBox="1"/>
          <p:nvPr/>
        </p:nvSpPr>
        <p:spPr>
          <a:xfrm>
            <a:off x="1908109" y="5669593"/>
            <a:ext cx="5729924" cy="830997"/>
          </a:xfrm>
          <a:prstGeom prst="rect">
            <a:avLst/>
          </a:prstGeom>
          <a:noFill/>
        </p:spPr>
        <p:txBody>
          <a:bodyPr wrap="square" rtlCol="0">
            <a:spAutoFit/>
          </a:bodyPr>
          <a:lstStyle/>
          <a:p>
            <a:r>
              <a:rPr lang="ar-DZ" sz="2400" b="1" dirty="0" smtClean="0">
                <a:latin typeface="Sakkal Majalla" pitchFamily="2" charset="-78"/>
                <a:cs typeface="Sakkal Majalla" pitchFamily="2" charset="-78"/>
              </a:rPr>
              <a:t>- </a:t>
            </a:r>
            <a:r>
              <a:rPr lang="ar-IQ" sz="2400" b="1" dirty="0" smtClean="0">
                <a:latin typeface="Sakkal Majalla" pitchFamily="2" charset="-78"/>
                <a:cs typeface="Sakkal Majalla" pitchFamily="2" charset="-78"/>
              </a:rPr>
              <a:t>فؤاد </a:t>
            </a:r>
            <a:r>
              <a:rPr lang="ar-DZ" sz="2400" b="1" dirty="0" smtClean="0">
                <a:latin typeface="Sakkal Majalla" pitchFamily="2" charset="-78"/>
                <a:cs typeface="Sakkal Majalla" pitchFamily="2" charset="-78"/>
              </a:rPr>
              <a:t>العربي </a:t>
            </a:r>
            <a:r>
              <a:rPr lang="ar-IQ" sz="2400" b="1" dirty="0" smtClean="0">
                <a:latin typeface="Sakkal Majalla" pitchFamily="2" charset="-78"/>
                <a:cs typeface="Sakkal Majalla" pitchFamily="2" charset="-78"/>
              </a:rPr>
              <a:t>قدوري </a:t>
            </a:r>
            <a:r>
              <a:rPr lang="ar-DZ" sz="2400" b="1" dirty="0" smtClean="0">
                <a:latin typeface="Sakkal Majalla" pitchFamily="2" charset="-78"/>
                <a:cs typeface="Sakkal Majalla" pitchFamily="2" charset="-78"/>
              </a:rPr>
              <a:t>طالب دكتوراه سنة ثالثة.</a:t>
            </a:r>
            <a:endParaRPr lang="ar-IQ" sz="2400" b="1" dirty="0">
              <a:latin typeface="Sakkal Majalla" pitchFamily="2" charset="-78"/>
              <a:cs typeface="Sakkal Majalla" pitchFamily="2" charset="-78"/>
            </a:endParaRPr>
          </a:p>
          <a:p>
            <a:r>
              <a:rPr lang="ar-DZ" sz="2400" b="1" dirty="0" smtClean="0">
                <a:latin typeface="Sakkal Majalla" pitchFamily="2" charset="-78"/>
                <a:cs typeface="Sakkal Majalla" pitchFamily="2" charset="-78"/>
              </a:rPr>
              <a:t>   جامعة </a:t>
            </a:r>
            <a:r>
              <a:rPr lang="ar-IQ" sz="2400" b="1" dirty="0" smtClean="0">
                <a:latin typeface="Sakkal Majalla" pitchFamily="2" charset="-78"/>
                <a:cs typeface="Sakkal Majalla" pitchFamily="2" charset="-78"/>
              </a:rPr>
              <a:t>صفاقس</a:t>
            </a:r>
            <a:r>
              <a:rPr lang="ar-DZ" sz="2400" b="1" dirty="0" smtClean="0">
                <a:latin typeface="Sakkal Majalla" pitchFamily="2" charset="-78"/>
                <a:cs typeface="Sakkal Majalla" pitchFamily="2" charset="-78"/>
              </a:rPr>
              <a:t>/</a:t>
            </a:r>
            <a:r>
              <a:rPr lang="ar-IQ" sz="2400" b="1" dirty="0" smtClean="0">
                <a:latin typeface="Sakkal Majalla" pitchFamily="2" charset="-78"/>
                <a:cs typeface="Sakkal Majalla" pitchFamily="2" charset="-78"/>
              </a:rPr>
              <a:t>كلية الحقوق </a:t>
            </a:r>
            <a:r>
              <a:rPr lang="ar-DZ" sz="2400" b="1" dirty="0" smtClean="0">
                <a:latin typeface="Sakkal Majalla" pitchFamily="2" charset="-78"/>
                <a:cs typeface="Sakkal Majalla" pitchFamily="2" charset="-78"/>
              </a:rPr>
              <a:t>صفاقس/</a:t>
            </a:r>
            <a:r>
              <a:rPr lang="ar-IQ" sz="2400" b="1" dirty="0" smtClean="0">
                <a:latin typeface="Sakkal Majalla" pitchFamily="2" charset="-78"/>
                <a:cs typeface="Sakkal Majalla" pitchFamily="2" charset="-78"/>
              </a:rPr>
              <a:t>تونس</a:t>
            </a:r>
            <a:endParaRPr lang="en-CA" sz="2400" b="1" dirty="0">
              <a:latin typeface="Sakkal Majalla" pitchFamily="2" charset="-78"/>
              <a:cs typeface="Sakkal Majalla" pitchFamily="2" charset="-78"/>
            </a:endParaRPr>
          </a:p>
        </p:txBody>
      </p:sp>
      <p:sp>
        <p:nvSpPr>
          <p:cNvPr id="11" name="TextBox 7">
            <a:extLst>
              <a:ext uri="{FF2B5EF4-FFF2-40B4-BE49-F238E27FC236}">
                <a16:creationId xmlns:a16="http://schemas.microsoft.com/office/drawing/2014/main" xmlns="" id="{34991B89-B217-4788-878D-692D7AE784D2}"/>
              </a:ext>
            </a:extLst>
          </p:cNvPr>
          <p:cNvSpPr txBox="1"/>
          <p:nvPr/>
        </p:nvSpPr>
        <p:spPr>
          <a:xfrm>
            <a:off x="133348" y="2457822"/>
            <a:ext cx="11799826" cy="1323439"/>
          </a:xfrm>
          <a:prstGeom prst="rect">
            <a:avLst/>
          </a:prstGeom>
          <a:noFill/>
        </p:spPr>
        <p:txBody>
          <a:bodyPr wrap="square" rtlCol="0">
            <a:spAutoFit/>
          </a:bodyPr>
          <a:lstStyle/>
          <a:p>
            <a:pPr algn="ctr"/>
            <a:r>
              <a:rPr lang="ar-DZ" sz="8000" b="1" dirty="0" smtClean="0">
                <a:solidFill>
                  <a:schemeClr val="bg1"/>
                </a:solidFill>
                <a:latin typeface="Sakkal Majalla" pitchFamily="2" charset="-78"/>
                <a:cs typeface="Sakkal Majalla" pitchFamily="2" charset="-78"/>
              </a:rPr>
              <a:t>قانون الصفقات العمومية الجزائري</a:t>
            </a:r>
            <a:endParaRPr lang="fr-FR" sz="8000" b="1" dirty="0">
              <a:solidFill>
                <a:schemeClr val="bg1"/>
              </a:solidFill>
              <a:latin typeface="Sakkal Majalla" pitchFamily="2" charset="-78"/>
              <a:cs typeface="Sakkal Majalla" pitchFamily="2" charset="-78"/>
            </a:endParaRPr>
          </a:p>
        </p:txBody>
      </p:sp>
      <p:cxnSp>
        <p:nvCxnSpPr>
          <p:cNvPr id="13" name="رابط مستقيم 12">
            <a:extLst>
              <a:ext uri="{FF2B5EF4-FFF2-40B4-BE49-F238E27FC236}">
                <a16:creationId xmlns:a16="http://schemas.microsoft.com/office/drawing/2014/main" xmlns="" id="{06C941D3-F610-4E80-9793-418E878B692D}"/>
              </a:ext>
            </a:extLst>
          </p:cNvPr>
          <p:cNvCxnSpPr/>
          <p:nvPr/>
        </p:nvCxnSpPr>
        <p:spPr>
          <a:xfrm flipH="1">
            <a:off x="8797213" y="1222317"/>
            <a:ext cx="2948474" cy="0"/>
          </a:xfrm>
          <a:prstGeom prst="line">
            <a:avLst/>
          </a:prstGeom>
          <a:ln w="19050">
            <a:solidFill>
              <a:srgbClr val="26415E"/>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a:extLst>
              <a:ext uri="{FF2B5EF4-FFF2-40B4-BE49-F238E27FC236}">
                <a16:creationId xmlns:a16="http://schemas.microsoft.com/office/drawing/2014/main" xmlns="" id="{609F185C-377A-4D24-8D0C-D59869A5B25B}"/>
              </a:ext>
            </a:extLst>
          </p:cNvPr>
          <p:cNvCxnSpPr/>
          <p:nvPr/>
        </p:nvCxnSpPr>
        <p:spPr>
          <a:xfrm flipH="1">
            <a:off x="477427" y="1222317"/>
            <a:ext cx="2948474" cy="0"/>
          </a:xfrm>
          <a:prstGeom prst="line">
            <a:avLst/>
          </a:prstGeom>
          <a:ln w="19050">
            <a:solidFill>
              <a:srgbClr val="26415E"/>
            </a:solidFill>
          </a:ln>
        </p:spPr>
        <p:style>
          <a:lnRef idx="1">
            <a:schemeClr val="accent1"/>
          </a:lnRef>
          <a:fillRef idx="0">
            <a:schemeClr val="accent1"/>
          </a:fillRef>
          <a:effectRef idx="0">
            <a:schemeClr val="accent1"/>
          </a:effectRef>
          <a:fontRef idx="minor">
            <a:schemeClr val="tx1"/>
          </a:fontRef>
        </p:style>
      </p:cxnSp>
      <p:pic>
        <p:nvPicPr>
          <p:cNvPr id="1026"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080" y="-52498"/>
            <a:ext cx="1982285" cy="19822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833"/>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5393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ar-SA"/>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2308321" y="485422"/>
            <a:ext cx="6022879" cy="1106311"/>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DZ" dirty="0" smtClean="0"/>
              <a:t>الفصل الثاني : تحديد الحاجات والصفقات العمومية والمتعاملين المتعاقدين</a:t>
            </a:r>
            <a:endParaRPr lang="ar-SA" dirty="0"/>
          </a:p>
        </p:txBody>
      </p:sp>
      <p:sp>
        <p:nvSpPr>
          <p:cNvPr id="4" name="شكل بيضاوي 3"/>
          <p:cNvSpPr/>
          <p:nvPr/>
        </p:nvSpPr>
        <p:spPr>
          <a:xfrm>
            <a:off x="2720622" y="1985676"/>
            <a:ext cx="5336492" cy="610768"/>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DZ" dirty="0" smtClean="0"/>
              <a:t>القسم الاول: تحديد حاجات المصلحة المتعاقدة</a:t>
            </a:r>
            <a:endParaRPr lang="ar-SA" dirty="0"/>
          </a:p>
        </p:txBody>
      </p:sp>
      <p:sp>
        <p:nvSpPr>
          <p:cNvPr id="12" name="شكل بيضاوي 11"/>
          <p:cNvSpPr/>
          <p:nvPr/>
        </p:nvSpPr>
        <p:spPr>
          <a:xfrm>
            <a:off x="2873022" y="2950876"/>
            <a:ext cx="5336492" cy="610768"/>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DZ" dirty="0" smtClean="0"/>
              <a:t>القسم الثاني: شكل وموضوع الصفقات العمومية </a:t>
            </a:r>
            <a:endParaRPr lang="ar-SA" dirty="0"/>
          </a:p>
        </p:txBody>
      </p:sp>
      <p:sp>
        <p:nvSpPr>
          <p:cNvPr id="13" name="شكل بيضاوي 12"/>
          <p:cNvSpPr/>
          <p:nvPr/>
        </p:nvSpPr>
        <p:spPr>
          <a:xfrm>
            <a:off x="2994708" y="4621632"/>
            <a:ext cx="5336492" cy="610768"/>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DZ" dirty="0" smtClean="0"/>
              <a:t>القسم الثالث: المتعاملون المتعاقدون</a:t>
            </a:r>
            <a:endParaRPr lang="ar-SA" dirty="0"/>
          </a:p>
        </p:txBody>
      </p:sp>
      <p:sp>
        <p:nvSpPr>
          <p:cNvPr id="5" name="مخطط انسيابي: بيانات مخزّنة 4"/>
          <p:cNvSpPr/>
          <p:nvPr/>
        </p:nvSpPr>
        <p:spPr>
          <a:xfrm>
            <a:off x="241590" y="3059289"/>
            <a:ext cx="2631432" cy="1562343"/>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1600" b="1" dirty="0" smtClean="0"/>
              <a:t>تشمل الصفقات العمومية احدى العمليات التالية :انجاز اشغال-اقتناء لوازم-انجاز دراسات-تقديم خدمات</a:t>
            </a:r>
            <a:endParaRPr lang="ar-SA" sz="1600" b="1" dirty="0"/>
          </a:p>
        </p:txBody>
      </p:sp>
    </p:spTree>
    <p:extLst>
      <p:ext uri="{BB962C8B-B14F-4D97-AF65-F5344CB8AC3E}">
        <p14:creationId xmlns:p14="http://schemas.microsoft.com/office/powerpoint/2010/main" val="3578794395"/>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ar-SA"/>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2308321" y="485422"/>
            <a:ext cx="6022879" cy="11063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DZ" dirty="0" smtClean="0"/>
              <a:t>الفصل الثالث : ابرام الصفقات العمومية </a:t>
            </a:r>
            <a:endParaRPr lang="ar-SA" dirty="0"/>
          </a:p>
        </p:txBody>
      </p:sp>
      <p:sp>
        <p:nvSpPr>
          <p:cNvPr id="4" name="مخطط انسيابي: محطة طرفية 3"/>
          <p:cNvSpPr/>
          <p:nvPr/>
        </p:nvSpPr>
        <p:spPr>
          <a:xfrm>
            <a:off x="2308321" y="1862667"/>
            <a:ext cx="6158346" cy="666044"/>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1" anchor="ctr"/>
          <a:lstStyle/>
          <a:p>
            <a:r>
              <a:rPr lang="ar-DZ" dirty="0" smtClean="0"/>
              <a:t>القسم الاول: كيفيات ابرام الصفقات العمومية </a:t>
            </a:r>
            <a:endParaRPr lang="ar-SA" dirty="0"/>
          </a:p>
        </p:txBody>
      </p:sp>
      <p:sp>
        <p:nvSpPr>
          <p:cNvPr id="12" name="مخطط انسيابي: محطة طرفية 11"/>
          <p:cNvSpPr/>
          <p:nvPr/>
        </p:nvSpPr>
        <p:spPr>
          <a:xfrm>
            <a:off x="2308321" y="2681111"/>
            <a:ext cx="6158346" cy="666044"/>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1" anchor="ctr"/>
          <a:lstStyle/>
          <a:p>
            <a:r>
              <a:rPr lang="ar-DZ" dirty="0" smtClean="0"/>
              <a:t>القسم الثاني: تأهيل المترشحين والمتعهدين </a:t>
            </a:r>
            <a:endParaRPr lang="ar-SA" dirty="0"/>
          </a:p>
        </p:txBody>
      </p:sp>
      <p:sp>
        <p:nvSpPr>
          <p:cNvPr id="13" name="مخطط انسيابي: محطة طرفية 12"/>
          <p:cNvSpPr/>
          <p:nvPr/>
        </p:nvSpPr>
        <p:spPr>
          <a:xfrm>
            <a:off x="2308321" y="3460045"/>
            <a:ext cx="6158346" cy="666044"/>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1" anchor="ctr"/>
          <a:lstStyle/>
          <a:p>
            <a:r>
              <a:rPr lang="ar-DZ" dirty="0" smtClean="0"/>
              <a:t>القسم الثالث: كيفيات اجراءات الابرام</a:t>
            </a:r>
            <a:endParaRPr lang="ar-SA" dirty="0"/>
          </a:p>
        </p:txBody>
      </p:sp>
      <p:sp>
        <p:nvSpPr>
          <p:cNvPr id="14" name="مخطط انسيابي: محطة طرفية 13"/>
          <p:cNvSpPr/>
          <p:nvPr/>
        </p:nvSpPr>
        <p:spPr>
          <a:xfrm>
            <a:off x="2308321" y="4216401"/>
            <a:ext cx="6158346" cy="666044"/>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1" anchor="ctr"/>
          <a:lstStyle/>
          <a:p>
            <a:r>
              <a:rPr lang="ar-DZ" dirty="0" smtClean="0"/>
              <a:t>القسم الرابع: حالات الاقصاء من المشاركة في الصفقات العمومية  </a:t>
            </a:r>
            <a:endParaRPr lang="ar-SA" dirty="0"/>
          </a:p>
        </p:txBody>
      </p:sp>
      <p:sp>
        <p:nvSpPr>
          <p:cNvPr id="15" name="مخطط انسيابي: محطة طرفية 14"/>
          <p:cNvSpPr/>
          <p:nvPr/>
        </p:nvSpPr>
        <p:spPr>
          <a:xfrm>
            <a:off x="2240587" y="4984045"/>
            <a:ext cx="6158346" cy="666044"/>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1" anchor="ctr"/>
          <a:lstStyle/>
          <a:p>
            <a:r>
              <a:rPr lang="ar-DZ" dirty="0" smtClean="0"/>
              <a:t>القسم الخامس: اختيار المتعاقد المتعامل </a:t>
            </a:r>
            <a:endParaRPr lang="ar-SA" dirty="0"/>
          </a:p>
        </p:txBody>
      </p:sp>
      <p:sp>
        <p:nvSpPr>
          <p:cNvPr id="16" name="مخطط انسيابي: محطة طرفية 15"/>
          <p:cNvSpPr/>
          <p:nvPr/>
        </p:nvSpPr>
        <p:spPr>
          <a:xfrm>
            <a:off x="2460721" y="5750154"/>
            <a:ext cx="6158346" cy="436157"/>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1" anchor="ctr"/>
          <a:lstStyle/>
          <a:p>
            <a:r>
              <a:rPr lang="ar-DZ" dirty="0" smtClean="0"/>
              <a:t>القسم السادس: الطعون </a:t>
            </a:r>
            <a:endParaRPr lang="ar-SA" dirty="0"/>
          </a:p>
        </p:txBody>
      </p:sp>
      <p:sp>
        <p:nvSpPr>
          <p:cNvPr id="17" name="مخطط انسيابي: محطة طرفية 16"/>
          <p:cNvSpPr/>
          <p:nvPr/>
        </p:nvSpPr>
        <p:spPr>
          <a:xfrm>
            <a:off x="241590" y="2223910"/>
            <a:ext cx="1880721" cy="1377245"/>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DZ" dirty="0" smtClean="0"/>
              <a:t>القسم السابع : ترقية الانتاج الوطني والاداة الوطنية </a:t>
            </a:r>
            <a:r>
              <a:rPr lang="ar-DZ" dirty="0" err="1" smtClean="0"/>
              <a:t>للانتاج</a:t>
            </a:r>
            <a:r>
              <a:rPr lang="ar-DZ" dirty="0" smtClean="0"/>
              <a:t> </a:t>
            </a:r>
            <a:endParaRPr lang="ar-SA" dirty="0"/>
          </a:p>
        </p:txBody>
      </p:sp>
      <p:sp>
        <p:nvSpPr>
          <p:cNvPr id="18" name="مخطط انسيابي: محطة طرفية 17"/>
          <p:cNvSpPr/>
          <p:nvPr/>
        </p:nvSpPr>
        <p:spPr>
          <a:xfrm>
            <a:off x="241590" y="3883378"/>
            <a:ext cx="1880721" cy="790221"/>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DZ" dirty="0" smtClean="0"/>
              <a:t>القسم الثامن : مكافحة الفساد </a:t>
            </a:r>
            <a:endParaRPr lang="ar-SA" dirty="0"/>
          </a:p>
        </p:txBody>
      </p:sp>
    </p:spTree>
    <p:extLst>
      <p:ext uri="{BB962C8B-B14F-4D97-AF65-F5344CB8AC3E}">
        <p14:creationId xmlns:p14="http://schemas.microsoft.com/office/powerpoint/2010/main" val="3768405194"/>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ar-SA"/>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جوان 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خطط انسيابي: محطة طرفية 3"/>
          <p:cNvSpPr/>
          <p:nvPr/>
        </p:nvSpPr>
        <p:spPr>
          <a:xfrm>
            <a:off x="2460721" y="711200"/>
            <a:ext cx="6158346" cy="666044"/>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1" anchor="ctr"/>
          <a:lstStyle/>
          <a:p>
            <a:r>
              <a:rPr lang="ar-DZ" dirty="0" smtClean="0"/>
              <a:t>القسم الاول: كيفيات ابرام الصفقات العمومية </a:t>
            </a:r>
            <a:endParaRPr lang="ar-SA" dirty="0"/>
          </a:p>
        </p:txBody>
      </p:sp>
      <p:sp>
        <p:nvSpPr>
          <p:cNvPr id="5" name="مخطط انسيابي: قرص ممغنط 4"/>
          <p:cNvSpPr/>
          <p:nvPr/>
        </p:nvSpPr>
        <p:spPr>
          <a:xfrm>
            <a:off x="5655733" y="2314222"/>
            <a:ext cx="1187027" cy="1456267"/>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DZ" dirty="0" smtClean="0"/>
              <a:t>طلب العروض</a:t>
            </a:r>
            <a:endParaRPr lang="ar-SA" dirty="0"/>
          </a:p>
        </p:txBody>
      </p:sp>
      <p:sp>
        <p:nvSpPr>
          <p:cNvPr id="19" name="مخطط انسيابي: قرص ممغنط 18"/>
          <p:cNvSpPr/>
          <p:nvPr/>
        </p:nvSpPr>
        <p:spPr>
          <a:xfrm>
            <a:off x="3781539" y="2314222"/>
            <a:ext cx="1187027" cy="1456267"/>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DZ" dirty="0" smtClean="0"/>
              <a:t>التراضي</a:t>
            </a:r>
            <a:endParaRPr lang="ar-SA" dirty="0"/>
          </a:p>
        </p:txBody>
      </p:sp>
      <p:sp>
        <p:nvSpPr>
          <p:cNvPr id="6" name="شكل بيضاوي 5"/>
          <p:cNvSpPr/>
          <p:nvPr/>
        </p:nvSpPr>
        <p:spPr>
          <a:xfrm>
            <a:off x="6965244" y="1467556"/>
            <a:ext cx="1653823" cy="98213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DZ" dirty="0" smtClean="0"/>
              <a:t>طلب العروض المفتوح</a:t>
            </a:r>
            <a:endParaRPr lang="ar-SA" dirty="0"/>
          </a:p>
        </p:txBody>
      </p:sp>
      <p:sp>
        <p:nvSpPr>
          <p:cNvPr id="21" name="شكل بيضاوي 20"/>
          <p:cNvSpPr/>
          <p:nvPr/>
        </p:nvSpPr>
        <p:spPr>
          <a:xfrm>
            <a:off x="7484533" y="2449689"/>
            <a:ext cx="1653823" cy="142804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DZ" dirty="0" smtClean="0"/>
              <a:t>طلب العروض المفتوح مع اشتراط قدرات دنيا</a:t>
            </a:r>
            <a:endParaRPr lang="ar-SA" dirty="0"/>
          </a:p>
        </p:txBody>
      </p:sp>
      <p:sp>
        <p:nvSpPr>
          <p:cNvPr id="22" name="شكل بيضاوي 21"/>
          <p:cNvSpPr/>
          <p:nvPr/>
        </p:nvSpPr>
        <p:spPr>
          <a:xfrm>
            <a:off x="7786511" y="4052711"/>
            <a:ext cx="1653823" cy="142804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DZ" dirty="0" smtClean="0"/>
              <a:t>طلب العروض المحدود</a:t>
            </a:r>
            <a:endParaRPr lang="ar-SA" dirty="0"/>
          </a:p>
        </p:txBody>
      </p:sp>
      <p:sp>
        <p:nvSpPr>
          <p:cNvPr id="23" name="شكل بيضاوي 22"/>
          <p:cNvSpPr/>
          <p:nvPr/>
        </p:nvSpPr>
        <p:spPr>
          <a:xfrm>
            <a:off x="5830710" y="4052711"/>
            <a:ext cx="1653823" cy="142804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DZ" dirty="0" smtClean="0"/>
              <a:t>المسابقة</a:t>
            </a:r>
            <a:endParaRPr lang="ar-SA" dirty="0"/>
          </a:p>
        </p:txBody>
      </p:sp>
      <p:sp>
        <p:nvSpPr>
          <p:cNvPr id="7" name="شكل بيضاوي 6"/>
          <p:cNvSpPr/>
          <p:nvPr/>
        </p:nvSpPr>
        <p:spPr>
          <a:xfrm>
            <a:off x="1320800" y="2579510"/>
            <a:ext cx="1924499" cy="97649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DZ" dirty="0" smtClean="0"/>
              <a:t>التراضي البسيط</a:t>
            </a:r>
            <a:endParaRPr lang="ar-SA" dirty="0"/>
          </a:p>
        </p:txBody>
      </p:sp>
      <p:sp>
        <p:nvSpPr>
          <p:cNvPr id="25" name="شكل بيضاوي 24"/>
          <p:cNvSpPr/>
          <p:nvPr/>
        </p:nvSpPr>
        <p:spPr>
          <a:xfrm>
            <a:off x="1766711" y="3877733"/>
            <a:ext cx="1924499" cy="97649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DZ" dirty="0" smtClean="0"/>
              <a:t>التراضي بعد الاستشارة</a:t>
            </a:r>
            <a:endParaRPr lang="ar-SA" dirty="0"/>
          </a:p>
        </p:txBody>
      </p:sp>
    </p:spTree>
    <p:extLst>
      <p:ext uri="{BB962C8B-B14F-4D97-AF65-F5344CB8AC3E}">
        <p14:creationId xmlns:p14="http://schemas.microsoft.com/office/powerpoint/2010/main" val="913111213"/>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ar-SA"/>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خطط انسيابي: محطة طرفية 3"/>
          <p:cNvSpPr/>
          <p:nvPr/>
        </p:nvSpPr>
        <p:spPr>
          <a:xfrm>
            <a:off x="2460721" y="711200"/>
            <a:ext cx="6158346" cy="66604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DZ" dirty="0" smtClean="0"/>
              <a:t>الفصل الرابع: تنفيذ الصفقات العمومية واحكام تعاقدية </a:t>
            </a:r>
            <a:endParaRPr lang="ar-SA" dirty="0"/>
          </a:p>
        </p:txBody>
      </p:sp>
      <p:sp>
        <p:nvSpPr>
          <p:cNvPr id="6" name="شكل بيضاوي 5"/>
          <p:cNvSpPr/>
          <p:nvPr/>
        </p:nvSpPr>
        <p:spPr>
          <a:xfrm>
            <a:off x="6965244" y="1467556"/>
            <a:ext cx="1653823" cy="982133"/>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DZ" dirty="0" smtClean="0"/>
              <a:t>القسم الاول : البيانات الالزامية </a:t>
            </a:r>
            <a:endParaRPr lang="ar-SA" dirty="0"/>
          </a:p>
        </p:txBody>
      </p:sp>
      <p:sp>
        <p:nvSpPr>
          <p:cNvPr id="21" name="شكل بيضاوي 20"/>
          <p:cNvSpPr/>
          <p:nvPr/>
        </p:nvSpPr>
        <p:spPr>
          <a:xfrm>
            <a:off x="4910666" y="1467556"/>
            <a:ext cx="1653823" cy="982133"/>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DZ" dirty="0" smtClean="0"/>
              <a:t>القسم الثاني : الاسعار</a:t>
            </a:r>
            <a:endParaRPr lang="ar-SA" dirty="0"/>
          </a:p>
        </p:txBody>
      </p:sp>
      <p:sp>
        <p:nvSpPr>
          <p:cNvPr id="22" name="شكل بيضاوي 21"/>
          <p:cNvSpPr/>
          <p:nvPr/>
        </p:nvSpPr>
        <p:spPr>
          <a:xfrm>
            <a:off x="2627489" y="1467556"/>
            <a:ext cx="1653823" cy="891822"/>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DZ" dirty="0" smtClean="0"/>
              <a:t>القسم الثالث: كيفيات الدفع </a:t>
            </a:r>
            <a:endParaRPr lang="ar-SA" dirty="0"/>
          </a:p>
        </p:txBody>
      </p:sp>
      <p:sp>
        <p:nvSpPr>
          <p:cNvPr id="23" name="شكل بيضاوي 22"/>
          <p:cNvSpPr/>
          <p:nvPr/>
        </p:nvSpPr>
        <p:spPr>
          <a:xfrm>
            <a:off x="7117643" y="2777067"/>
            <a:ext cx="1653823" cy="714022"/>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DZ" dirty="0" smtClean="0"/>
              <a:t>القسم الرابع:</a:t>
            </a:r>
          </a:p>
          <a:p>
            <a:pPr algn="ctr"/>
            <a:r>
              <a:rPr lang="ar-DZ" dirty="0" smtClean="0"/>
              <a:t>الضمانات</a:t>
            </a:r>
            <a:endParaRPr lang="ar-SA" dirty="0"/>
          </a:p>
        </p:txBody>
      </p:sp>
      <p:sp>
        <p:nvSpPr>
          <p:cNvPr id="20" name="شكل بيضاوي 19"/>
          <p:cNvSpPr/>
          <p:nvPr/>
        </p:nvSpPr>
        <p:spPr>
          <a:xfrm>
            <a:off x="7275685" y="3657601"/>
            <a:ext cx="1653823" cy="835377"/>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DZ" dirty="0" smtClean="0"/>
              <a:t>القسم السابع:</a:t>
            </a:r>
          </a:p>
          <a:p>
            <a:pPr algn="ctr"/>
            <a:r>
              <a:rPr lang="ar-DZ" dirty="0" smtClean="0"/>
              <a:t>الرهن الحيازي</a:t>
            </a:r>
          </a:p>
        </p:txBody>
      </p:sp>
      <p:sp>
        <p:nvSpPr>
          <p:cNvPr id="24" name="شكل بيضاوي 23"/>
          <p:cNvSpPr/>
          <p:nvPr/>
        </p:nvSpPr>
        <p:spPr>
          <a:xfrm>
            <a:off x="5101448" y="2540000"/>
            <a:ext cx="1653823" cy="857956"/>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DZ" dirty="0" smtClean="0"/>
              <a:t>القسم الخامس:</a:t>
            </a:r>
          </a:p>
          <a:p>
            <a:pPr algn="ctr"/>
            <a:r>
              <a:rPr lang="ar-DZ" dirty="0" smtClean="0"/>
              <a:t>الملحق</a:t>
            </a:r>
            <a:endParaRPr lang="ar-SA" dirty="0"/>
          </a:p>
        </p:txBody>
      </p:sp>
      <p:sp>
        <p:nvSpPr>
          <p:cNvPr id="26" name="شكل بيضاوي 25"/>
          <p:cNvSpPr/>
          <p:nvPr/>
        </p:nvSpPr>
        <p:spPr>
          <a:xfrm>
            <a:off x="2627488" y="2420056"/>
            <a:ext cx="1653823" cy="865011"/>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DZ" dirty="0" smtClean="0"/>
              <a:t>القسم السادس:</a:t>
            </a:r>
          </a:p>
          <a:p>
            <a:pPr algn="ctr"/>
            <a:r>
              <a:rPr lang="ar-DZ" dirty="0" smtClean="0"/>
              <a:t>المناولة</a:t>
            </a:r>
          </a:p>
        </p:txBody>
      </p:sp>
      <p:sp>
        <p:nvSpPr>
          <p:cNvPr id="27" name="شكل بيضاوي 26"/>
          <p:cNvSpPr/>
          <p:nvPr/>
        </p:nvSpPr>
        <p:spPr>
          <a:xfrm>
            <a:off x="5101447" y="3651958"/>
            <a:ext cx="1653823" cy="835377"/>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DZ" dirty="0" smtClean="0"/>
              <a:t>القسم الثامن:</a:t>
            </a:r>
          </a:p>
          <a:p>
            <a:pPr algn="ctr"/>
            <a:r>
              <a:rPr lang="ar-DZ" dirty="0" smtClean="0"/>
              <a:t>العقوبات المالية</a:t>
            </a:r>
          </a:p>
        </p:txBody>
      </p:sp>
      <p:sp>
        <p:nvSpPr>
          <p:cNvPr id="28" name="شكل بيضاوي 27"/>
          <p:cNvSpPr/>
          <p:nvPr/>
        </p:nvSpPr>
        <p:spPr>
          <a:xfrm>
            <a:off x="2721230" y="3584225"/>
            <a:ext cx="1653823" cy="835377"/>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DZ" dirty="0" smtClean="0"/>
              <a:t>القسم التاسع:</a:t>
            </a:r>
          </a:p>
          <a:p>
            <a:pPr algn="ctr"/>
            <a:r>
              <a:rPr lang="ar-DZ" dirty="0" err="1" smtClean="0"/>
              <a:t>الاستيلام</a:t>
            </a:r>
            <a:endParaRPr lang="ar-DZ" dirty="0" smtClean="0"/>
          </a:p>
        </p:txBody>
      </p:sp>
      <p:sp>
        <p:nvSpPr>
          <p:cNvPr id="29" name="شكل بيضاوي 28"/>
          <p:cNvSpPr/>
          <p:nvPr/>
        </p:nvSpPr>
        <p:spPr>
          <a:xfrm>
            <a:off x="3668889" y="4718759"/>
            <a:ext cx="2895599" cy="835377"/>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DZ" dirty="0" smtClean="0"/>
              <a:t>القسم الحادي عشر</a:t>
            </a:r>
          </a:p>
          <a:p>
            <a:pPr algn="ctr"/>
            <a:r>
              <a:rPr lang="ar-DZ" dirty="0" smtClean="0"/>
              <a:t>:التسوية الودية للنزاعات</a:t>
            </a:r>
          </a:p>
        </p:txBody>
      </p:sp>
      <p:sp>
        <p:nvSpPr>
          <p:cNvPr id="30" name="شكل بيضاوي 29"/>
          <p:cNvSpPr/>
          <p:nvPr/>
        </p:nvSpPr>
        <p:spPr>
          <a:xfrm>
            <a:off x="7575453" y="4718759"/>
            <a:ext cx="1653823" cy="835377"/>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DZ" dirty="0" smtClean="0"/>
              <a:t>القسم العاشر:</a:t>
            </a:r>
          </a:p>
          <a:p>
            <a:pPr algn="ctr"/>
            <a:r>
              <a:rPr lang="ar-DZ" dirty="0" smtClean="0"/>
              <a:t>الفسخ</a:t>
            </a:r>
          </a:p>
        </p:txBody>
      </p:sp>
    </p:spTree>
    <p:extLst>
      <p:ext uri="{BB962C8B-B14F-4D97-AF65-F5344CB8AC3E}">
        <p14:creationId xmlns:p14="http://schemas.microsoft.com/office/powerpoint/2010/main" val="2680864759"/>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ar-SA"/>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جوان 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خطط انسيابي: محطة طرفية 3"/>
          <p:cNvSpPr/>
          <p:nvPr/>
        </p:nvSpPr>
        <p:spPr>
          <a:xfrm>
            <a:off x="2460721" y="711200"/>
            <a:ext cx="6158346" cy="66604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DZ" dirty="0" smtClean="0"/>
              <a:t>الفصل الخامس: رقابة  الصفقات العمومية .</a:t>
            </a:r>
            <a:endParaRPr lang="ar-SA" dirty="0"/>
          </a:p>
        </p:txBody>
      </p:sp>
      <p:sp>
        <p:nvSpPr>
          <p:cNvPr id="6" name="شكل بيضاوي 5"/>
          <p:cNvSpPr/>
          <p:nvPr/>
        </p:nvSpPr>
        <p:spPr>
          <a:xfrm>
            <a:off x="6965244" y="1467556"/>
            <a:ext cx="1653823" cy="982133"/>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DZ" dirty="0" smtClean="0"/>
              <a:t>القسم التمهيدي : احكام عامة </a:t>
            </a:r>
            <a:endParaRPr lang="ar-SA" dirty="0"/>
          </a:p>
        </p:txBody>
      </p:sp>
      <p:sp>
        <p:nvSpPr>
          <p:cNvPr id="23" name="شكل بيضاوي 22"/>
          <p:cNvSpPr/>
          <p:nvPr/>
        </p:nvSpPr>
        <p:spPr>
          <a:xfrm>
            <a:off x="7151181" y="3409256"/>
            <a:ext cx="1811865" cy="807158"/>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DZ" dirty="0" smtClean="0"/>
              <a:t>القسم الاول :</a:t>
            </a:r>
          </a:p>
          <a:p>
            <a:pPr algn="ctr"/>
            <a:r>
              <a:rPr lang="ar-DZ" dirty="0" smtClean="0"/>
              <a:t>مختلف انواع الرقابة</a:t>
            </a:r>
            <a:endParaRPr lang="ar-SA" dirty="0"/>
          </a:p>
        </p:txBody>
      </p:sp>
      <p:sp>
        <p:nvSpPr>
          <p:cNvPr id="3" name="مستطيل ذو زوايا قطرية مستديرة 2"/>
          <p:cNvSpPr/>
          <p:nvPr/>
        </p:nvSpPr>
        <p:spPr>
          <a:xfrm>
            <a:off x="741115" y="2373488"/>
            <a:ext cx="5644445" cy="584201"/>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DZ" dirty="0" smtClean="0"/>
              <a:t>القسم الفرعي </a:t>
            </a:r>
            <a:r>
              <a:rPr lang="ar-DZ" dirty="0" err="1" smtClean="0"/>
              <a:t>الاول:الرقابة</a:t>
            </a:r>
            <a:r>
              <a:rPr lang="ar-DZ" dirty="0" smtClean="0"/>
              <a:t> الداخلية ولجنة فتح </a:t>
            </a:r>
            <a:r>
              <a:rPr lang="ar-DZ" dirty="0" err="1" smtClean="0"/>
              <a:t>الاظرفة</a:t>
            </a:r>
            <a:r>
              <a:rPr lang="ar-DZ" dirty="0" smtClean="0"/>
              <a:t> وتقييم العروض</a:t>
            </a:r>
            <a:endParaRPr lang="ar-SA" dirty="0"/>
          </a:p>
        </p:txBody>
      </p:sp>
      <p:sp>
        <p:nvSpPr>
          <p:cNvPr id="25" name="مستطيل ذو زوايا قطرية مستديرة 24"/>
          <p:cNvSpPr/>
          <p:nvPr/>
        </p:nvSpPr>
        <p:spPr>
          <a:xfrm>
            <a:off x="741115" y="3182065"/>
            <a:ext cx="5644445" cy="454382"/>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DZ" dirty="0" smtClean="0"/>
              <a:t>القسم الفرعي الثاني: الرقابة الخارجية</a:t>
            </a:r>
            <a:endParaRPr lang="ar-SA" dirty="0"/>
          </a:p>
        </p:txBody>
      </p:sp>
      <p:sp>
        <p:nvSpPr>
          <p:cNvPr id="31" name="مستطيل ذو زوايا قطرية مستديرة 30"/>
          <p:cNvSpPr/>
          <p:nvPr/>
        </p:nvSpPr>
        <p:spPr>
          <a:xfrm>
            <a:off x="831426" y="3798724"/>
            <a:ext cx="5644445" cy="547512"/>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DZ" dirty="0" smtClean="0"/>
              <a:t>القسم الفرعي الثالث: رقابة الوصاية</a:t>
            </a:r>
            <a:endParaRPr lang="ar-SA" dirty="0"/>
          </a:p>
        </p:txBody>
      </p:sp>
      <p:sp>
        <p:nvSpPr>
          <p:cNvPr id="32" name="شكل بيضاوي 31"/>
          <p:cNvSpPr/>
          <p:nvPr/>
        </p:nvSpPr>
        <p:spPr>
          <a:xfrm>
            <a:off x="6965244" y="5006621"/>
            <a:ext cx="2619692" cy="1157111"/>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DZ" dirty="0" smtClean="0"/>
              <a:t>القسم الثاني:</a:t>
            </a:r>
          </a:p>
          <a:p>
            <a:pPr algn="ctr"/>
            <a:r>
              <a:rPr lang="ar-DZ" dirty="0" smtClean="0"/>
              <a:t>هيئات الرقابة الخارجية القبلية للصفقات العمومية</a:t>
            </a:r>
          </a:p>
        </p:txBody>
      </p:sp>
      <p:sp>
        <p:nvSpPr>
          <p:cNvPr id="33" name="مستطيل ذو زوايا قطرية مستديرة 32"/>
          <p:cNvSpPr/>
          <p:nvPr/>
        </p:nvSpPr>
        <p:spPr>
          <a:xfrm>
            <a:off x="831426" y="4714520"/>
            <a:ext cx="5644445" cy="584201"/>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DZ" dirty="0" smtClean="0"/>
              <a:t>القسم الفرعي الاول: اختصاص لجنة الصفقات العمومية للمصلحة المتعاقدة وتشكيلها</a:t>
            </a:r>
            <a:endParaRPr lang="ar-SA" dirty="0"/>
          </a:p>
        </p:txBody>
      </p:sp>
      <p:sp>
        <p:nvSpPr>
          <p:cNvPr id="34" name="مستطيل ذو زوايا قطرية مستديرة 33"/>
          <p:cNvSpPr/>
          <p:nvPr/>
        </p:nvSpPr>
        <p:spPr>
          <a:xfrm>
            <a:off x="831426" y="5585176"/>
            <a:ext cx="5644445" cy="454382"/>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DZ" dirty="0" smtClean="0"/>
              <a:t>القسم الفرعي الثاني: اختصاص اللجنة القطاعية للصفقات العمومية وتشكيلها </a:t>
            </a:r>
            <a:endParaRPr lang="ar-SA" dirty="0"/>
          </a:p>
        </p:txBody>
      </p:sp>
    </p:spTree>
    <p:extLst>
      <p:ext uri="{BB962C8B-B14F-4D97-AF65-F5344CB8AC3E}">
        <p14:creationId xmlns:p14="http://schemas.microsoft.com/office/powerpoint/2010/main" val="767654036"/>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ar-SA"/>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خطط انسيابي: محطة طرفية 3"/>
          <p:cNvSpPr/>
          <p:nvPr/>
        </p:nvSpPr>
        <p:spPr>
          <a:xfrm>
            <a:off x="2460721" y="711200"/>
            <a:ext cx="6158346" cy="66604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DZ" dirty="0" smtClean="0"/>
              <a:t>الفصل السادس: الاتصال وتبادل المعلومات بالطريقة الالكترونية .</a:t>
            </a:r>
            <a:endParaRPr lang="ar-SA" dirty="0"/>
          </a:p>
        </p:txBody>
      </p:sp>
      <p:sp>
        <p:nvSpPr>
          <p:cNvPr id="6" name="شكل بيضاوي 5"/>
          <p:cNvSpPr/>
          <p:nvPr/>
        </p:nvSpPr>
        <p:spPr>
          <a:xfrm>
            <a:off x="2534356" y="1494609"/>
            <a:ext cx="6084711" cy="982133"/>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DZ" dirty="0" smtClean="0"/>
              <a:t>القسم الاول:</a:t>
            </a:r>
          </a:p>
          <a:p>
            <a:pPr algn="ctr"/>
            <a:r>
              <a:rPr lang="ar-DZ" dirty="0" smtClean="0"/>
              <a:t>الاتصال بالطريقة الالكترونية </a:t>
            </a:r>
            <a:endParaRPr lang="ar-SA" dirty="0"/>
          </a:p>
        </p:txBody>
      </p:sp>
      <p:sp>
        <p:nvSpPr>
          <p:cNvPr id="18" name="شكل بيضاوي 17"/>
          <p:cNvSpPr/>
          <p:nvPr/>
        </p:nvSpPr>
        <p:spPr>
          <a:xfrm>
            <a:off x="2497538" y="2747675"/>
            <a:ext cx="6084711" cy="982133"/>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DZ" dirty="0" smtClean="0"/>
              <a:t>القسم الثاني:</a:t>
            </a:r>
          </a:p>
          <a:p>
            <a:pPr algn="ctr"/>
            <a:r>
              <a:rPr lang="ar-DZ" dirty="0" smtClean="0"/>
              <a:t>تبادل المعلومات بالطريقة الالكترونية </a:t>
            </a:r>
            <a:endParaRPr lang="ar-SA" dirty="0"/>
          </a:p>
        </p:txBody>
      </p:sp>
      <p:sp>
        <p:nvSpPr>
          <p:cNvPr id="19" name="شكل بيضاوي 18"/>
          <p:cNvSpPr/>
          <p:nvPr/>
        </p:nvSpPr>
        <p:spPr>
          <a:xfrm>
            <a:off x="2686755" y="3995098"/>
            <a:ext cx="6084711" cy="982133"/>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DZ" dirty="0" smtClean="0"/>
              <a:t>القسم الاول:</a:t>
            </a:r>
          </a:p>
          <a:p>
            <a:pPr algn="ctr"/>
            <a:r>
              <a:rPr lang="ar-DZ" dirty="0" smtClean="0"/>
              <a:t>الاتصال بالطريقة الالكترونية </a:t>
            </a:r>
            <a:endParaRPr lang="ar-SA" dirty="0"/>
          </a:p>
        </p:txBody>
      </p:sp>
      <p:sp>
        <p:nvSpPr>
          <p:cNvPr id="3" name="مستطيل 2"/>
          <p:cNvSpPr/>
          <p:nvPr/>
        </p:nvSpPr>
        <p:spPr>
          <a:xfrm>
            <a:off x="5769629" y="3244334"/>
            <a:ext cx="652743" cy="369332"/>
          </a:xfrm>
          <a:prstGeom prst="rect">
            <a:avLst/>
          </a:prstGeom>
        </p:spPr>
        <p:txBody>
          <a:bodyPr wrap="none">
            <a:spAutoFit/>
          </a:bodyPr>
          <a:lstStyle/>
          <a:p>
            <a:r>
              <a:rPr lang="ar-SA" dirty="0"/>
              <a:t>جويلية</a:t>
            </a:r>
          </a:p>
        </p:txBody>
      </p:sp>
    </p:spTree>
    <p:extLst>
      <p:ext uri="{BB962C8B-B14F-4D97-AF65-F5344CB8AC3E}">
        <p14:creationId xmlns:p14="http://schemas.microsoft.com/office/powerpoint/2010/main" val="1213814584"/>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ar-SA" dirty="0" smtClean="0">
                <a:latin typeface="Sakkal Majalla" pitchFamily="2" charset="-78"/>
                <a:cs typeface="Sakkal Majalla" pitchFamily="2" charset="-78"/>
              </a:rPr>
              <a:t> </a:t>
            </a:r>
            <a:r>
              <a:rPr lang="ar-DZ" dirty="0" smtClean="0">
                <a:latin typeface="Sakkal Majalla" pitchFamily="2" charset="-78"/>
                <a:cs typeface="Sakkal Majalla" pitchFamily="2" charset="-78"/>
              </a:rPr>
              <a:t> </a:t>
            </a:r>
            <a:r>
              <a:rPr lang="ar-SA" dirty="0" smtClean="0">
                <a:latin typeface="Sakkal Majalla" pitchFamily="2" charset="-78"/>
                <a:cs typeface="Sakkal Majalla" pitchFamily="2" charset="-78"/>
              </a:rPr>
              <a:t>مفهوم </a:t>
            </a:r>
            <a:r>
              <a:rPr lang="ar-SA" dirty="0">
                <a:latin typeface="Sakkal Majalla" pitchFamily="2" charset="-78"/>
                <a:cs typeface="Sakkal Majalla" pitchFamily="2" charset="-78"/>
              </a:rPr>
              <a:t>الصفقات العمومية</a:t>
            </a:r>
            <a:br>
              <a:rPr lang="ar-SA" dirty="0">
                <a:latin typeface="Sakkal Majalla" pitchFamily="2" charset="-78"/>
                <a:cs typeface="Sakkal Majalla" pitchFamily="2" charset="-78"/>
              </a:rPr>
            </a:br>
            <a:endParaRPr lang="ar-SA" dirty="0">
              <a:latin typeface="Sakkal Majalla" pitchFamily="2" charset="-78"/>
              <a:cs typeface="Sakkal Majalla" pitchFamily="2" charset="-78"/>
            </a:endParaRPr>
          </a:p>
        </p:txBody>
      </p:sp>
      <p:sp>
        <p:nvSpPr>
          <p:cNvPr id="7" name="عنصر نائب للمحتوى 6"/>
          <p:cNvSpPr>
            <a:spLocks noGrp="1"/>
          </p:cNvSpPr>
          <p:nvPr>
            <p:ph sz="half" idx="1"/>
          </p:nvPr>
        </p:nvSpPr>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r>
              <a:rPr lang="ar-SA" sz="3700" b="1" dirty="0">
                <a:latin typeface="Sakkal Majalla" pitchFamily="2" charset="-78"/>
                <a:cs typeface="Sakkal Majalla" pitchFamily="2" charset="-78"/>
              </a:rPr>
              <a:t>3. الأنواع الصفقات العمومية</a:t>
            </a:r>
          </a:p>
          <a:p>
            <a:r>
              <a:rPr lang="ar-SA" sz="3700" b="1" dirty="0">
                <a:latin typeface="Sakkal Majalla" pitchFamily="2" charset="-78"/>
                <a:cs typeface="Sakkal Majalla" pitchFamily="2" charset="-78"/>
              </a:rPr>
              <a:t>* أنواع الصفقات العمومية حسب معيار موضوع</a:t>
            </a:r>
          </a:p>
          <a:p>
            <a:r>
              <a:rPr lang="ar-SA" sz="3700" b="1" dirty="0">
                <a:latin typeface="Sakkal Majalla" pitchFamily="2" charset="-78"/>
                <a:cs typeface="Sakkal Majalla" pitchFamily="2" charset="-78"/>
              </a:rPr>
              <a:t>* أنواع الصفقات حسب معيار التسمية التشريعية الخاصة</a:t>
            </a:r>
          </a:p>
          <a:p>
            <a:r>
              <a:rPr lang="ar-SA" sz="3700" b="1" dirty="0">
                <a:latin typeface="Sakkal Majalla" pitchFamily="2" charset="-78"/>
                <a:cs typeface="Sakkal Majalla" pitchFamily="2" charset="-78"/>
              </a:rPr>
              <a:t>*أنواع الصفقات العمومية حسب معيار طبيعة الصفقة</a:t>
            </a:r>
          </a:p>
          <a:p>
            <a:r>
              <a:rPr lang="ar-SA" sz="3700" b="1" dirty="0">
                <a:latin typeface="Sakkal Majalla" pitchFamily="2" charset="-78"/>
                <a:cs typeface="Sakkal Majalla" pitchFamily="2" charset="-78"/>
              </a:rPr>
              <a:t>*أنواع الصفقات حسب معيار نطاق الصفقة</a:t>
            </a:r>
          </a:p>
          <a:p>
            <a:endParaRPr lang="ar-SA" dirty="0"/>
          </a:p>
        </p:txBody>
      </p:sp>
      <p:sp>
        <p:nvSpPr>
          <p:cNvPr id="12" name="عنصر نائب للمحتوى 11"/>
          <p:cNvSpPr>
            <a:spLocks noGrp="1"/>
          </p:cNvSpPr>
          <p:nvPr>
            <p:ph sz="half" idx="2"/>
          </p:nvPr>
        </p:nvSpPr>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r>
              <a:rPr lang="fr-FR" sz="3800" b="1" dirty="0" smtClean="0">
                <a:latin typeface="Sakkal Majalla" pitchFamily="2" charset="-78"/>
                <a:cs typeface="Sakkal Majalla" pitchFamily="2" charset="-78"/>
              </a:rPr>
              <a:t>1-</a:t>
            </a:r>
            <a:r>
              <a:rPr lang="ar-SA" sz="3800" b="1" dirty="0" smtClean="0">
                <a:latin typeface="Sakkal Majalla" pitchFamily="2" charset="-78"/>
                <a:cs typeface="Sakkal Majalla" pitchFamily="2" charset="-78"/>
              </a:rPr>
              <a:t> </a:t>
            </a:r>
            <a:r>
              <a:rPr lang="ar-SA" sz="3800" b="1" dirty="0">
                <a:latin typeface="Sakkal Majalla" pitchFamily="2" charset="-78"/>
                <a:cs typeface="Sakkal Majalla" pitchFamily="2" charset="-78"/>
              </a:rPr>
              <a:t>التعريف التشريعي للصفقات العمومية</a:t>
            </a:r>
          </a:p>
          <a:p>
            <a:pPr marL="0" indent="0">
              <a:buNone/>
            </a:pPr>
            <a:r>
              <a:rPr lang="fr-FR" sz="3800" b="1" dirty="0">
                <a:latin typeface="Sakkal Majalla" pitchFamily="2" charset="-78"/>
                <a:cs typeface="Sakkal Majalla" pitchFamily="2" charset="-78"/>
              </a:rPr>
              <a:t>*</a:t>
            </a:r>
            <a:r>
              <a:rPr lang="ar-SA" sz="3800" b="1" dirty="0" smtClean="0">
                <a:latin typeface="Sakkal Majalla" pitchFamily="2" charset="-78"/>
                <a:cs typeface="Sakkal Majalla" pitchFamily="2" charset="-78"/>
              </a:rPr>
              <a:t>التعريف </a:t>
            </a:r>
            <a:r>
              <a:rPr lang="ar-SA" sz="3800" b="1" dirty="0">
                <a:latin typeface="Sakkal Majalla" pitchFamily="2" charset="-78"/>
                <a:cs typeface="Sakkal Majalla" pitchFamily="2" charset="-78"/>
              </a:rPr>
              <a:t>التشريعي للصفقة العمومية في قانون الصفقات </a:t>
            </a:r>
            <a:r>
              <a:rPr lang="ar-SA" sz="3800" b="1" dirty="0" smtClean="0">
                <a:latin typeface="Sakkal Majalla" pitchFamily="2" charset="-78"/>
                <a:cs typeface="Sakkal Majalla" pitchFamily="2" charset="-78"/>
              </a:rPr>
              <a:t>الس</a:t>
            </a:r>
            <a:r>
              <a:rPr lang="ar-DZ" sz="3800" b="1" dirty="0" smtClean="0">
                <a:latin typeface="Sakkal Majalla" pitchFamily="2" charset="-78"/>
                <a:cs typeface="Sakkal Majalla" pitchFamily="2" charset="-78"/>
              </a:rPr>
              <a:t>ا</a:t>
            </a:r>
            <a:r>
              <a:rPr lang="ar-SA" sz="3800" b="1" dirty="0" smtClean="0">
                <a:latin typeface="Sakkal Majalla" pitchFamily="2" charset="-78"/>
                <a:cs typeface="Sakkal Majalla" pitchFamily="2" charset="-78"/>
              </a:rPr>
              <a:t>ري </a:t>
            </a:r>
            <a:r>
              <a:rPr lang="ar-SA" sz="3800" b="1" dirty="0">
                <a:latin typeface="Sakkal Majalla" pitchFamily="2" charset="-78"/>
                <a:cs typeface="Sakkal Majalla" pitchFamily="2" charset="-78"/>
              </a:rPr>
              <a:t>المفعول</a:t>
            </a:r>
          </a:p>
          <a:p>
            <a:pPr marL="0" indent="0">
              <a:buNone/>
            </a:pPr>
            <a:r>
              <a:rPr lang="fr-FR" sz="3800" b="1" dirty="0">
                <a:latin typeface="Sakkal Majalla" pitchFamily="2" charset="-78"/>
                <a:cs typeface="Sakkal Majalla" pitchFamily="2" charset="-78"/>
              </a:rPr>
              <a:t>*</a:t>
            </a:r>
            <a:r>
              <a:rPr lang="ar-SA" sz="3800" b="1" dirty="0" smtClean="0">
                <a:latin typeface="Sakkal Majalla" pitchFamily="2" charset="-78"/>
                <a:cs typeface="Sakkal Majalla" pitchFamily="2" charset="-78"/>
              </a:rPr>
              <a:t> </a:t>
            </a:r>
            <a:r>
              <a:rPr lang="ar-SA" sz="3800" b="1" dirty="0">
                <a:latin typeface="Sakkal Majalla" pitchFamily="2" charset="-78"/>
                <a:cs typeface="Sakkal Majalla" pitchFamily="2" charset="-78"/>
              </a:rPr>
              <a:t>التعريف التشريعي للصفقات العمومية في قوانين الملغية المنظمة للصفقة</a:t>
            </a:r>
          </a:p>
          <a:p>
            <a:r>
              <a:rPr lang="ar-SA" sz="3800" b="1" dirty="0">
                <a:latin typeface="Sakkal Majalla" pitchFamily="2" charset="-78"/>
                <a:cs typeface="Sakkal Majalla" pitchFamily="2" charset="-78"/>
              </a:rPr>
              <a:t>2. </a:t>
            </a:r>
            <a:r>
              <a:rPr lang="ar-SA" sz="3800" b="1" dirty="0" smtClean="0">
                <a:latin typeface="Sakkal Majalla" pitchFamily="2" charset="-78"/>
                <a:cs typeface="Sakkal Majalla" pitchFamily="2" charset="-78"/>
              </a:rPr>
              <a:t>الطبيعة </a:t>
            </a:r>
            <a:r>
              <a:rPr lang="ar-SA" sz="3800" b="1" dirty="0">
                <a:latin typeface="Sakkal Majalla" pitchFamily="2" charset="-78"/>
                <a:cs typeface="Sakkal Majalla" pitchFamily="2" charset="-78"/>
              </a:rPr>
              <a:t>القانونية للصفقات العمومية</a:t>
            </a:r>
          </a:p>
          <a:p>
            <a:pPr marL="0" indent="0">
              <a:buNone/>
            </a:pPr>
            <a:r>
              <a:rPr lang="fr-FR" sz="3800" b="1" dirty="0">
                <a:latin typeface="Sakkal Majalla" pitchFamily="2" charset="-78"/>
                <a:cs typeface="Sakkal Majalla" pitchFamily="2" charset="-78"/>
              </a:rPr>
              <a:t>*</a:t>
            </a:r>
            <a:r>
              <a:rPr lang="ar-SA" sz="3800" b="1" dirty="0" smtClean="0">
                <a:latin typeface="Sakkal Majalla" pitchFamily="2" charset="-78"/>
                <a:cs typeface="Sakkal Majalla" pitchFamily="2" charset="-78"/>
              </a:rPr>
              <a:t> </a:t>
            </a:r>
            <a:r>
              <a:rPr lang="ar-SA" sz="3800" b="1" dirty="0">
                <a:latin typeface="Sakkal Majalla" pitchFamily="2" charset="-78"/>
                <a:cs typeface="Sakkal Majalla" pitchFamily="2" charset="-78"/>
              </a:rPr>
              <a:t>الخاصية العقدية للصفقات العمومية</a:t>
            </a:r>
          </a:p>
          <a:p>
            <a:pPr marL="0" indent="0">
              <a:buNone/>
            </a:pPr>
            <a:r>
              <a:rPr lang="fr-FR" sz="3800" b="1" dirty="0">
                <a:latin typeface="Sakkal Majalla" pitchFamily="2" charset="-78"/>
                <a:cs typeface="Sakkal Majalla" pitchFamily="2" charset="-78"/>
              </a:rPr>
              <a:t>*</a:t>
            </a:r>
            <a:r>
              <a:rPr lang="ar-SA" sz="3800" b="1" dirty="0" smtClean="0">
                <a:latin typeface="Sakkal Majalla" pitchFamily="2" charset="-78"/>
                <a:cs typeface="Sakkal Majalla" pitchFamily="2" charset="-78"/>
              </a:rPr>
              <a:t> </a:t>
            </a:r>
            <a:r>
              <a:rPr lang="ar-SA" sz="3800" b="1" dirty="0">
                <a:latin typeface="Sakkal Majalla" pitchFamily="2" charset="-78"/>
                <a:cs typeface="Sakkal Majalla" pitchFamily="2" charset="-78"/>
              </a:rPr>
              <a:t>المعايير التشريعية لقيام عقد الصفقة العمومية</a:t>
            </a:r>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304845"/>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ar-DZ" dirty="0" smtClean="0">
                <a:latin typeface="Sakkal Majalla" pitchFamily="2" charset="-78"/>
                <a:cs typeface="Sakkal Majalla" pitchFamily="2" charset="-78"/>
              </a:rPr>
              <a:t> </a:t>
            </a:r>
            <a:r>
              <a:rPr lang="ar-SA" dirty="0" smtClean="0">
                <a:latin typeface="Sakkal Majalla" pitchFamily="2" charset="-78"/>
                <a:cs typeface="Sakkal Majalla" pitchFamily="2" charset="-78"/>
              </a:rPr>
              <a:t>التعريف </a:t>
            </a:r>
            <a:r>
              <a:rPr lang="ar-SA" dirty="0">
                <a:latin typeface="Sakkal Majalla" pitchFamily="2" charset="-78"/>
                <a:cs typeface="Sakkal Majalla" pitchFamily="2" charset="-78"/>
              </a:rPr>
              <a:t>التشريعي للصفقات </a:t>
            </a:r>
            <a:r>
              <a:rPr lang="ar-SA" dirty="0" smtClean="0">
                <a:latin typeface="Sakkal Majalla" pitchFamily="2" charset="-78"/>
                <a:cs typeface="Sakkal Majalla" pitchFamily="2" charset="-78"/>
              </a:rPr>
              <a:t>العمومية</a:t>
            </a:r>
            <a:endParaRPr lang="ar-SA" dirty="0">
              <a:latin typeface="Sakkal Majalla" pitchFamily="2" charset="-78"/>
              <a:cs typeface="Sakkal Majalla" pitchFamily="2" charset="-78"/>
            </a:endParaRPr>
          </a:p>
        </p:txBody>
      </p:sp>
      <p:sp>
        <p:nvSpPr>
          <p:cNvPr id="7" name="عنصر نائب للمحتوى 6"/>
          <p:cNvSpPr>
            <a:spLocks noGrp="1"/>
          </p:cNvSpPr>
          <p:nvPr>
            <p:ph sz="half" idx="1"/>
          </p:nvPr>
        </p:nvSpPr>
        <p:spPr>
          <a:xfrm>
            <a:off x="1401762" y="1825625"/>
            <a:ext cx="4618037" cy="4351338"/>
          </a:xfrm>
        </p:spPr>
        <p:style>
          <a:lnRef idx="1">
            <a:schemeClr val="accent4"/>
          </a:lnRef>
          <a:fillRef idx="2">
            <a:schemeClr val="accent4"/>
          </a:fillRef>
          <a:effectRef idx="1">
            <a:schemeClr val="accent4"/>
          </a:effectRef>
          <a:fontRef idx="minor">
            <a:schemeClr val="dk1"/>
          </a:fontRef>
        </p:style>
        <p:txBody>
          <a:bodyPr>
            <a:normAutofit/>
          </a:bodyPr>
          <a:lstStyle/>
          <a:p>
            <a:endParaRPr lang="ar-SA" dirty="0"/>
          </a:p>
        </p:txBody>
      </p:sp>
      <p:sp>
        <p:nvSpPr>
          <p:cNvPr id="12" name="عنصر نائب للمحتوى 11"/>
          <p:cNvSpPr>
            <a:spLocks noGrp="1"/>
          </p:cNvSpPr>
          <p:nvPr>
            <p:ph sz="half" idx="2"/>
          </p:nvPr>
        </p:nvSpPr>
        <p:spPr>
          <a:xfrm>
            <a:off x="1401763" y="1825625"/>
            <a:ext cx="9952037" cy="4351338"/>
          </a:xfrm>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fr-FR" b="1" u="sng" dirty="0" smtClean="0">
                <a:latin typeface="Sakkal Majalla" pitchFamily="2" charset="-78"/>
                <a:cs typeface="Sakkal Majalla" pitchFamily="2" charset="-78"/>
              </a:rPr>
              <a:t>*</a:t>
            </a:r>
            <a:r>
              <a:rPr lang="ar-SA" b="1" u="sng" dirty="0" smtClean="0">
                <a:latin typeface="Sakkal Majalla" pitchFamily="2" charset="-78"/>
                <a:cs typeface="Sakkal Majalla" pitchFamily="2" charset="-78"/>
              </a:rPr>
              <a:t> </a:t>
            </a:r>
            <a:r>
              <a:rPr lang="ar-SA" b="1" u="sng" dirty="0">
                <a:latin typeface="Sakkal Majalla" pitchFamily="2" charset="-78"/>
                <a:cs typeface="Sakkal Majalla" pitchFamily="2" charset="-78"/>
              </a:rPr>
              <a:t>التعريف التشريعي للصفقة العمومية في قانون الصفقات </a:t>
            </a:r>
            <a:r>
              <a:rPr lang="ar-SA" b="1" u="sng" dirty="0" smtClean="0">
                <a:latin typeface="Sakkal Majalla" pitchFamily="2" charset="-78"/>
                <a:cs typeface="Sakkal Majalla" pitchFamily="2" charset="-78"/>
              </a:rPr>
              <a:t>الس</a:t>
            </a:r>
            <a:r>
              <a:rPr lang="ar-DZ" b="1" u="sng" dirty="0">
                <a:latin typeface="Sakkal Majalla" pitchFamily="2" charset="-78"/>
                <a:cs typeface="Sakkal Majalla" pitchFamily="2" charset="-78"/>
              </a:rPr>
              <a:t>ا</a:t>
            </a:r>
            <a:r>
              <a:rPr lang="ar-SA" b="1" u="sng" dirty="0" smtClean="0">
                <a:latin typeface="Sakkal Majalla" pitchFamily="2" charset="-78"/>
                <a:cs typeface="Sakkal Majalla" pitchFamily="2" charset="-78"/>
              </a:rPr>
              <a:t>ري </a:t>
            </a:r>
            <a:r>
              <a:rPr lang="ar-SA" b="1" u="sng" dirty="0">
                <a:latin typeface="Sakkal Majalla" pitchFamily="2" charset="-78"/>
                <a:cs typeface="Sakkal Majalla" pitchFamily="2" charset="-78"/>
              </a:rPr>
              <a:t>المفعول</a:t>
            </a:r>
          </a:p>
          <a:p>
            <a:r>
              <a:rPr lang="ar-SA" dirty="0">
                <a:latin typeface="Sakkal Majalla" pitchFamily="2" charset="-78"/>
                <a:cs typeface="Sakkal Majalla" pitchFamily="2" charset="-78"/>
              </a:rPr>
              <a:t>ورد تعريف الصفقة العمومية في المادة الثانية من تنظيم الصفقات العمومية الساري المفعول الصادر بموجب المرسوم الرئاسي رقم 15-247، بالصيغة التالية:  " الصفقات العمومية هي </a:t>
            </a:r>
            <a:r>
              <a:rPr lang="ar-SA" u="sng" dirty="0">
                <a:latin typeface="Sakkal Majalla" pitchFamily="2" charset="-78"/>
                <a:cs typeface="Sakkal Majalla" pitchFamily="2" charset="-78"/>
              </a:rPr>
              <a:t>عقود مكتوبة</a:t>
            </a:r>
            <a:r>
              <a:rPr lang="ar-SA" dirty="0">
                <a:latin typeface="Sakkal Majalla" pitchFamily="2" charset="-78"/>
                <a:cs typeface="Sakkal Majalla" pitchFamily="2" charset="-78"/>
              </a:rPr>
              <a:t> في مفهوم التشريع المعمول به، تبرم </a:t>
            </a:r>
            <a:r>
              <a:rPr lang="ar-SA" u="sng" dirty="0">
                <a:latin typeface="Sakkal Majalla" pitchFamily="2" charset="-78"/>
                <a:cs typeface="Sakkal Majalla" pitchFamily="2" charset="-78"/>
              </a:rPr>
              <a:t>بمقابل</a:t>
            </a:r>
            <a:r>
              <a:rPr lang="ar-SA" dirty="0">
                <a:latin typeface="Sakkal Majalla" pitchFamily="2" charset="-78"/>
                <a:cs typeface="Sakkal Majalla" pitchFamily="2" charset="-78"/>
              </a:rPr>
              <a:t> مع </a:t>
            </a:r>
            <a:r>
              <a:rPr lang="ar-SA" u="sng" dirty="0">
                <a:latin typeface="Sakkal Majalla" pitchFamily="2" charset="-78"/>
                <a:cs typeface="Sakkal Majalla" pitchFamily="2" charset="-78"/>
              </a:rPr>
              <a:t>متعاملين اقتصاديين</a:t>
            </a:r>
            <a:r>
              <a:rPr lang="ar-SA" dirty="0">
                <a:latin typeface="Sakkal Majalla" pitchFamily="2" charset="-78"/>
                <a:cs typeface="Sakkal Majalla" pitchFamily="2" charset="-78"/>
              </a:rPr>
              <a:t> وفق الشروط المنصوص عليها في هذا المرسوم، لتلبية حاجات </a:t>
            </a:r>
            <a:r>
              <a:rPr lang="ar-SA" u="sng" dirty="0">
                <a:latin typeface="Sakkal Majalla" pitchFamily="2" charset="-78"/>
                <a:cs typeface="Sakkal Majalla" pitchFamily="2" charset="-78"/>
              </a:rPr>
              <a:t>المصلحة المتعاقدة</a:t>
            </a:r>
            <a:r>
              <a:rPr lang="ar-SA" dirty="0">
                <a:latin typeface="Sakkal Majalla" pitchFamily="2" charset="-78"/>
                <a:cs typeface="Sakkal Majalla" pitchFamily="2" charset="-78"/>
              </a:rPr>
              <a:t> في مجال الأشغال </a:t>
            </a:r>
            <a:r>
              <a:rPr lang="ar-SA" u="sng" dirty="0">
                <a:latin typeface="Sakkal Majalla" pitchFamily="2" charset="-78"/>
                <a:cs typeface="Sakkal Majalla" pitchFamily="2" charset="-78"/>
              </a:rPr>
              <a:t>واللوازم</a:t>
            </a:r>
            <a:r>
              <a:rPr lang="ar-SA" dirty="0">
                <a:latin typeface="Sakkal Majalla" pitchFamily="2" charset="-78"/>
                <a:cs typeface="Sakkal Majalla" pitchFamily="2" charset="-78"/>
              </a:rPr>
              <a:t>، </a:t>
            </a:r>
            <a:r>
              <a:rPr lang="ar-SA" u="sng" dirty="0">
                <a:latin typeface="Sakkal Majalla" pitchFamily="2" charset="-78"/>
                <a:cs typeface="Sakkal Majalla" pitchFamily="2" charset="-78"/>
              </a:rPr>
              <a:t>والخدمات</a:t>
            </a:r>
            <a:r>
              <a:rPr lang="ar-SA" dirty="0">
                <a:latin typeface="Sakkal Majalla" pitchFamily="2" charset="-78"/>
                <a:cs typeface="Sakkal Majalla" pitchFamily="2" charset="-78"/>
              </a:rPr>
              <a:t> </a:t>
            </a:r>
            <a:r>
              <a:rPr lang="ar-SA" u="sng" dirty="0">
                <a:latin typeface="Sakkal Majalla" pitchFamily="2" charset="-78"/>
                <a:cs typeface="Sakkal Majalla" pitchFamily="2" charset="-78"/>
              </a:rPr>
              <a:t>والدراسات</a:t>
            </a:r>
            <a:r>
              <a:rPr lang="ar-SA" dirty="0">
                <a:latin typeface="Sakkal Majalla" pitchFamily="2" charset="-78"/>
                <a:cs typeface="Sakkal Majalla" pitchFamily="2" charset="-78"/>
              </a:rPr>
              <a:t> "، و تقابلها في النص القديم المادة الرابعة مع إضافة عبارات : "... بمقابل ... لتلبية  حاجات المصلحة المتعاقدة ".</a:t>
            </a:r>
          </a:p>
          <a:p>
            <a:endParaRPr lang="ar-SA" dirty="0"/>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873966"/>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ar-DZ" dirty="0" smtClean="0">
                <a:latin typeface="Sakkal Majalla" pitchFamily="2" charset="-78"/>
                <a:cs typeface="Sakkal Majalla" pitchFamily="2" charset="-78"/>
              </a:rPr>
              <a:t> </a:t>
            </a:r>
            <a:r>
              <a:rPr lang="ar-SA" dirty="0" smtClean="0">
                <a:latin typeface="Sakkal Majalla" pitchFamily="2" charset="-78"/>
                <a:cs typeface="Sakkal Majalla" pitchFamily="2" charset="-78"/>
              </a:rPr>
              <a:t>التعريف </a:t>
            </a:r>
            <a:r>
              <a:rPr lang="ar-SA" dirty="0">
                <a:latin typeface="Sakkal Majalla" pitchFamily="2" charset="-78"/>
                <a:cs typeface="Sakkal Majalla" pitchFamily="2" charset="-78"/>
              </a:rPr>
              <a:t>التشريعي للصفقات </a:t>
            </a:r>
            <a:r>
              <a:rPr lang="ar-SA" dirty="0" smtClean="0">
                <a:latin typeface="Sakkal Majalla" pitchFamily="2" charset="-78"/>
                <a:cs typeface="Sakkal Majalla" pitchFamily="2" charset="-78"/>
              </a:rPr>
              <a:t>العمومية</a:t>
            </a:r>
            <a:endParaRPr lang="ar-SA" dirty="0">
              <a:latin typeface="Sakkal Majalla" pitchFamily="2" charset="-78"/>
              <a:cs typeface="Sakkal Majalla" pitchFamily="2" charset="-78"/>
            </a:endParaRPr>
          </a:p>
        </p:txBody>
      </p:sp>
      <p:sp>
        <p:nvSpPr>
          <p:cNvPr id="12" name="عنصر نائب للمحتوى 11"/>
          <p:cNvSpPr>
            <a:spLocks noGrp="1"/>
          </p:cNvSpPr>
          <p:nvPr>
            <p:ph sz="half" idx="2"/>
          </p:nvPr>
        </p:nvSpPr>
        <p:spPr>
          <a:xfrm>
            <a:off x="0" y="1870781"/>
            <a:ext cx="12191999" cy="4351338"/>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marL="0" indent="0">
              <a:buNone/>
            </a:pPr>
            <a:r>
              <a:rPr lang="fr-FR" sz="5900" u="sng" dirty="0">
                <a:latin typeface="Sakkal Majalla" pitchFamily="2" charset="-78"/>
                <a:cs typeface="Sakkal Majalla" pitchFamily="2" charset="-78"/>
              </a:rPr>
              <a:t>*</a:t>
            </a:r>
            <a:r>
              <a:rPr lang="ar-SA" sz="5900" u="sng" dirty="0" smtClean="0">
                <a:latin typeface="Sakkal Majalla" pitchFamily="2" charset="-78"/>
                <a:cs typeface="Sakkal Majalla" pitchFamily="2" charset="-78"/>
              </a:rPr>
              <a:t>التعريف </a:t>
            </a:r>
            <a:r>
              <a:rPr lang="ar-SA" sz="5900" u="sng" dirty="0">
                <a:latin typeface="Sakkal Majalla" pitchFamily="2" charset="-78"/>
                <a:cs typeface="Sakkal Majalla" pitchFamily="2" charset="-78"/>
              </a:rPr>
              <a:t>التشريعي للصفقات العمومية في قوانين الملغية المنظمة للصفقة</a:t>
            </a:r>
          </a:p>
          <a:p>
            <a:pPr marL="0" indent="0">
              <a:buNone/>
            </a:pPr>
            <a:r>
              <a:rPr lang="ar-SA" dirty="0">
                <a:latin typeface="Sakkal Majalla" pitchFamily="2" charset="-78"/>
                <a:cs typeface="Sakkal Majalla" pitchFamily="2" charset="-78"/>
              </a:rPr>
              <a:t>ورد تعريف الصفقات العمومية في مختلف القوانين المنظمة للصفقات العمومية والتي أصدرها المشرع الجزائري سواء في شكل أوامر أو مراسيم تنفيذية و رئاسية حيث تضمنتها المواد التالية</a:t>
            </a:r>
            <a:r>
              <a:rPr lang="ar-SA" dirty="0" smtClean="0">
                <a:latin typeface="Sakkal Majalla" pitchFamily="2" charset="-78"/>
                <a:cs typeface="Sakkal Majalla" pitchFamily="2" charset="-78"/>
              </a:rPr>
              <a:t>:</a:t>
            </a:r>
            <a:endParaRPr lang="ar-SA" b="1" u="sng" dirty="0">
              <a:latin typeface="Sakkal Majalla" pitchFamily="2" charset="-78"/>
              <a:cs typeface="Sakkal Majalla" pitchFamily="2" charset="-78"/>
            </a:endParaRPr>
          </a:p>
          <a:p>
            <a:pPr marL="0" indent="0">
              <a:buNone/>
            </a:pPr>
            <a:r>
              <a:rPr lang="ar-SA" b="1" dirty="0">
                <a:latin typeface="Sakkal Majalla" pitchFamily="2" charset="-78"/>
                <a:cs typeface="Sakkal Majalla" pitchFamily="2" charset="-78"/>
              </a:rPr>
              <a:t>أولا/  المادة الأولى من الأمر 67- 90 المؤرخ في 17 جوان 1967 المتضمن قانون الصفقات العمومية، وتنص على أن "الصفقات العمومية هي عقود مكتوبة تبرمها الدولة أو العمالات أو البلديات أو المؤسسات أو المكاتب العمومية قصد انجاز أشغال أو توريدات أو خدمات ضمن الشروط المنصوص عليها في هذا القانون" </a:t>
            </a:r>
            <a:r>
              <a:rPr lang="fr-FR" b="1" dirty="0" smtClean="0">
                <a:latin typeface="Sakkal Majalla" pitchFamily="2" charset="-78"/>
                <a:cs typeface="Sakkal Majalla" pitchFamily="2" charset="-78"/>
              </a:rPr>
              <a:t>.</a:t>
            </a:r>
          </a:p>
          <a:p>
            <a:pPr marL="0" indent="0">
              <a:buNone/>
            </a:pPr>
            <a:r>
              <a:rPr lang="ar-SA" b="1" dirty="0" smtClean="0">
                <a:latin typeface="Sakkal Majalla" pitchFamily="2" charset="-78"/>
                <a:cs typeface="Sakkal Majalla" pitchFamily="2" charset="-78"/>
              </a:rPr>
              <a:t>ثانيا</a:t>
            </a:r>
            <a:r>
              <a:rPr lang="ar-SA" b="1" dirty="0">
                <a:latin typeface="Sakkal Majalla" pitchFamily="2" charset="-78"/>
                <a:cs typeface="Sakkal Majalla" pitchFamily="2" charset="-78"/>
              </a:rPr>
              <a:t>/  المادة الرابعة من المرسوم 82- 145 المؤرخ في 10 أفريل 1982 المنظم للصفقات العمومية التي يبرمها المتعامل العمومي، وتنص على أن صفقات المتعامل العمومي هي عقود مكتوبة حسب مفهوم التشريع الساري على العقود ومبرمة وفق الشروط الواردة في هذا المرسوم قصد انجاز الأشغال أو اقتناء المواد </a:t>
            </a:r>
            <a:r>
              <a:rPr lang="ar-SA" b="1" dirty="0" smtClean="0">
                <a:latin typeface="Sakkal Majalla" pitchFamily="2" charset="-78"/>
                <a:cs typeface="Sakkal Majalla" pitchFamily="2" charset="-78"/>
              </a:rPr>
              <a:t>والخدمات</a:t>
            </a:r>
            <a:r>
              <a:rPr lang="fr-FR" b="1" dirty="0" smtClean="0">
                <a:latin typeface="Sakkal Majalla" pitchFamily="2" charset="-78"/>
                <a:cs typeface="Sakkal Majalla" pitchFamily="2" charset="-78"/>
              </a:rPr>
              <a:t>.</a:t>
            </a:r>
          </a:p>
          <a:p>
            <a:pPr marL="0" indent="0">
              <a:buNone/>
            </a:pPr>
            <a:r>
              <a:rPr lang="ar-SA" b="1" dirty="0" smtClean="0">
                <a:latin typeface="Sakkal Majalla" pitchFamily="2" charset="-78"/>
                <a:cs typeface="Sakkal Majalla" pitchFamily="2" charset="-78"/>
              </a:rPr>
              <a:t>ثالثا</a:t>
            </a:r>
            <a:r>
              <a:rPr lang="ar-SA" b="1" dirty="0">
                <a:latin typeface="Sakkal Majalla" pitchFamily="2" charset="-78"/>
                <a:cs typeface="Sakkal Majalla" pitchFamily="2" charset="-78"/>
              </a:rPr>
              <a:t>/  المادة الثالثة من المرسوم التنفيذي رقم 91- 343 المؤرخ في 09 نوفمبر 1991 المتضمن تنظيم الصفقات العمومية، التي تنص على أن عقود مكتوبة حسب التشريع الساري على العقود ومبرمة وفق الشروط الواردة في هذا المرسوم قصد انجاز الأشغال واقتناء المواد والخدمات لحساب المصلحة </a:t>
            </a:r>
            <a:r>
              <a:rPr lang="ar-SA" b="1" dirty="0" smtClean="0">
                <a:latin typeface="Sakkal Majalla" pitchFamily="2" charset="-78"/>
                <a:cs typeface="Sakkal Majalla" pitchFamily="2" charset="-78"/>
              </a:rPr>
              <a:t>المتعاقد</a:t>
            </a:r>
            <a:r>
              <a:rPr lang="ar-DZ" b="1" dirty="0" smtClean="0">
                <a:latin typeface="Sakkal Majalla" pitchFamily="2" charset="-78"/>
                <a:cs typeface="Sakkal Majalla" pitchFamily="2" charset="-78"/>
              </a:rPr>
              <a:t>ة.</a:t>
            </a:r>
            <a:endParaRPr lang="ar-SA" b="1" u="sng" dirty="0">
              <a:latin typeface="Sakkal Majalla" pitchFamily="2" charset="-78"/>
              <a:cs typeface="Sakkal Majalla" pitchFamily="2" charset="-78"/>
            </a:endParaRPr>
          </a:p>
          <a:p>
            <a:pPr marL="0" indent="0">
              <a:buNone/>
            </a:pPr>
            <a:r>
              <a:rPr lang="ar-SA" b="1" dirty="0">
                <a:latin typeface="Sakkal Majalla" pitchFamily="2" charset="-78"/>
                <a:cs typeface="Sakkal Majalla" pitchFamily="2" charset="-78"/>
              </a:rPr>
              <a:t>رابعا/  المادة الثالثة من المرسوم الرئاسي رقم 02- 250 المعدل والمتمم المؤرخ في 24 جويلية 2002 والمتضمن تنظيم الصفقات العمومية، وتنص على أن الصفقات العمومية عقود مكتوبة في مفهوم التشريع المعمول به، تبرم وفق الشروط المنصوص عليها في هذا المرسوم، قصد انجاز الأشغال واقتناء المواد والخدمات والدراسات، لحساب المصلحة المتعاقدة </a:t>
            </a:r>
            <a:r>
              <a:rPr lang="ar-DZ" b="1" dirty="0" smtClean="0">
                <a:latin typeface="Sakkal Majalla" pitchFamily="2" charset="-78"/>
                <a:cs typeface="Sakkal Majalla" pitchFamily="2" charset="-78"/>
              </a:rPr>
              <a:t>.</a:t>
            </a:r>
            <a:endParaRPr lang="ar-SA" b="1" u="sng" dirty="0">
              <a:latin typeface="Sakkal Majalla" pitchFamily="2" charset="-78"/>
              <a:cs typeface="Sakkal Majalla" pitchFamily="2" charset="-78"/>
            </a:endParaRPr>
          </a:p>
          <a:p>
            <a:pPr marL="0" indent="0">
              <a:buNone/>
            </a:pPr>
            <a:r>
              <a:rPr lang="ar-SA" b="1" dirty="0">
                <a:latin typeface="Sakkal Majalla" pitchFamily="2" charset="-78"/>
                <a:cs typeface="Sakkal Majalla" pitchFamily="2" charset="-78"/>
              </a:rPr>
              <a:t> خامسا/ المادة الرابعة من المرسوم الرئاسي رقم 10-236 المؤرخ في 07 أكتوبر 2010، والمتضمن تنظيم الصفقات العمومية، وتنص على أن الصفقات العمومية عقود مكتوبة في مفهوم التشريع المعمول به، تبرم وفق الشروط المنصوص عليها في هذا المرسوم، قصد انجاز الأشغال واقتناء اللوازم والخدمات والدراسات، لحساب المصلحة </a:t>
            </a:r>
            <a:r>
              <a:rPr lang="ar-SA" b="1" dirty="0" smtClean="0">
                <a:latin typeface="Sakkal Majalla" pitchFamily="2" charset="-78"/>
                <a:cs typeface="Sakkal Majalla" pitchFamily="2" charset="-78"/>
              </a:rPr>
              <a:t>المتعاقد</a:t>
            </a:r>
            <a:r>
              <a:rPr lang="ar-DZ" b="1" dirty="0" smtClean="0">
                <a:latin typeface="Sakkal Majalla" pitchFamily="2" charset="-78"/>
                <a:cs typeface="Sakkal Majalla" pitchFamily="2" charset="-78"/>
              </a:rPr>
              <a:t>ة.</a:t>
            </a:r>
            <a:endParaRPr lang="ar-SA" b="1"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518310"/>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ar-DZ" dirty="0" smtClean="0">
                <a:latin typeface="Sakkal Majalla" pitchFamily="2" charset="-78"/>
                <a:cs typeface="Sakkal Majalla" pitchFamily="2" charset="-78"/>
              </a:rPr>
              <a:t>ماهي </a:t>
            </a:r>
            <a:r>
              <a:rPr lang="ar-SA" dirty="0" smtClean="0">
                <a:latin typeface="Sakkal Majalla" pitchFamily="2" charset="-78"/>
                <a:cs typeface="Sakkal Majalla" pitchFamily="2" charset="-78"/>
              </a:rPr>
              <a:t>الطبيعة </a:t>
            </a:r>
            <a:r>
              <a:rPr lang="ar-SA" dirty="0">
                <a:latin typeface="Sakkal Majalla" pitchFamily="2" charset="-78"/>
                <a:cs typeface="Sakkal Majalla" pitchFamily="2" charset="-78"/>
              </a:rPr>
              <a:t>القانونية للصفقات </a:t>
            </a:r>
            <a:r>
              <a:rPr lang="ar-SA" dirty="0" smtClean="0">
                <a:latin typeface="Sakkal Majalla" pitchFamily="2" charset="-78"/>
                <a:cs typeface="Sakkal Majalla" pitchFamily="2" charset="-78"/>
              </a:rPr>
              <a:t>العمومية</a:t>
            </a:r>
            <a:r>
              <a:rPr lang="ar-DZ" dirty="0" smtClean="0">
                <a:latin typeface="Sakkal Majalla" pitchFamily="2" charset="-78"/>
                <a:cs typeface="Sakkal Majalla" pitchFamily="2" charset="-78"/>
              </a:rPr>
              <a:t>؟</a:t>
            </a:r>
            <a:endParaRPr lang="ar-SA" dirty="0">
              <a:latin typeface="Sakkal Majalla" pitchFamily="2" charset="-78"/>
              <a:cs typeface="Sakkal Majalla" pitchFamily="2" charset="-78"/>
            </a:endParaRPr>
          </a:p>
        </p:txBody>
      </p:sp>
      <p:sp>
        <p:nvSpPr>
          <p:cNvPr id="12" name="عنصر نائب للمحتوى 11"/>
          <p:cNvSpPr>
            <a:spLocks noGrp="1"/>
          </p:cNvSpPr>
          <p:nvPr>
            <p:ph sz="half" idx="2"/>
          </p:nvPr>
        </p:nvSpPr>
        <p:spPr>
          <a:xfrm>
            <a:off x="0" y="1870781"/>
            <a:ext cx="12191999" cy="4351338"/>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ar-SA" sz="4000" dirty="0">
                <a:latin typeface="Sakkal Majalla" pitchFamily="2" charset="-78"/>
                <a:cs typeface="Sakkal Majalla" pitchFamily="2" charset="-78"/>
              </a:rPr>
              <a:t>بالاستناد لنص المتضمن التعريف التشريعي للصفقة العمومية تتحدد طبيعتها القانونية باعتبارها </a:t>
            </a:r>
            <a:r>
              <a:rPr lang="ar-SA" sz="4000" u="sng" dirty="0">
                <a:latin typeface="Sakkal Majalla" pitchFamily="2" charset="-78"/>
                <a:cs typeface="Sakkal Majalla" pitchFamily="2" charset="-78"/>
              </a:rPr>
              <a:t>عقد</a:t>
            </a:r>
            <a:r>
              <a:rPr lang="ar-SA" sz="4000" dirty="0">
                <a:latin typeface="Sakkal Majalla" pitchFamily="2" charset="-78"/>
                <a:cs typeface="Sakkal Majalla" pitchFamily="2" charset="-78"/>
              </a:rPr>
              <a:t>، والذي حدد المشرع الجزائري بموجب النص المتضمن تعريف هذا الاخير المعايير التشريعية لقيامه </a:t>
            </a:r>
            <a:r>
              <a:rPr lang="ar-SA" sz="4000" u="sng" dirty="0">
                <a:latin typeface="Sakkal Majalla" pitchFamily="2" charset="-78"/>
                <a:cs typeface="Sakkal Majalla" pitchFamily="2" charset="-78"/>
              </a:rPr>
              <a:t>كعقد اداري</a:t>
            </a:r>
            <a:r>
              <a:rPr lang="ar-SA" sz="4000" dirty="0">
                <a:latin typeface="Sakkal Majalla" pitchFamily="2" charset="-78"/>
                <a:cs typeface="Sakkal Majalla" pitchFamily="2" charset="-78"/>
              </a:rPr>
              <a:t> من عقود القانون </a:t>
            </a:r>
            <a:r>
              <a:rPr lang="ar-SA" sz="4000" dirty="0" smtClean="0">
                <a:latin typeface="Sakkal Majalla" pitchFamily="2" charset="-78"/>
                <a:cs typeface="Sakkal Majalla" pitchFamily="2" charset="-78"/>
              </a:rPr>
              <a:t>العام</a:t>
            </a:r>
            <a:r>
              <a:rPr lang="ar-DZ" sz="4000" dirty="0">
                <a:latin typeface="Sakkal Majalla" pitchFamily="2" charset="-78"/>
                <a:cs typeface="Sakkal Majalla" pitchFamily="2" charset="-78"/>
              </a:rPr>
              <a:t>.</a:t>
            </a:r>
            <a:endParaRPr lang="ar-SA" sz="4000" dirty="0">
              <a:latin typeface="Sakkal Majalla" pitchFamily="2" charset="-78"/>
              <a:cs typeface="Sakkal Majalla" pitchFamily="2" charset="-78"/>
            </a:endParaRPr>
          </a:p>
          <a:p>
            <a:pPr marL="0" indent="0">
              <a:buNone/>
            </a:pPr>
            <a:endParaRPr lang="ar-SA" sz="5900" u="sng"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167500"/>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ar-SA"/>
          </a:p>
        </p:txBody>
      </p:sp>
      <p:sp>
        <p:nvSpPr>
          <p:cNvPr id="7" name="مستطيل 4">
            <a:extLst>
              <a:ext uri="{FF2B5EF4-FFF2-40B4-BE49-F238E27FC236}">
                <a16:creationId xmlns:a16="http://schemas.microsoft.com/office/drawing/2014/main" xmlns="" id="{479D1179-55B9-4270-8DD1-A52897809D43}"/>
              </a:ext>
            </a:extLst>
          </p:cNvPr>
          <p:cNvSpPr/>
          <p:nvPr/>
        </p:nvSpPr>
        <p:spPr>
          <a:xfrm>
            <a:off x="1554480" y="369601"/>
            <a:ext cx="10158144" cy="1692771"/>
          </a:xfrm>
          <a:prstGeom prst="rect">
            <a:avLst/>
          </a:prstGeom>
        </p:spPr>
        <p:txBody>
          <a:bodyPr wrap="square">
            <a:spAutoFit/>
          </a:bodyPr>
          <a:lstStyle/>
          <a:p>
            <a:pPr algn="ctr"/>
            <a:r>
              <a:rPr lang="ar-DZ" sz="3200" dirty="0">
                <a:solidFill>
                  <a:srgbClr val="FF0000"/>
                </a:solidFill>
                <a:latin typeface="Traditional Arabic" panose="02020603050405020304" pitchFamily="18" charset="-78"/>
                <a:cs typeface="Traditional Arabic" panose="02020603050405020304" pitchFamily="18" charset="-78"/>
              </a:rPr>
              <a:t>مقدمة</a:t>
            </a:r>
            <a:endParaRPr lang="ar-LY" sz="2400" dirty="0">
              <a:solidFill>
                <a:srgbClr val="FF0000"/>
              </a:solidFill>
              <a:latin typeface="Traditional Arabic" panose="02020603050405020304" pitchFamily="18" charset="-78"/>
              <a:cs typeface="Traditional Arabic" panose="02020603050405020304" pitchFamily="18" charset="-78"/>
            </a:endParaRPr>
          </a:p>
          <a:p>
            <a:r>
              <a:rPr lang="ar-SA" sz="2400" dirty="0">
                <a:latin typeface="Traditional Arabic" panose="02020603050405020304" pitchFamily="18" charset="-78"/>
                <a:cs typeface="Traditional Arabic" panose="02020603050405020304" pitchFamily="18" charset="-78"/>
              </a:rPr>
              <a:t>عزيزي الطالب أقدم لك مادة تاريخ النظم القانونية وهي تتضمن أربع (04) مواضيع وهي:  تاريخ النظم البابلية، </a:t>
            </a:r>
            <a:endParaRPr lang="ar-DZ" sz="2400" dirty="0" smtClean="0">
              <a:latin typeface="Traditional Arabic" panose="02020603050405020304" pitchFamily="18" charset="-78"/>
              <a:cs typeface="Traditional Arabic" panose="02020603050405020304" pitchFamily="18" charset="-78"/>
            </a:endParaRPr>
          </a:p>
          <a:p>
            <a:r>
              <a:rPr lang="ar-SA" sz="2400" dirty="0" smtClean="0">
                <a:latin typeface="Traditional Arabic" panose="02020603050405020304" pitchFamily="18" charset="-78"/>
                <a:cs typeface="Traditional Arabic" panose="02020603050405020304" pitchFamily="18" charset="-78"/>
              </a:rPr>
              <a:t>  </a:t>
            </a:r>
            <a:r>
              <a:rPr lang="ar-SA" sz="2400" dirty="0">
                <a:latin typeface="Traditional Arabic" panose="02020603050405020304" pitchFamily="18" charset="-78"/>
                <a:cs typeface="Traditional Arabic" panose="02020603050405020304" pitchFamily="18" charset="-78"/>
              </a:rPr>
              <a:t>تاريخ النظم الفرعونية،  تاريخ النظم اليونانية،  تاريخ النظم الرومانية.</a:t>
            </a:r>
          </a:p>
          <a:p>
            <a:endParaRPr lang="ar-SA" sz="2400" dirty="0">
              <a:latin typeface="Traditional Arabic" panose="02020603050405020304" pitchFamily="18" charset="-78"/>
              <a:cs typeface="Traditional Arabic" panose="02020603050405020304" pitchFamily="18" charset="-78"/>
            </a:endParaRPr>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en-CA" sz="1600" b="1" dirty="0" smtClean="0">
                <a:solidFill>
                  <a:srgbClr val="27425D"/>
                </a:solidFill>
                <a:latin typeface="ae_AlMothnna" panose="020B0803030604020204" pitchFamily="34" charset="-78"/>
                <a:cs typeface="ae_AlMothnna" panose="020B0803030604020204" pitchFamily="34" charset="-78"/>
              </a:rPr>
              <a:t>5th  </a:t>
            </a:r>
            <a:r>
              <a:rPr lang="en-CA" sz="1600" b="1" dirty="0">
                <a:solidFill>
                  <a:srgbClr val="27425D"/>
                </a:solidFill>
                <a:latin typeface="ae_AlMothnna" panose="020B0803030604020204" pitchFamily="34" charset="-78"/>
                <a:cs typeface="ae_AlMothnna" panose="020B0803030604020204" pitchFamily="34" charset="-78"/>
              </a:rPr>
              <a:t>-19th   June 2021</a:t>
            </a:r>
          </a:p>
        </p:txBody>
      </p:sp>
      <p:sp>
        <p:nvSpPr>
          <p:cNvPr id="13" name="TextBox 12">
            <a:extLst>
              <a:ext uri="{FF2B5EF4-FFF2-40B4-BE49-F238E27FC236}">
                <a16:creationId xmlns:a16="http://schemas.microsoft.com/office/drawing/2014/main" xmlns="" id="{AEF0511B-5FAF-4D92-8E75-CC36D433A285}"/>
              </a:ext>
            </a:extLst>
          </p:cNvPr>
          <p:cNvSpPr txBox="1"/>
          <p:nvPr/>
        </p:nvSpPr>
        <p:spPr>
          <a:xfrm>
            <a:off x="1401764" y="2070307"/>
            <a:ext cx="10310860" cy="2431435"/>
          </a:xfrm>
          <a:prstGeom prst="rect">
            <a:avLst/>
          </a:prstGeom>
          <a:noFill/>
        </p:spPr>
        <p:txBody>
          <a:bodyPr wrap="square">
            <a:spAutoFit/>
          </a:bodyPr>
          <a:lstStyle/>
          <a:p>
            <a:pPr algn="ctr"/>
            <a:r>
              <a:rPr lang="ar-LY" sz="3200" dirty="0">
                <a:solidFill>
                  <a:srgbClr val="FF0000"/>
                </a:solidFill>
                <a:latin typeface="Traditional Arabic" panose="02020603050405020304" pitchFamily="18" charset="-78"/>
                <a:cs typeface="Traditional Arabic" panose="02020603050405020304" pitchFamily="18" charset="-78"/>
              </a:rPr>
              <a:t>أهداف المادة :</a:t>
            </a:r>
          </a:p>
          <a:p>
            <a:r>
              <a:rPr lang="ar-SA" sz="2400" dirty="0" smtClean="0">
                <a:latin typeface="Traditional Arabic" panose="02020603050405020304" pitchFamily="18" charset="-78"/>
                <a:cs typeface="Traditional Arabic" panose="02020603050405020304" pitchFamily="18" charset="-78"/>
              </a:rPr>
              <a:t>عند</a:t>
            </a:r>
            <a:r>
              <a:rPr lang="ar-DZ" sz="2400" dirty="0" smtClean="0">
                <a:latin typeface="Traditional Arabic" panose="02020603050405020304" pitchFamily="18" charset="-78"/>
                <a:cs typeface="Traditional Arabic" panose="02020603050405020304" pitchFamily="18" charset="-78"/>
              </a:rPr>
              <a:t> </a:t>
            </a:r>
            <a:r>
              <a:rPr lang="ar-SA" sz="2400" dirty="0" smtClean="0">
                <a:latin typeface="Traditional Arabic" panose="02020603050405020304" pitchFamily="18" charset="-78"/>
                <a:cs typeface="Traditional Arabic" panose="02020603050405020304" pitchFamily="18" charset="-78"/>
              </a:rPr>
              <a:t>دراسة </a:t>
            </a:r>
            <a:r>
              <a:rPr lang="ar-SA" sz="2400" dirty="0">
                <a:latin typeface="Traditional Arabic" panose="02020603050405020304" pitchFamily="18" charset="-78"/>
                <a:cs typeface="Traditional Arabic" panose="02020603050405020304" pitchFamily="18" charset="-78"/>
              </a:rPr>
              <a:t>الطالب لهذه المادة  يستطيع فهم أصل الكثير من القوانين </a:t>
            </a:r>
            <a:r>
              <a:rPr lang="ar-SA" sz="2400" dirty="0" err="1">
                <a:latin typeface="Traditional Arabic" panose="02020603050405020304" pitchFamily="18" charset="-78"/>
                <a:cs typeface="Traditional Arabic" panose="02020603050405020304" pitchFamily="18" charset="-78"/>
              </a:rPr>
              <a:t>التى</a:t>
            </a:r>
            <a:r>
              <a:rPr lang="ar-SA" sz="2400" dirty="0">
                <a:latin typeface="Traditional Arabic" panose="02020603050405020304" pitchFamily="18" charset="-78"/>
                <a:cs typeface="Traditional Arabic" panose="02020603050405020304" pitchFamily="18" charset="-78"/>
              </a:rPr>
              <a:t> تطبق في  المجتمعات المعاصرة ومعرفة كيف </a:t>
            </a:r>
            <a:r>
              <a:rPr lang="ar-SA" sz="2400" dirty="0" err="1">
                <a:latin typeface="Traditional Arabic" panose="02020603050405020304" pitchFamily="18" charset="-78"/>
                <a:cs typeface="Traditional Arabic" panose="02020603050405020304" pitchFamily="18" charset="-78"/>
              </a:rPr>
              <a:t>تدرحت</a:t>
            </a:r>
            <a:r>
              <a:rPr lang="ar-SA" sz="2400" dirty="0">
                <a:latin typeface="Traditional Arabic" panose="02020603050405020304" pitchFamily="18" charset="-78"/>
                <a:cs typeface="Traditional Arabic" panose="02020603050405020304" pitchFamily="18" charset="-78"/>
              </a:rPr>
              <a:t> هاته القوانين لتصبح على شكلها الحالي  بسبب التطور الانساني ومدى امكانية تطبيق بعض القوانين أو </a:t>
            </a:r>
            <a:r>
              <a:rPr lang="ar-SA" sz="2400" dirty="0" err="1">
                <a:latin typeface="Traditional Arabic" panose="02020603050405020304" pitchFamily="18" charset="-78"/>
                <a:cs typeface="Traditional Arabic" panose="02020603050405020304" pitchFamily="18" charset="-78"/>
              </a:rPr>
              <a:t>صعويتها</a:t>
            </a:r>
            <a:r>
              <a:rPr lang="ar-SA" sz="2400" dirty="0">
                <a:latin typeface="Traditional Arabic" panose="02020603050405020304" pitchFamily="18" charset="-78"/>
                <a:cs typeface="Traditional Arabic" panose="02020603050405020304" pitchFamily="18" charset="-78"/>
              </a:rPr>
              <a:t>  بتتبع تطبيقها في بيئتها الأولى.</a:t>
            </a:r>
          </a:p>
          <a:p>
            <a:endParaRPr lang="ar-SA" sz="2400" dirty="0">
              <a:latin typeface="Traditional Arabic" panose="02020603050405020304" pitchFamily="18" charset="-78"/>
              <a:cs typeface="Traditional Arabic" panose="02020603050405020304" pitchFamily="18" charset="-78"/>
            </a:endParaRPr>
          </a:p>
          <a:p>
            <a:endParaRPr lang="ar-LY" sz="2400" dirty="0">
              <a:latin typeface="Traditional Arabic" panose="02020603050405020304" pitchFamily="18" charset="-78"/>
              <a:cs typeface="Traditional Arabic" panose="02020603050405020304" pitchFamily="18" charset="-78"/>
            </a:endParaRPr>
          </a:p>
        </p:txBody>
      </p:sp>
      <p:sp>
        <p:nvSpPr>
          <p:cNvPr id="14" name="TextBox 13">
            <a:extLst>
              <a:ext uri="{FF2B5EF4-FFF2-40B4-BE49-F238E27FC236}">
                <a16:creationId xmlns:a16="http://schemas.microsoft.com/office/drawing/2014/main" xmlns="" id="{394B98CD-FECA-4AC7-B448-06A08819FA1D}"/>
              </a:ext>
            </a:extLst>
          </p:cNvPr>
          <p:cNvSpPr txBox="1"/>
          <p:nvPr/>
        </p:nvSpPr>
        <p:spPr>
          <a:xfrm>
            <a:off x="1401763" y="3190570"/>
            <a:ext cx="10058717" cy="3708708"/>
          </a:xfrm>
          <a:prstGeom prst="rect">
            <a:avLst/>
          </a:prstGeom>
          <a:noFill/>
        </p:spPr>
        <p:txBody>
          <a:bodyPr wrap="square">
            <a:spAutoFit/>
          </a:bodyPr>
          <a:lstStyle/>
          <a:p>
            <a:pPr algn="ctr"/>
            <a:r>
              <a:rPr lang="ar-DZ" sz="3200" dirty="0" smtClean="0">
                <a:solidFill>
                  <a:srgbClr val="FF0000"/>
                </a:solidFill>
                <a:latin typeface="Traditional Arabic" panose="02020603050405020304" pitchFamily="18" charset="-78"/>
                <a:cs typeface="Traditional Arabic" panose="02020603050405020304" pitchFamily="18" charset="-78"/>
              </a:rPr>
              <a:t>ال</a:t>
            </a:r>
            <a:r>
              <a:rPr lang="ar-LY" sz="3200" dirty="0" smtClean="0">
                <a:solidFill>
                  <a:srgbClr val="FF0000"/>
                </a:solidFill>
                <a:latin typeface="Traditional Arabic" panose="02020603050405020304" pitchFamily="18" charset="-78"/>
                <a:cs typeface="Traditional Arabic" panose="02020603050405020304" pitchFamily="18" charset="-78"/>
              </a:rPr>
              <a:t>منهجية </a:t>
            </a:r>
          </a:p>
          <a:p>
            <a:pPr marL="285750" indent="-285750">
              <a:buFont typeface="Wingdings" pitchFamily="2" charset="2"/>
              <a:buChar char="Ø"/>
            </a:pPr>
            <a:endParaRPr lang="ar-SA" sz="1100" dirty="0">
              <a:latin typeface="Traditional Arabic" panose="02020603050405020304" pitchFamily="18" charset="-78"/>
              <a:cs typeface="Traditional Arabic" panose="02020603050405020304" pitchFamily="18" charset="-78"/>
            </a:endParaRPr>
          </a:p>
          <a:p>
            <a:r>
              <a:rPr lang="ar-SA" sz="2400" dirty="0">
                <a:latin typeface="Traditional Arabic" panose="02020603050405020304" pitchFamily="18" charset="-78"/>
                <a:cs typeface="Traditional Arabic" panose="02020603050405020304" pitchFamily="18" charset="-78"/>
              </a:rPr>
              <a:t> </a:t>
            </a:r>
            <a:r>
              <a:rPr lang="ar-DZ" sz="2400" dirty="0" smtClean="0">
                <a:latin typeface="Traditional Arabic" panose="02020603050405020304" pitchFamily="18" charset="-78"/>
                <a:cs typeface="Traditional Arabic" panose="02020603050405020304" pitchFamily="18" charset="-78"/>
              </a:rPr>
              <a:t>- </a:t>
            </a:r>
            <a:r>
              <a:rPr lang="ar-SA" sz="2400" dirty="0" smtClean="0">
                <a:latin typeface="Traditional Arabic" panose="02020603050405020304" pitchFamily="18" charset="-78"/>
                <a:cs typeface="Traditional Arabic" panose="02020603050405020304" pitchFamily="18" charset="-78"/>
              </a:rPr>
              <a:t>تمهيد </a:t>
            </a:r>
            <a:r>
              <a:rPr lang="ar-SA" sz="2400" dirty="0">
                <a:latin typeface="Traditional Arabic" panose="02020603050405020304" pitchFamily="18" charset="-78"/>
                <a:cs typeface="Traditional Arabic" panose="02020603050405020304" pitchFamily="18" charset="-78"/>
              </a:rPr>
              <a:t>نشأة النظم و أهمية دراستها وأهمية دراسة تاريخ النظم القانونية أو تاريخ القانون  و الحضارة البابلية</a:t>
            </a:r>
            <a:r>
              <a:rPr lang="ar-SA" sz="2400" dirty="0" smtClean="0">
                <a:latin typeface="Traditional Arabic" panose="02020603050405020304" pitchFamily="18" charset="-78"/>
                <a:cs typeface="Traditional Arabic" panose="02020603050405020304" pitchFamily="18" charset="-78"/>
              </a:rPr>
              <a:t>.</a:t>
            </a:r>
            <a:endParaRPr lang="ar-DZ" sz="2400" dirty="0" smtClean="0">
              <a:latin typeface="Traditional Arabic" panose="02020603050405020304" pitchFamily="18" charset="-78"/>
              <a:cs typeface="Traditional Arabic" panose="02020603050405020304" pitchFamily="18" charset="-78"/>
            </a:endParaRPr>
          </a:p>
          <a:p>
            <a:r>
              <a:rPr lang="ar-SA" sz="2400" dirty="0">
                <a:latin typeface="Traditional Arabic" panose="02020603050405020304" pitchFamily="18" charset="-78"/>
                <a:cs typeface="Traditional Arabic" panose="02020603050405020304" pitchFamily="18" charset="-78"/>
              </a:rPr>
              <a:t>المقطع الأول : نتناول فيه تعريف بأهمية دراسة تاريخ النظم و </a:t>
            </a:r>
            <a:r>
              <a:rPr lang="ar-SA" sz="2400" dirty="0" err="1">
                <a:latin typeface="Traditional Arabic" panose="02020603050405020304" pitchFamily="18" charset="-78"/>
                <a:cs typeface="Traditional Arabic" panose="02020603050405020304" pitchFamily="18" charset="-78"/>
              </a:rPr>
              <a:t>فائدنه</a:t>
            </a:r>
            <a:r>
              <a:rPr lang="ar-SA" sz="2400" dirty="0">
                <a:latin typeface="Traditional Arabic" panose="02020603050405020304" pitchFamily="18" charset="-78"/>
                <a:cs typeface="Traditional Arabic" panose="02020603050405020304" pitchFamily="18" charset="-78"/>
              </a:rPr>
              <a:t> بالنسبة للطلبة و الباحثين و المشرعين و القضاة </a:t>
            </a:r>
          </a:p>
          <a:p>
            <a:r>
              <a:rPr lang="ar-SA" sz="2400" dirty="0" smtClean="0">
                <a:latin typeface="Traditional Arabic" panose="02020603050405020304" pitchFamily="18" charset="-78"/>
                <a:cs typeface="Traditional Arabic" panose="02020603050405020304" pitchFamily="18" charset="-78"/>
              </a:rPr>
              <a:t>المقطع </a:t>
            </a:r>
            <a:r>
              <a:rPr lang="ar-SA" sz="2400" dirty="0">
                <a:latin typeface="Traditional Arabic" panose="02020603050405020304" pitchFamily="18" charset="-78"/>
                <a:cs typeface="Traditional Arabic" panose="02020603050405020304" pitchFamily="18" charset="-78"/>
              </a:rPr>
              <a:t>الثاني : ندرس فيه جزء من الحضارة البابلية أو حضارة ما بين النهرين وتشمل البابلية و الأشورية و الأكادية و أهم القوانين التي كانت مطبقة هناك . و نبدأ في هذا المقطع بالحضارة الأشورية و لوحاتها.</a:t>
            </a:r>
          </a:p>
          <a:p>
            <a:endParaRPr lang="ar-SA" sz="2400" dirty="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a:p>
            <a:endParaRPr lang="ar-LY" sz="2400" dirty="0">
              <a:latin typeface="Traditional Arabic" panose="02020603050405020304" pitchFamily="18" charset="-78"/>
              <a:cs typeface="Traditional Arabic" panose="02020603050405020304" pitchFamily="18"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055" y="-467001"/>
            <a:ext cx="13765213"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2176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ar-DZ" dirty="0" smtClean="0">
                <a:latin typeface="Sakkal Majalla" pitchFamily="2" charset="-78"/>
                <a:cs typeface="Sakkal Majalla" pitchFamily="2" charset="-78"/>
              </a:rPr>
              <a:t>ماهي </a:t>
            </a:r>
            <a:r>
              <a:rPr lang="ar-SA" dirty="0" smtClean="0">
                <a:latin typeface="Sakkal Majalla" pitchFamily="2" charset="-78"/>
                <a:cs typeface="Sakkal Majalla" pitchFamily="2" charset="-78"/>
              </a:rPr>
              <a:t>الخاصية </a:t>
            </a:r>
            <a:r>
              <a:rPr lang="ar-SA" dirty="0">
                <a:latin typeface="Sakkal Majalla" pitchFamily="2" charset="-78"/>
                <a:cs typeface="Sakkal Majalla" pitchFamily="2" charset="-78"/>
              </a:rPr>
              <a:t>العقدية للصفقات </a:t>
            </a:r>
            <a:r>
              <a:rPr lang="ar-SA" dirty="0" smtClean="0">
                <a:latin typeface="Sakkal Majalla" pitchFamily="2" charset="-78"/>
                <a:cs typeface="Sakkal Majalla" pitchFamily="2" charset="-78"/>
              </a:rPr>
              <a:t>العمومية</a:t>
            </a:r>
            <a:r>
              <a:rPr lang="ar-DZ" dirty="0" smtClean="0">
                <a:latin typeface="Sakkal Majalla" pitchFamily="2" charset="-78"/>
                <a:cs typeface="Sakkal Majalla" pitchFamily="2" charset="-78"/>
              </a:rPr>
              <a:t>؟</a:t>
            </a:r>
            <a:endParaRPr lang="ar-SA" dirty="0">
              <a:latin typeface="Sakkal Majalla" pitchFamily="2" charset="-78"/>
              <a:cs typeface="Sakkal Majalla" pitchFamily="2" charset="-78"/>
            </a:endParaRPr>
          </a:p>
        </p:txBody>
      </p:sp>
      <p:sp>
        <p:nvSpPr>
          <p:cNvPr id="12" name="عنصر نائب للمحتوى 11"/>
          <p:cNvSpPr>
            <a:spLocks noGrp="1"/>
          </p:cNvSpPr>
          <p:nvPr>
            <p:ph sz="half" idx="2"/>
          </p:nvPr>
        </p:nvSpPr>
        <p:spPr>
          <a:xfrm>
            <a:off x="0" y="1870781"/>
            <a:ext cx="12191999" cy="4351338"/>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buNone/>
            </a:pPr>
            <a:r>
              <a:rPr lang="ar-SA" sz="2100" dirty="0">
                <a:latin typeface="Sakkal Majalla" pitchFamily="2" charset="-78"/>
                <a:cs typeface="Sakkal Majalla" pitchFamily="2" charset="-78"/>
              </a:rPr>
              <a:t>أول ما ميز به المشرع الجزائري الصفقات العمومية عند تعريفها، أنها </a:t>
            </a:r>
            <a:r>
              <a:rPr lang="ar-SA" sz="2100" u="sng" dirty="0">
                <a:latin typeface="Sakkal Majalla" pitchFamily="2" charset="-78"/>
                <a:cs typeface="Sakkal Majalla" pitchFamily="2" charset="-78"/>
              </a:rPr>
              <a:t>عقود مكتوبة</a:t>
            </a:r>
            <a:r>
              <a:rPr lang="ar-SA" sz="2100" dirty="0">
                <a:latin typeface="Sakkal Majalla" pitchFamily="2" charset="-78"/>
                <a:cs typeface="Sakkal Majalla" pitchFamily="2" charset="-78"/>
              </a:rPr>
              <a:t> فكان التكييف القانوني للصفقة بأنها عقد، تكييف صريح من قبل المشرع محددا من خلاله خصائص هذا العقد في الخصائص التالية</a:t>
            </a:r>
            <a:r>
              <a:rPr lang="ar-SA" sz="2100" dirty="0" smtClean="0">
                <a:latin typeface="Sakkal Majalla" pitchFamily="2" charset="-78"/>
                <a:cs typeface="Sakkal Majalla" pitchFamily="2" charset="-78"/>
              </a:rPr>
              <a:t>:</a:t>
            </a:r>
            <a:endParaRPr lang="ar-DZ" sz="2100" dirty="0" smtClean="0">
              <a:latin typeface="Sakkal Majalla" pitchFamily="2" charset="-78"/>
              <a:cs typeface="Sakkal Majalla" pitchFamily="2" charset="-78"/>
            </a:endParaRPr>
          </a:p>
          <a:p>
            <a:pPr marL="0" indent="0">
              <a:buNone/>
            </a:pPr>
            <a:r>
              <a:rPr lang="ar-SA" sz="2100" b="1" u="sng" dirty="0" smtClean="0">
                <a:latin typeface="Sakkal Majalla" pitchFamily="2" charset="-78"/>
                <a:cs typeface="Sakkal Majalla" pitchFamily="2" charset="-78"/>
              </a:rPr>
              <a:t>أولا</a:t>
            </a:r>
            <a:r>
              <a:rPr lang="ar-SA" sz="2100" b="1" u="sng" dirty="0">
                <a:latin typeface="Sakkal Majalla" pitchFamily="2" charset="-78"/>
                <a:cs typeface="Sakkal Majalla" pitchFamily="2" charset="-78"/>
              </a:rPr>
              <a:t>/ الصفقات العمومية عقود مكتوبة: </a:t>
            </a:r>
            <a:r>
              <a:rPr lang="ar-SA" sz="2100" dirty="0">
                <a:latin typeface="Sakkal Majalla" pitchFamily="2" charset="-78"/>
                <a:cs typeface="Sakkal Majalla" pitchFamily="2" charset="-78"/>
              </a:rPr>
              <a:t>وهو ما حدده المشرع الجزائري صراحة عند تعريفه الصفقات العمومية بأنها عقود مكتوبة.</a:t>
            </a:r>
          </a:p>
          <a:p>
            <a:pPr marL="0" indent="0">
              <a:buNone/>
            </a:pPr>
            <a:r>
              <a:rPr lang="ar-SA" sz="2100" b="1" u="sng" dirty="0" smtClean="0">
                <a:latin typeface="Sakkal Majalla" pitchFamily="2" charset="-78"/>
                <a:cs typeface="Sakkal Majalla" pitchFamily="2" charset="-78"/>
              </a:rPr>
              <a:t>ثانيا</a:t>
            </a:r>
            <a:r>
              <a:rPr lang="ar-SA" sz="2100" b="1" u="sng" dirty="0">
                <a:latin typeface="Sakkal Majalla" pitchFamily="2" charset="-78"/>
                <a:cs typeface="Sakkal Majalla" pitchFamily="2" charset="-78"/>
              </a:rPr>
              <a:t>/ الصفقات العمومية عقود إدارية:</a:t>
            </a:r>
            <a:r>
              <a:rPr lang="ar-SA" sz="2100" dirty="0">
                <a:latin typeface="Sakkal Majalla" pitchFamily="2" charset="-78"/>
                <a:cs typeface="Sakkal Majalla" pitchFamily="2" charset="-78"/>
              </a:rPr>
              <a:t> تكيّف عقود الصفقات العمومية باعتبارها عقود إدارية أحد طرفيها شخص من أشخاص القانون العام، حدده تنظيم الصفقات العمومية تحت مسمى "المصلحة المتعاقدة</a:t>
            </a:r>
            <a:r>
              <a:rPr lang="ar-SA" sz="2100" dirty="0" smtClean="0">
                <a:latin typeface="Sakkal Majalla" pitchFamily="2" charset="-78"/>
                <a:cs typeface="Sakkal Majalla" pitchFamily="2" charset="-78"/>
              </a:rPr>
              <a:t>".</a:t>
            </a:r>
            <a:endParaRPr lang="ar-SA" sz="2100" dirty="0">
              <a:latin typeface="Sakkal Majalla" pitchFamily="2" charset="-78"/>
              <a:cs typeface="Sakkal Majalla" pitchFamily="2" charset="-78"/>
            </a:endParaRPr>
          </a:p>
          <a:p>
            <a:pPr marL="0" indent="0">
              <a:buNone/>
            </a:pPr>
            <a:r>
              <a:rPr lang="ar-SA" sz="2100" b="1" u="sng" dirty="0">
                <a:latin typeface="Sakkal Majalla" pitchFamily="2" charset="-78"/>
                <a:cs typeface="Sakkal Majalla" pitchFamily="2" charset="-78"/>
              </a:rPr>
              <a:t>ثالثا/ الصفقات العمومية عقود تبرم بمقابل مع متعاملين اقتصاديين: </a:t>
            </a:r>
            <a:r>
              <a:rPr lang="ar-SA" sz="2100" dirty="0">
                <a:latin typeface="Sakkal Majalla" pitchFamily="2" charset="-78"/>
                <a:cs typeface="Sakkal Majalla" pitchFamily="2" charset="-78"/>
              </a:rPr>
              <a:t>بمفهوم المخالفة لا تعد صفقة عمومية ما يبرم بين اشخاص القانون العام، فيما بينهم من عقود، وهو ما حددته صراحة المادة السابعة من المرسوم الرئاسي 15-247، المتضمنة الاستثناءات الواردة على نطاق تطبيق قانون الصفقات </a:t>
            </a:r>
            <a:r>
              <a:rPr lang="ar-SA" sz="2100" dirty="0" smtClean="0">
                <a:latin typeface="Sakkal Majalla" pitchFamily="2" charset="-78"/>
                <a:cs typeface="Sakkal Majalla" pitchFamily="2" charset="-78"/>
              </a:rPr>
              <a:t>العمومية</a:t>
            </a:r>
            <a:r>
              <a:rPr lang="ar-DZ" sz="2100" dirty="0" smtClean="0">
                <a:latin typeface="Sakkal Majalla" pitchFamily="2" charset="-78"/>
                <a:cs typeface="Sakkal Majalla" pitchFamily="2" charset="-78"/>
              </a:rPr>
              <a:t>.</a:t>
            </a:r>
            <a:endParaRPr lang="ar-SA" sz="2100" dirty="0">
              <a:latin typeface="Sakkal Majalla" pitchFamily="2" charset="-78"/>
              <a:cs typeface="Sakkal Majalla" pitchFamily="2" charset="-78"/>
            </a:endParaRPr>
          </a:p>
          <a:p>
            <a:pPr marL="0" indent="0">
              <a:buNone/>
            </a:pPr>
            <a:r>
              <a:rPr lang="ar-SA" sz="2100" b="1" u="sng" dirty="0">
                <a:latin typeface="Sakkal Majalla" pitchFamily="2" charset="-78"/>
                <a:cs typeface="Sakkal Majalla" pitchFamily="2" charset="-78"/>
              </a:rPr>
              <a:t>رابعا/ الصفقات العمومية عقود تبرم وفقا لشروط خاصة حددها التنظيم المتعلق بالصفقات العمومية: </a:t>
            </a:r>
            <a:r>
              <a:rPr lang="ar-SA" sz="2100" dirty="0">
                <a:latin typeface="Sakkal Majalla" pitchFamily="2" charset="-78"/>
                <a:cs typeface="Sakkal Majalla" pitchFamily="2" charset="-78"/>
              </a:rPr>
              <a:t>وهو ما يتلخص في الشروط والاجراءات والكيفيات الخاصة </a:t>
            </a:r>
            <a:r>
              <a:rPr lang="ar-SA" sz="2100" dirty="0" err="1">
                <a:latin typeface="Sakkal Majalla" pitchFamily="2" charset="-78"/>
                <a:cs typeface="Sakkal Majalla" pitchFamily="2" charset="-78"/>
              </a:rPr>
              <a:t>لابرام</a:t>
            </a:r>
            <a:r>
              <a:rPr lang="ar-SA" sz="2100" dirty="0">
                <a:latin typeface="Sakkal Majalla" pitchFamily="2" charset="-78"/>
                <a:cs typeface="Sakkal Majalla" pitchFamily="2" charset="-78"/>
              </a:rPr>
              <a:t> الصفقات العمومية، وهو أيضا ما يؤكده صراحة نص المادة الثانية المتضمنة تعريف الصفقة العمومية بأنها تبرم وفق الشروط المنصوص عليها في هذا المرسوم</a:t>
            </a:r>
            <a:r>
              <a:rPr lang="ar-SA" sz="2100" dirty="0" smtClean="0">
                <a:latin typeface="Sakkal Majalla" pitchFamily="2" charset="-78"/>
                <a:cs typeface="Sakkal Majalla" pitchFamily="2" charset="-78"/>
              </a:rPr>
              <a:t>...".</a:t>
            </a:r>
            <a:endParaRPr lang="ar-SA" sz="2100" dirty="0">
              <a:latin typeface="Sakkal Majalla" pitchFamily="2" charset="-78"/>
              <a:cs typeface="Sakkal Majalla" pitchFamily="2" charset="-78"/>
            </a:endParaRPr>
          </a:p>
          <a:p>
            <a:pPr marL="0" indent="0">
              <a:buNone/>
            </a:pPr>
            <a:r>
              <a:rPr lang="ar-SA" sz="2100" b="1" u="sng" dirty="0">
                <a:latin typeface="Sakkal Majalla" pitchFamily="2" charset="-78"/>
                <a:cs typeface="Sakkal Majalla" pitchFamily="2" charset="-78"/>
              </a:rPr>
              <a:t>خامسا/ الصفقات العمومية عقود تبرم لتلبية حاجات المصلحة المتعاقدة في مجالات محددة في القانون:</a:t>
            </a:r>
            <a:r>
              <a:rPr lang="ar-SA" sz="2100" dirty="0">
                <a:latin typeface="Sakkal Majalla" pitchFamily="2" charset="-78"/>
                <a:cs typeface="Sakkal Majalla" pitchFamily="2" charset="-78"/>
              </a:rPr>
              <a:t> وهو ما يضفي الطبيعة الخاصة والنوعية لموضوع عقود الصفقات العمومية، باعتبارها عقود إدارية مسماة محددة المجالات منها من حددها تشريع الصفقات العمومية بنص خاص، ومنها من حددتها بعض النصوص العامة كقانون البلدية والولاية، وهو ما سنفصل فيه عند تحديدنا لأنواع الصفقات العمومية في المطلب التالي.  </a:t>
            </a:r>
            <a:endParaRPr lang="ar-DZ" sz="2100" dirty="0">
              <a:latin typeface="Sakkal Majalla" pitchFamily="2" charset="-78"/>
              <a:cs typeface="Sakkal Majalla" pitchFamily="2" charset="-78"/>
            </a:endParaRPr>
          </a:p>
          <a:p>
            <a:pPr marL="0" indent="0">
              <a:buNone/>
            </a:pPr>
            <a:r>
              <a:rPr lang="ar-DZ" sz="2100" dirty="0" smtClean="0">
                <a:latin typeface="Sakkal Majalla" pitchFamily="2" charset="-78"/>
                <a:cs typeface="Sakkal Majalla" pitchFamily="2" charset="-78"/>
              </a:rPr>
              <a:t>-</a:t>
            </a:r>
            <a:r>
              <a:rPr lang="ar-SA" sz="2100" dirty="0" smtClean="0">
                <a:latin typeface="Sakkal Majalla" pitchFamily="2" charset="-78"/>
                <a:cs typeface="Sakkal Majalla" pitchFamily="2" charset="-78"/>
              </a:rPr>
              <a:t>المادة </a:t>
            </a:r>
            <a:r>
              <a:rPr lang="ar-SA" sz="2100" dirty="0">
                <a:latin typeface="Sakkal Majalla" pitchFamily="2" charset="-78"/>
                <a:cs typeface="Sakkal Majalla" pitchFamily="2" charset="-78"/>
              </a:rPr>
              <a:t>السابعة من المرسوم الرئاسي 15- 247 المؤرخ في 16 سبتمبر 2015 والمتضمن تنظيم الصفقات العمومية وتفويضات المرفق العام، ج ر عدد 50، صادرة بتاريخ 20 سبتمبر 2015</a:t>
            </a:r>
            <a:r>
              <a:rPr lang="ar-SA" sz="2100" dirty="0" smtClean="0">
                <a:latin typeface="Sakkal Majalla" pitchFamily="2" charset="-78"/>
                <a:cs typeface="Sakkal Majalla" pitchFamily="2" charset="-78"/>
              </a:rPr>
              <a:t>. </a:t>
            </a:r>
            <a:endParaRPr lang="ar-SA" sz="2100" dirty="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DZ" sz="2500" dirty="0" smtClean="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SA" sz="4000" dirty="0">
              <a:latin typeface="Sakkal Majalla" pitchFamily="2" charset="-78"/>
              <a:cs typeface="Sakkal Majalla" pitchFamily="2" charset="-78"/>
            </a:endParaRPr>
          </a:p>
          <a:p>
            <a:pPr marL="0" indent="0">
              <a:buNone/>
            </a:pPr>
            <a:endParaRPr lang="ar-SA" sz="5900" u="sng"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71226"/>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ar-DZ" dirty="0" smtClean="0">
                <a:latin typeface="Sakkal Majalla" pitchFamily="2" charset="-78"/>
                <a:cs typeface="Sakkal Majalla" pitchFamily="2" charset="-78"/>
              </a:rPr>
              <a:t>المعايير </a:t>
            </a:r>
            <a:r>
              <a:rPr lang="ar-DZ" dirty="0">
                <a:latin typeface="Sakkal Majalla" pitchFamily="2" charset="-78"/>
                <a:cs typeface="Sakkal Majalla" pitchFamily="2" charset="-78"/>
              </a:rPr>
              <a:t>التشريعية لقيام عقد الصفقة العمومية</a:t>
            </a:r>
          </a:p>
        </p:txBody>
      </p:sp>
      <p:sp>
        <p:nvSpPr>
          <p:cNvPr id="12" name="عنصر نائب للمحتوى 11"/>
          <p:cNvSpPr>
            <a:spLocks noGrp="1"/>
          </p:cNvSpPr>
          <p:nvPr>
            <p:ph sz="half" idx="2"/>
          </p:nvPr>
        </p:nvSpPr>
        <p:spPr>
          <a:xfrm>
            <a:off x="0" y="1870781"/>
            <a:ext cx="12191999" cy="4351338"/>
          </a:xfrm>
        </p:spPr>
        <p:style>
          <a:lnRef idx="3">
            <a:schemeClr val="lt1"/>
          </a:lnRef>
          <a:fillRef idx="1">
            <a:schemeClr val="accent6"/>
          </a:fillRef>
          <a:effectRef idx="1">
            <a:schemeClr val="accent6"/>
          </a:effectRef>
          <a:fontRef idx="minor">
            <a:schemeClr val="lt1"/>
          </a:fontRef>
        </p:style>
        <p:txBody>
          <a:bodyPr>
            <a:normAutofit/>
          </a:bodyPr>
          <a:lstStyle/>
          <a:p>
            <a:pPr marL="0" indent="0">
              <a:buNone/>
            </a:pPr>
            <a:r>
              <a:rPr lang="ar-SA" sz="2100" dirty="0">
                <a:latin typeface="Sakkal Majalla" pitchFamily="2" charset="-78"/>
                <a:cs typeface="Sakkal Majalla" pitchFamily="2" charset="-78"/>
              </a:rPr>
              <a:t>بالعودة إلى نص المادة 02 من المرسوم الرئاسي رقم 15 247- يمكننا أن نحدد معايير قيام عقد الصفقة العمومية في أربع معايير أساسية وهي: المعيار العضوي، المعيار الشكلي، المعيار الموضوعي، المعيار </a:t>
            </a:r>
            <a:r>
              <a:rPr lang="ar-SA" sz="2100" dirty="0" smtClean="0">
                <a:latin typeface="Sakkal Majalla" pitchFamily="2" charset="-78"/>
                <a:cs typeface="Sakkal Majalla" pitchFamily="2" charset="-78"/>
              </a:rPr>
              <a:t>المالي</a:t>
            </a:r>
            <a:r>
              <a:rPr lang="ar-DZ" sz="2100" dirty="0" smtClean="0">
                <a:latin typeface="Sakkal Majalla" pitchFamily="2" charset="-78"/>
                <a:cs typeface="Sakkal Majalla" pitchFamily="2" charset="-78"/>
              </a:rPr>
              <a:t>.</a:t>
            </a:r>
            <a:endParaRPr lang="ar-SA" sz="2100" dirty="0">
              <a:latin typeface="Sakkal Majalla" pitchFamily="2" charset="-78"/>
              <a:cs typeface="Sakkal Majalla" pitchFamily="2" charset="-78"/>
            </a:endParaRPr>
          </a:p>
          <a:p>
            <a:pPr marL="0" indent="0">
              <a:buNone/>
            </a:pPr>
            <a:r>
              <a:rPr lang="ar-SA" sz="2100" b="1" u="sng" dirty="0">
                <a:latin typeface="Sakkal Majalla" pitchFamily="2" charset="-78"/>
                <a:cs typeface="Sakkal Majalla" pitchFamily="2" charset="-78"/>
              </a:rPr>
              <a:t>أولا/ المعيار العضوي:</a:t>
            </a:r>
            <a:r>
              <a:rPr lang="ar-SA" sz="2100" dirty="0">
                <a:latin typeface="Sakkal Majalla" pitchFamily="2" charset="-78"/>
                <a:cs typeface="Sakkal Majalla" pitchFamily="2" charset="-78"/>
              </a:rPr>
              <a:t> يتمثل الشرط أو المعيار العضوي لقيام عقد الصفقة العمومية في وجوب أن يكون احد أطراف العقد شخصا من أشخاص القانون العام، والمصطلح على تسميته حسب تنظيم الصفقات العمومية "بالمصلحة المتعاقدة"، والمحددة حصريا حسب نفس النص في أشخاص القانون العام </a:t>
            </a:r>
            <a:r>
              <a:rPr lang="ar-SA" sz="2100" dirty="0" smtClean="0">
                <a:latin typeface="Sakkal Majalla" pitchFamily="2" charset="-78"/>
                <a:cs typeface="Sakkal Majalla" pitchFamily="2" charset="-78"/>
              </a:rPr>
              <a:t>التالية</a:t>
            </a:r>
            <a:r>
              <a:rPr lang="ar-DZ" sz="2100" dirty="0" smtClean="0">
                <a:latin typeface="Sakkal Majalla" pitchFamily="2" charset="-78"/>
                <a:cs typeface="Sakkal Majalla" pitchFamily="2" charset="-78"/>
              </a:rPr>
              <a:t>:</a:t>
            </a:r>
          </a:p>
          <a:p>
            <a:pPr marL="0" indent="0">
              <a:buNone/>
            </a:pPr>
            <a:r>
              <a:rPr lang="ar-SA" sz="2100" dirty="0" smtClean="0">
                <a:latin typeface="Sakkal Majalla" pitchFamily="2" charset="-78"/>
                <a:cs typeface="Sakkal Majalla" pitchFamily="2" charset="-78"/>
              </a:rPr>
              <a:t>الإدارات </a:t>
            </a:r>
            <a:r>
              <a:rPr lang="ar-SA" sz="2100" dirty="0">
                <a:latin typeface="Sakkal Majalla" pitchFamily="2" charset="-78"/>
                <a:cs typeface="Sakkal Majalla" pitchFamily="2" charset="-78"/>
              </a:rPr>
              <a:t>العمومية، الهيئات الوطنية المستقلة، الجماعات المحلية (البلديات و الولايات)، المؤسسات العمومية الخاضعة للتشريع الذي يحكم النشاط التجاري عندما تكلف </a:t>
            </a:r>
            <a:r>
              <a:rPr lang="ar-SA" sz="2100" dirty="0" err="1">
                <a:latin typeface="Sakkal Majalla" pitchFamily="2" charset="-78"/>
                <a:cs typeface="Sakkal Majalla" pitchFamily="2" charset="-78"/>
              </a:rPr>
              <a:t>بانجاز</a:t>
            </a:r>
            <a:r>
              <a:rPr lang="ar-SA" sz="2100" dirty="0">
                <a:latin typeface="Sakkal Majalla" pitchFamily="2" charset="-78"/>
                <a:cs typeface="Sakkal Majalla" pitchFamily="2" charset="-78"/>
              </a:rPr>
              <a:t> عمليات بمساهمة مؤقتة أو نهائية من الدولة أو الجماعات </a:t>
            </a:r>
            <a:r>
              <a:rPr lang="ar-SA" sz="2100" dirty="0" smtClean="0">
                <a:latin typeface="Sakkal Majalla" pitchFamily="2" charset="-78"/>
                <a:cs typeface="Sakkal Majalla" pitchFamily="2" charset="-78"/>
              </a:rPr>
              <a:t>المحلية</a:t>
            </a:r>
            <a:r>
              <a:rPr lang="ar-DZ" sz="2100" dirty="0" smtClean="0">
                <a:latin typeface="Sakkal Majalla" pitchFamily="2" charset="-78"/>
                <a:cs typeface="Sakkal Majalla" pitchFamily="2" charset="-78"/>
              </a:rPr>
              <a:t>،</a:t>
            </a:r>
            <a:r>
              <a:rPr lang="ar-SA" sz="2100" dirty="0" smtClean="0">
                <a:latin typeface="Sakkal Majalla" pitchFamily="2" charset="-78"/>
                <a:cs typeface="Sakkal Majalla" pitchFamily="2" charset="-78"/>
              </a:rPr>
              <a:t> </a:t>
            </a:r>
            <a:r>
              <a:rPr lang="ar-SA" sz="2100" dirty="0">
                <a:latin typeface="Sakkal Majalla" pitchFamily="2" charset="-78"/>
                <a:cs typeface="Sakkal Majalla" pitchFamily="2" charset="-78"/>
              </a:rPr>
              <a:t>حيث تتعاقد المصلحة المتعاقدة كشخص من أشخاص القانون العام في إطار الصفقة العمومية مع شخص أو عدة أشخاص من القانون </a:t>
            </a:r>
            <a:r>
              <a:rPr lang="ar-SA" sz="2100" dirty="0" smtClean="0">
                <a:latin typeface="Sakkal Majalla" pitchFamily="2" charset="-78"/>
                <a:cs typeface="Sakkal Majalla" pitchFamily="2" charset="-78"/>
              </a:rPr>
              <a:t>الخاص</a:t>
            </a:r>
            <a:r>
              <a:rPr lang="ar-DZ" sz="2100" dirty="0" smtClean="0">
                <a:latin typeface="Sakkal Majalla" pitchFamily="2" charset="-78"/>
                <a:cs typeface="Sakkal Majalla" pitchFamily="2" charset="-78"/>
              </a:rPr>
              <a:t>،</a:t>
            </a:r>
            <a:r>
              <a:rPr lang="ar-SA" sz="2100" dirty="0" smtClean="0">
                <a:latin typeface="Sakkal Majalla" pitchFamily="2" charset="-78"/>
                <a:cs typeface="Sakkal Majalla" pitchFamily="2" charset="-78"/>
              </a:rPr>
              <a:t> </a:t>
            </a:r>
            <a:r>
              <a:rPr lang="ar-SA" sz="2100" dirty="0">
                <a:latin typeface="Sakkal Majalla" pitchFamily="2" charset="-78"/>
                <a:cs typeface="Sakkal Majalla" pitchFamily="2" charset="-78"/>
              </a:rPr>
              <a:t>كطرف ثاني في عقد الصفقة العمومية والمسمى حسب تنظيم الصفقات العمومية بالمتعامل المتعاقد</a:t>
            </a:r>
            <a:r>
              <a:rPr lang="ar-SA" sz="2100" dirty="0" smtClean="0">
                <a:latin typeface="Sakkal Majalla" pitchFamily="2" charset="-78"/>
                <a:cs typeface="Sakkal Majalla" pitchFamily="2" charset="-78"/>
              </a:rPr>
              <a:t>.</a:t>
            </a:r>
            <a:endParaRPr lang="ar-SA" sz="2100" dirty="0">
              <a:latin typeface="Sakkal Majalla" pitchFamily="2" charset="-78"/>
              <a:cs typeface="Sakkal Majalla" pitchFamily="2" charset="-78"/>
            </a:endParaRPr>
          </a:p>
          <a:p>
            <a:pPr marL="0" indent="0">
              <a:buNone/>
            </a:pPr>
            <a:r>
              <a:rPr lang="ar-SA" sz="2100" dirty="0">
                <a:latin typeface="Sakkal Majalla" pitchFamily="2" charset="-78"/>
                <a:cs typeface="Sakkal Majalla" pitchFamily="2" charset="-78"/>
              </a:rPr>
              <a:t>هذا وقد حدد المشرع الجزائري بصريح النص الاستثناءات الواردة على تطبيق المعيار العضوي، في نص المادة السابعة من المرسوم الرئاسي رقم </a:t>
            </a:r>
            <a:r>
              <a:rPr lang="ar-SA" sz="2100" dirty="0" smtClean="0">
                <a:latin typeface="Sakkal Majalla" pitchFamily="2" charset="-78"/>
                <a:cs typeface="Sakkal Majalla" pitchFamily="2" charset="-78"/>
              </a:rPr>
              <a:t>15-247</a:t>
            </a:r>
            <a:r>
              <a:rPr lang="ar-DZ" sz="2100" dirty="0" smtClean="0">
                <a:latin typeface="Sakkal Majalla" pitchFamily="2" charset="-78"/>
                <a:cs typeface="Sakkal Majalla" pitchFamily="2" charset="-78"/>
              </a:rPr>
              <a:t>.</a:t>
            </a:r>
            <a:endParaRPr lang="ar-SA" sz="2100" dirty="0">
              <a:latin typeface="Sakkal Majalla" pitchFamily="2" charset="-78"/>
              <a:cs typeface="Sakkal Majalla" pitchFamily="2" charset="-78"/>
            </a:endParaRPr>
          </a:p>
          <a:p>
            <a:pPr marL="0" indent="0">
              <a:buNone/>
            </a:pPr>
            <a:endParaRPr lang="ar-SA" sz="2100" dirty="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DZ" sz="2500" dirty="0" smtClean="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SA" sz="4000" dirty="0">
              <a:latin typeface="Sakkal Majalla" pitchFamily="2" charset="-78"/>
              <a:cs typeface="Sakkal Majalla" pitchFamily="2" charset="-78"/>
            </a:endParaRPr>
          </a:p>
          <a:p>
            <a:pPr marL="0" indent="0">
              <a:buNone/>
            </a:pPr>
            <a:endParaRPr lang="ar-SA" sz="5900" u="sng"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339318"/>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ar-DZ" dirty="0" smtClean="0">
                <a:latin typeface="Sakkal Majalla" pitchFamily="2" charset="-78"/>
                <a:cs typeface="Sakkal Majalla" pitchFamily="2" charset="-78"/>
              </a:rPr>
              <a:t>المعايير </a:t>
            </a:r>
            <a:r>
              <a:rPr lang="ar-DZ" dirty="0">
                <a:latin typeface="Sakkal Majalla" pitchFamily="2" charset="-78"/>
                <a:cs typeface="Sakkal Majalla" pitchFamily="2" charset="-78"/>
              </a:rPr>
              <a:t>التشريعية لقيام عقد الصفقة العمومية</a:t>
            </a:r>
          </a:p>
        </p:txBody>
      </p:sp>
      <p:sp>
        <p:nvSpPr>
          <p:cNvPr id="12" name="عنصر نائب للمحتوى 11"/>
          <p:cNvSpPr>
            <a:spLocks noGrp="1"/>
          </p:cNvSpPr>
          <p:nvPr>
            <p:ph sz="half" idx="2"/>
          </p:nvPr>
        </p:nvSpPr>
        <p:spPr>
          <a:xfrm>
            <a:off x="0" y="1870781"/>
            <a:ext cx="12191999" cy="4351338"/>
          </a:xfrm>
        </p:spPr>
        <p:style>
          <a:lnRef idx="3">
            <a:schemeClr val="lt1"/>
          </a:lnRef>
          <a:fillRef idx="1">
            <a:schemeClr val="accent6"/>
          </a:fillRef>
          <a:effectRef idx="1">
            <a:schemeClr val="accent6"/>
          </a:effectRef>
          <a:fontRef idx="minor">
            <a:schemeClr val="lt1"/>
          </a:fontRef>
        </p:style>
        <p:txBody>
          <a:bodyPr>
            <a:normAutofit fontScale="92500" lnSpcReduction="10000"/>
          </a:bodyPr>
          <a:lstStyle/>
          <a:p>
            <a:pPr marL="0" indent="0">
              <a:buNone/>
            </a:pPr>
            <a:r>
              <a:rPr lang="ar-SA" sz="2100" b="1" u="sng" dirty="0">
                <a:latin typeface="Sakkal Majalla" pitchFamily="2" charset="-78"/>
                <a:cs typeface="Sakkal Majalla" pitchFamily="2" charset="-78"/>
              </a:rPr>
              <a:t>ثانيا/ المعيار الشكلي:</a:t>
            </a:r>
            <a:r>
              <a:rPr lang="ar-SA" sz="2100" dirty="0">
                <a:latin typeface="Sakkal Majalla" pitchFamily="2" charset="-78"/>
                <a:cs typeface="Sakkal Majalla" pitchFamily="2" charset="-78"/>
              </a:rPr>
              <a:t> يقصد بالمعيار الشكلي هو وجوب خضوع العقد لشكليات خاصة، واجراءات وآجال محددة قانونا، وهو ما يتلخص عموما في شرط الكتابة، وما يسطره القانون من بنود الزامية وجب أن يتضمنها العقد الاداري، </a:t>
            </a:r>
            <a:r>
              <a:rPr lang="ar-SA" sz="2100" dirty="0" err="1">
                <a:latin typeface="Sakkal Majalla" pitchFamily="2" charset="-78"/>
                <a:cs typeface="Sakkal Majalla" pitchFamily="2" charset="-78"/>
              </a:rPr>
              <a:t>ؤبالنظر</a:t>
            </a:r>
            <a:r>
              <a:rPr lang="ar-SA" sz="2100" dirty="0">
                <a:latin typeface="Sakkal Majalla" pitchFamily="2" charset="-78"/>
                <a:cs typeface="Sakkal Majalla" pitchFamily="2" charset="-78"/>
              </a:rPr>
              <a:t> في أحكام تنظيم الصفقات العمومية الجزائري نجده يعرف عقد الصفقة العمومية ويحدد أول خصائصها باعتبارها عقود مكتوبة</a:t>
            </a:r>
            <a:r>
              <a:rPr lang="ar-SA" sz="2100" dirty="0" smtClean="0">
                <a:latin typeface="Sakkal Majalla" pitchFamily="2" charset="-78"/>
                <a:cs typeface="Sakkal Majalla" pitchFamily="2" charset="-78"/>
              </a:rPr>
              <a:t>.</a:t>
            </a:r>
            <a:endParaRPr lang="ar-SA" sz="2100" dirty="0">
              <a:latin typeface="Sakkal Majalla" pitchFamily="2" charset="-78"/>
              <a:cs typeface="Sakkal Majalla" pitchFamily="2" charset="-78"/>
            </a:endParaRPr>
          </a:p>
          <a:p>
            <a:pPr marL="0" indent="0">
              <a:buNone/>
            </a:pPr>
            <a:r>
              <a:rPr lang="ar-SA" sz="2100" dirty="0">
                <a:latin typeface="Sakkal Majalla" pitchFamily="2" charset="-78"/>
                <a:cs typeface="Sakkal Majalla" pitchFamily="2" charset="-78"/>
              </a:rPr>
              <a:t> وهو ما تسطره باقي مواد المرسوم رقم 15-247، بالتوافق مع نص المادة المتضمنة التعريف، محددة مكونات عقد الصفقة العمومية، والبنود الالزامية والتعاقدية الواجب أن يتضمنها العقد، </a:t>
            </a:r>
            <a:r>
              <a:rPr lang="ar-SA" sz="2100" dirty="0" err="1">
                <a:latin typeface="Sakkal Majalla" pitchFamily="2" charset="-78"/>
                <a:cs typeface="Sakkal Majalla" pitchFamily="2" charset="-78"/>
              </a:rPr>
              <a:t>بالاضافة</a:t>
            </a:r>
            <a:r>
              <a:rPr lang="ar-SA" sz="2100" dirty="0">
                <a:latin typeface="Sakkal Majalla" pitchFamily="2" charset="-78"/>
                <a:cs typeface="Sakkal Majalla" pitchFamily="2" charset="-78"/>
              </a:rPr>
              <a:t> إلى التحديد الدقيق لإجراءات وأساليب الابرام والتأكيد على </a:t>
            </a:r>
            <a:r>
              <a:rPr lang="ar-SA" sz="2100" dirty="0" err="1">
                <a:latin typeface="Sakkal Majalla" pitchFamily="2" charset="-78"/>
                <a:cs typeface="Sakkal Majalla" pitchFamily="2" charset="-78"/>
              </a:rPr>
              <a:t>إحترام</a:t>
            </a:r>
            <a:r>
              <a:rPr lang="ar-SA" sz="2100" dirty="0">
                <a:latin typeface="Sakkal Majalla" pitchFamily="2" charset="-78"/>
                <a:cs typeface="Sakkal Majalla" pitchFamily="2" charset="-78"/>
              </a:rPr>
              <a:t> آجال وشكليات ابرام العقد والرقابة على تنفيذه[5]، ورغم إرساء المشرع الجزائري لمعيار الكتابة في مختلف قوانين الصفقات العمومية إلا أنه أورد استثناء على القاعدة العامة وهو </a:t>
            </a:r>
            <a:r>
              <a:rPr lang="ar-SA" sz="2100" dirty="0" err="1">
                <a:latin typeface="Sakkal Majalla" pitchFamily="2" charset="-78"/>
                <a:cs typeface="Sakkal Majalla" pitchFamily="2" charset="-78"/>
              </a:rPr>
              <a:t>مايؤكده</a:t>
            </a:r>
            <a:r>
              <a:rPr lang="ar-SA" sz="2100" dirty="0">
                <a:latin typeface="Sakkal Majalla" pitchFamily="2" charset="-78"/>
                <a:cs typeface="Sakkal Majalla" pitchFamily="2" charset="-78"/>
              </a:rPr>
              <a:t> نص المادة 12 من المرسوم الرئاسي 15-247 الوارد فيه أنه</a:t>
            </a:r>
            <a:r>
              <a:rPr lang="ar-SA" sz="2100" dirty="0" smtClean="0">
                <a:latin typeface="Sakkal Majalla" pitchFamily="2" charset="-78"/>
                <a:cs typeface="Sakkal Majalla" pitchFamily="2" charset="-78"/>
              </a:rPr>
              <a:t>:</a:t>
            </a:r>
            <a:endParaRPr lang="ar-SA" sz="2100" dirty="0">
              <a:latin typeface="Sakkal Majalla" pitchFamily="2" charset="-78"/>
              <a:cs typeface="Sakkal Majalla" pitchFamily="2" charset="-78"/>
            </a:endParaRPr>
          </a:p>
          <a:p>
            <a:pPr marL="0" indent="0">
              <a:buNone/>
            </a:pPr>
            <a:r>
              <a:rPr lang="ar-SA" sz="2100" dirty="0">
                <a:latin typeface="Sakkal Majalla" pitchFamily="2" charset="-78"/>
                <a:cs typeface="Sakkal Majalla" pitchFamily="2" charset="-78"/>
              </a:rPr>
              <a:t> "... في حالة الاستعجال الملح المهدد بخطر داهم يتعرض له ملك  .... تجسد في الميدان ....ولا يسعه التكيف مع آجال إجراءات إبرام الصفقات العمومية، بشرط أنه لم يكن في وسع المصلحة المتعاقدة توقع الظروف المسببة لحالات الاستعجال، أو أن لا تكون نتيجة مناورات للمماطلة من طرفها، يمكن لمسؤول الهيئة المعنية أو الوزير، أو الوالي أو رئيس البلدية المعني، يرخص بموجب مقرر معلل بالشروع في بداية تنفيذ الخدمات قبل إبرام الصفقة، يجب أن تقتصر على ما هو ضروري فقط، وترسل نسخة من المقرر إلى الوزير المكلف بالمالية وإلى مجلس المحاسبة، ويجب أن تقتصر هذه الخدمات على ما هو ضروري فقط لمواجهة الظروف، وعندما لا يسمح الاستعجال الملح </a:t>
            </a:r>
            <a:r>
              <a:rPr lang="ar-SA" sz="2100" dirty="0" err="1">
                <a:latin typeface="Sakkal Majalla" pitchFamily="2" charset="-78"/>
                <a:cs typeface="Sakkal Majalla" pitchFamily="2" charset="-78"/>
              </a:rPr>
              <a:t>باعداد</a:t>
            </a:r>
            <a:r>
              <a:rPr lang="ar-SA" sz="2100" dirty="0">
                <a:latin typeface="Sakkal Majalla" pitchFamily="2" charset="-78"/>
                <a:cs typeface="Sakkal Majalla" pitchFamily="2" charset="-78"/>
              </a:rPr>
              <a:t> الصفقة قبل الشروع في بداية تنفيذ الخدمات يثبت اتفاق الطرفين عن طريق تبادل الرسائل، ومهما يكن من أمر لابد من ابرام صفقة عمومية على سبيل التسوية خلافا لأحكام المادة  3 أعلاه خلال </a:t>
            </a:r>
            <a:r>
              <a:rPr lang="ar-SA" sz="2100" dirty="0" err="1">
                <a:latin typeface="Sakkal Majalla" pitchFamily="2" charset="-78"/>
                <a:cs typeface="Sakkal Majalla" pitchFamily="2" charset="-78"/>
              </a:rPr>
              <a:t>ستتة</a:t>
            </a:r>
            <a:r>
              <a:rPr lang="ar-SA" sz="2100" dirty="0">
                <a:latin typeface="Sakkal Majalla" pitchFamily="2" charset="-78"/>
                <a:cs typeface="Sakkal Majalla" pitchFamily="2" charset="-78"/>
              </a:rPr>
              <a:t> أشهر ابتداء من تاريخ التوقيع على المقرر المذكور أعلاه إذا كانت العملية تفوق المبالغ المذكورة في الفقرة الاولى من المادة 13 أعلاه، وعرضها على الهيئة المختصة بالرقابة الخارجية على الصفقات العمومية</a:t>
            </a:r>
            <a:r>
              <a:rPr lang="ar-SA" sz="2100" dirty="0" smtClean="0">
                <a:latin typeface="Sakkal Majalla" pitchFamily="2" charset="-78"/>
                <a:cs typeface="Sakkal Majalla" pitchFamily="2" charset="-78"/>
              </a:rPr>
              <a:t>".</a:t>
            </a:r>
            <a:endParaRPr lang="ar-SA" sz="2100" dirty="0">
              <a:latin typeface="Sakkal Majalla" pitchFamily="2" charset="-78"/>
              <a:cs typeface="Sakkal Majalla" pitchFamily="2" charset="-78"/>
            </a:endParaRPr>
          </a:p>
          <a:p>
            <a:pPr marL="0" indent="0">
              <a:buNone/>
            </a:pPr>
            <a:r>
              <a:rPr lang="ar-SA" sz="2100" dirty="0">
                <a:latin typeface="Sakkal Majalla" pitchFamily="2" charset="-78"/>
                <a:cs typeface="Sakkal Majalla" pitchFamily="2" charset="-78"/>
              </a:rPr>
              <a:t> إذن، بتحليل نص المادة يتضح لنا أن المشرع قد جعل القاعدة العامة في التنفيذ أن يكون عملية لاحقة على الإبرام حيث أن هذا الأخير مرهون بالكتابة أو صياغة العقد، إلا أنه </a:t>
            </a:r>
            <a:r>
              <a:rPr lang="ar-SA" sz="2100" dirty="0" err="1">
                <a:latin typeface="Sakkal Majalla" pitchFamily="2" charset="-78"/>
                <a:cs typeface="Sakkal Majalla" pitchFamily="2" charset="-78"/>
              </a:rPr>
              <a:t>استثناءا</a:t>
            </a:r>
            <a:r>
              <a:rPr lang="ar-SA" sz="2100" dirty="0">
                <a:latin typeface="Sakkal Majalla" pitchFamily="2" charset="-78"/>
                <a:cs typeface="Sakkal Majalla" pitchFamily="2" charset="-78"/>
              </a:rPr>
              <a:t> منح ترخيصا للمصلحة المتعاقدة بتنفيذ العقد قبل إبرامه وعلق الأمر على ترخيص يمنح من مسؤول الهيئة المعنية أو الوزير، أو الوالي أو رئيس البلدية المعني، وبموجب مقرر معلل إذ يحتوي هذا الأخير على جملة من الأسباب التي تصوغ اللجوء للتنفيذ قبل مباشرة عملية الإبرام.</a:t>
            </a:r>
          </a:p>
          <a:p>
            <a:pPr marL="0" indent="0">
              <a:buNone/>
            </a:pPr>
            <a:endParaRPr lang="ar-SA" sz="2100" dirty="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DZ" sz="2500" dirty="0" smtClean="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SA" sz="4000" dirty="0">
              <a:latin typeface="Sakkal Majalla" pitchFamily="2" charset="-78"/>
              <a:cs typeface="Sakkal Majalla" pitchFamily="2" charset="-78"/>
            </a:endParaRPr>
          </a:p>
          <a:p>
            <a:pPr marL="0" indent="0">
              <a:buNone/>
            </a:pPr>
            <a:endParaRPr lang="ar-SA" sz="5900" u="sng"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176984"/>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ar-DZ" dirty="0" smtClean="0">
                <a:latin typeface="Sakkal Majalla" pitchFamily="2" charset="-78"/>
                <a:cs typeface="Sakkal Majalla" pitchFamily="2" charset="-78"/>
              </a:rPr>
              <a:t>المعايير </a:t>
            </a:r>
            <a:r>
              <a:rPr lang="ar-DZ" dirty="0">
                <a:latin typeface="Sakkal Majalla" pitchFamily="2" charset="-78"/>
                <a:cs typeface="Sakkal Majalla" pitchFamily="2" charset="-78"/>
              </a:rPr>
              <a:t>التشريعية لقيام عقد الصفقة العمومية</a:t>
            </a:r>
          </a:p>
        </p:txBody>
      </p:sp>
      <p:sp>
        <p:nvSpPr>
          <p:cNvPr id="12" name="عنصر نائب للمحتوى 11"/>
          <p:cNvSpPr>
            <a:spLocks noGrp="1"/>
          </p:cNvSpPr>
          <p:nvPr>
            <p:ph sz="half" idx="2"/>
          </p:nvPr>
        </p:nvSpPr>
        <p:spPr>
          <a:xfrm>
            <a:off x="0" y="1870781"/>
            <a:ext cx="12191999" cy="4351338"/>
          </a:xfrm>
        </p:spPr>
        <p:style>
          <a:lnRef idx="3">
            <a:schemeClr val="lt1"/>
          </a:lnRef>
          <a:fillRef idx="1">
            <a:schemeClr val="accent6"/>
          </a:fillRef>
          <a:effectRef idx="1">
            <a:schemeClr val="accent6"/>
          </a:effectRef>
          <a:fontRef idx="minor">
            <a:schemeClr val="lt1"/>
          </a:fontRef>
        </p:style>
        <p:txBody>
          <a:bodyPr>
            <a:normAutofit lnSpcReduction="10000"/>
          </a:bodyPr>
          <a:lstStyle/>
          <a:p>
            <a:pPr marL="0" indent="0">
              <a:buNone/>
            </a:pPr>
            <a:r>
              <a:rPr lang="ar-SA" sz="2100" b="1" u="sng" dirty="0" smtClean="0">
                <a:latin typeface="Sakkal Majalla" pitchFamily="2" charset="-78"/>
                <a:cs typeface="Sakkal Majalla" pitchFamily="2" charset="-78"/>
              </a:rPr>
              <a:t>ثالثا</a:t>
            </a:r>
            <a:r>
              <a:rPr lang="ar-SA" sz="2100" b="1" u="sng" dirty="0">
                <a:latin typeface="Sakkal Majalla" pitchFamily="2" charset="-78"/>
                <a:cs typeface="Sakkal Majalla" pitchFamily="2" charset="-78"/>
              </a:rPr>
              <a:t>/ المعيار الموضوعي: </a:t>
            </a:r>
            <a:r>
              <a:rPr lang="ar-SA" sz="2100" dirty="0">
                <a:latin typeface="Sakkal Majalla" pitchFamily="2" charset="-78"/>
                <a:cs typeface="Sakkal Majalla" pitchFamily="2" charset="-78"/>
              </a:rPr>
              <a:t> يقصد بالمعيار المادي أو الموضوعي الالتزام بموضوع العقد، أو محل الصفقة العمومية، وهو موضوع الخدمة التي يقدمها المتعاقد </a:t>
            </a:r>
            <a:r>
              <a:rPr lang="ar-SA" sz="2100" dirty="0" err="1">
                <a:latin typeface="Sakkal Majalla" pitchFamily="2" charset="-78"/>
                <a:cs typeface="Sakkal Majalla" pitchFamily="2" charset="-78"/>
              </a:rPr>
              <a:t>المتعاقد</a:t>
            </a:r>
            <a:r>
              <a:rPr lang="ar-SA" sz="2100" dirty="0">
                <a:latin typeface="Sakkal Majalla" pitchFamily="2" charset="-78"/>
                <a:cs typeface="Sakkal Majalla" pitchFamily="2" charset="-78"/>
              </a:rPr>
              <a:t> للمصلحة المتعاقدة،  ولا يقصد به موضوع أو محل الالتزامات كما هو وارد في القانون </a:t>
            </a:r>
            <a:r>
              <a:rPr lang="ar-SA" sz="2100" dirty="0" smtClean="0">
                <a:latin typeface="Sakkal Majalla" pitchFamily="2" charset="-78"/>
                <a:cs typeface="Sakkal Majalla" pitchFamily="2" charset="-78"/>
              </a:rPr>
              <a:t>الخاص، </a:t>
            </a:r>
            <a:r>
              <a:rPr lang="ar-SA" sz="2100" dirty="0">
                <a:latin typeface="Sakkal Majalla" pitchFamily="2" charset="-78"/>
                <a:cs typeface="Sakkal Majalla" pitchFamily="2" charset="-78"/>
              </a:rPr>
              <a:t>ويشمل موضوع الصفقات العمومية حصريا، الأشغال، التوريد، الدراسات والخدمات، وبحكم أن الإدارة تبرم عقودا كثيرة، فلا يمكن بأي حال من الأحوال اعتبار جميع ما تبرمه من عقود مختلفة بمثابة عقود إدارية، بحيث أن الشرط الأساسي لاعتبار العقد إداريا هو أن تسلك الإدارة فيه طريق القانون العام، لذلك كان لزاما علينا إبعاد جملة من العقود التي تبرمها الإدارات العمومية وعدم إطلاق وصف الصفقة العمومية عليها ومن أمثلتها: عقود التأمين، عقود النقل وغيرها من العقود الخاصة</a:t>
            </a:r>
            <a:r>
              <a:rPr lang="ar-SA" sz="2100" dirty="0" smtClean="0">
                <a:latin typeface="Sakkal Majalla" pitchFamily="2" charset="-78"/>
                <a:cs typeface="Sakkal Majalla" pitchFamily="2" charset="-78"/>
              </a:rPr>
              <a:t>.</a:t>
            </a:r>
            <a:endParaRPr lang="ar-SA" sz="2100" dirty="0">
              <a:latin typeface="Sakkal Majalla" pitchFamily="2" charset="-78"/>
              <a:cs typeface="Sakkal Majalla" pitchFamily="2" charset="-78"/>
            </a:endParaRPr>
          </a:p>
          <a:p>
            <a:pPr marL="0" indent="0">
              <a:buNone/>
            </a:pPr>
            <a:r>
              <a:rPr lang="ar-SA" sz="2100" dirty="0">
                <a:latin typeface="Sakkal Majalla" pitchFamily="2" charset="-78"/>
                <a:cs typeface="Sakkal Majalla" pitchFamily="2" charset="-78"/>
              </a:rPr>
              <a:t> ولمعرفة موضوع الصفقة العمومية فما علينا سوى الرجوع إلى النصوص التشريعية كون الصفقات العمومية هي عقود إدارية محددة الموضوع بموجب القانون، وهو ما نصت عليه المادة 01 من الأمر 67- 90 قد ذكرت كل من عقد انجاز الأشغال، التوريدات والخدمات على أنها صفقات عامة ، في حين أشارت المادة 04 من المرسوم رقم 82- 145 إلى عقود انجاز الأشغال، اقتناء المواد والخدمات وهي نفس الصفقات المشار إليها في المادة 03 من المرسوم التنفيذي رقم 91- 434، في حين نجد أن المرسوم الرئاسي رقم 02- 250 المعدل والمتمم إضافة إلى ذكره لعقود الأشغال، التوريد والخدمات فإنه أضاف عقود الدراسات كنوع من أنواع الصفقات العمومية وهو نفس المنهج الذي انتهجه المرسوم الرئاسي رقم 10- </a:t>
            </a:r>
            <a:r>
              <a:rPr lang="ar-SA" sz="2100" dirty="0" smtClean="0">
                <a:latin typeface="Sakkal Majalla" pitchFamily="2" charset="-78"/>
                <a:cs typeface="Sakkal Majalla" pitchFamily="2" charset="-78"/>
              </a:rPr>
              <a:t>236، </a:t>
            </a:r>
            <a:r>
              <a:rPr lang="ar-SA" sz="2100" dirty="0">
                <a:latin typeface="Sakkal Majalla" pitchFamily="2" charset="-78"/>
                <a:cs typeface="Sakkal Majalla" pitchFamily="2" charset="-78"/>
              </a:rPr>
              <a:t>والمرسوم الحالي الساري المفعول رقم </a:t>
            </a:r>
            <a:r>
              <a:rPr lang="ar-SA" sz="2100" dirty="0" smtClean="0">
                <a:latin typeface="Sakkal Majalla" pitchFamily="2" charset="-78"/>
                <a:cs typeface="Sakkal Majalla" pitchFamily="2" charset="-78"/>
              </a:rPr>
              <a:t>15-247</a:t>
            </a:r>
            <a:r>
              <a:rPr lang="ar-DZ" sz="2100" dirty="0" smtClean="0">
                <a:latin typeface="Sakkal Majalla" pitchFamily="2" charset="-78"/>
                <a:cs typeface="Sakkal Majalla" pitchFamily="2" charset="-78"/>
              </a:rPr>
              <a:t>.</a:t>
            </a:r>
            <a:endParaRPr lang="ar-SA" sz="2100" dirty="0">
              <a:latin typeface="Sakkal Majalla" pitchFamily="2" charset="-78"/>
              <a:cs typeface="Sakkal Majalla" pitchFamily="2" charset="-78"/>
            </a:endParaRPr>
          </a:p>
          <a:p>
            <a:pPr marL="0" indent="0">
              <a:buNone/>
            </a:pPr>
            <a:r>
              <a:rPr lang="ar-SA" sz="2100" dirty="0">
                <a:latin typeface="Sakkal Majalla" pitchFamily="2" charset="-78"/>
                <a:cs typeface="Sakkal Majalla" pitchFamily="2" charset="-78"/>
              </a:rPr>
              <a:t>وهنا تجدر الاشارة إلى أن أنواع الصفقات من حيث الموضوع يتعدى الاربع أنواع التي حددتها المواد السابقة، وذلك لأن موضوع الخدمات في الصفقة العمومية ورد شاملا فمجال الخدمات واسع ومنه من نص عليه تنظيم الصفقات العمومية كخدمات خاصة كما في نص المادة 24، والمادة 25، في شكل صفقة طلبات، ومنها ما يندرج ضمن نص المادة 29، باعتباره يخرج عن موضوع صفقات الاشغال واللوازم والخدمات، وهو ما تؤكده </a:t>
            </a:r>
            <a:r>
              <a:rPr lang="ar-SA" sz="2100" dirty="0" err="1">
                <a:latin typeface="Sakkal Majalla" pitchFamily="2" charset="-78"/>
                <a:cs typeface="Sakkal Majalla" pitchFamily="2" charset="-78"/>
              </a:rPr>
              <a:t>المطة</a:t>
            </a:r>
            <a:r>
              <a:rPr lang="ar-SA" sz="2100" dirty="0">
                <a:latin typeface="Sakkal Majalla" pitchFamily="2" charset="-78"/>
                <a:cs typeface="Sakkal Majalla" pitchFamily="2" charset="-78"/>
              </a:rPr>
              <a:t> الأخير من المادة 29 دائما، والتي تنص على أنه: "تهدف الصفقة العمومية للخدمات المبرمة مع متعهد خدمات إلى تقديم خدمات، وهي صفقة عمومية تختلف عن صفقات الاشغال واللوازم والدراسات".</a:t>
            </a:r>
          </a:p>
          <a:p>
            <a:pPr marL="0" indent="0">
              <a:buNone/>
            </a:pPr>
            <a:endParaRPr lang="ar-SA" sz="2100" b="1" u="sng" dirty="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DZ" sz="2500" dirty="0" smtClean="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SA" sz="4000" dirty="0">
              <a:latin typeface="Sakkal Majalla" pitchFamily="2" charset="-78"/>
              <a:cs typeface="Sakkal Majalla" pitchFamily="2" charset="-78"/>
            </a:endParaRPr>
          </a:p>
          <a:p>
            <a:pPr marL="0" indent="0">
              <a:buNone/>
            </a:pPr>
            <a:endParaRPr lang="ar-SA" sz="5900" u="sng"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608663"/>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ar-DZ" dirty="0" smtClean="0">
                <a:latin typeface="Sakkal Majalla" pitchFamily="2" charset="-78"/>
                <a:cs typeface="Sakkal Majalla" pitchFamily="2" charset="-78"/>
              </a:rPr>
              <a:t>المعايير </a:t>
            </a:r>
            <a:r>
              <a:rPr lang="ar-DZ" dirty="0">
                <a:latin typeface="Sakkal Majalla" pitchFamily="2" charset="-78"/>
                <a:cs typeface="Sakkal Majalla" pitchFamily="2" charset="-78"/>
              </a:rPr>
              <a:t>التشريعية لقيام عقد الصفقة العمومية</a:t>
            </a:r>
          </a:p>
        </p:txBody>
      </p:sp>
      <p:sp>
        <p:nvSpPr>
          <p:cNvPr id="12" name="عنصر نائب للمحتوى 11"/>
          <p:cNvSpPr>
            <a:spLocks noGrp="1"/>
          </p:cNvSpPr>
          <p:nvPr>
            <p:ph sz="half" idx="2"/>
          </p:nvPr>
        </p:nvSpPr>
        <p:spPr>
          <a:xfrm>
            <a:off x="0" y="1870781"/>
            <a:ext cx="12191999" cy="4351338"/>
          </a:xfrm>
        </p:spPr>
        <p:style>
          <a:lnRef idx="3">
            <a:schemeClr val="lt1"/>
          </a:lnRef>
          <a:fillRef idx="1">
            <a:schemeClr val="accent6"/>
          </a:fillRef>
          <a:effectRef idx="1">
            <a:schemeClr val="accent6"/>
          </a:effectRef>
          <a:fontRef idx="minor">
            <a:schemeClr val="lt1"/>
          </a:fontRef>
        </p:style>
        <p:txBody>
          <a:bodyPr>
            <a:normAutofit/>
          </a:bodyPr>
          <a:lstStyle/>
          <a:p>
            <a:pPr marL="0" indent="0">
              <a:buNone/>
            </a:pPr>
            <a:r>
              <a:rPr lang="ar-SA" sz="2100" b="1" u="sng" dirty="0">
                <a:latin typeface="Sakkal Majalla" pitchFamily="2" charset="-78"/>
                <a:cs typeface="Sakkal Majalla" pitchFamily="2" charset="-78"/>
              </a:rPr>
              <a:t>رابعا/ المعيار المالي: أو العتبة المالية: </a:t>
            </a:r>
            <a:r>
              <a:rPr lang="ar-SA" sz="2100" b="1" dirty="0">
                <a:latin typeface="Sakkal Majalla" pitchFamily="2" charset="-78"/>
                <a:cs typeface="Sakkal Majalla" pitchFamily="2" charset="-78"/>
              </a:rPr>
              <a:t>إن ارتباط الصفقات العمومية بالخزينة العامة يستلزم ضبط حد مالي أدنى لاعتبار العقد صفقة عمومية، تخضع لقواعد وأحكام تنظيم الصفقات العمومية، ذلك لأنه من غير المعقول إلزام جهة الإدارة على التعاقد بموجب أحكام قانون الصفقات العمومية في كل الحالات وأيا كانت قيمة مبلغ الصفقة، وذلك لما ينطوي عليه إبرام الصفقة من مراحل مختلفة وإجراءات معقدة، وعليه فإنه من غير المنطقي أن تخضع المصلحة المتعاقدة في كل عقودها لهذا النظام المعقد من التعاقد</a:t>
            </a:r>
            <a:r>
              <a:rPr lang="ar-SA" sz="2100" b="1" dirty="0" smtClean="0">
                <a:latin typeface="Sakkal Majalla" pitchFamily="2" charset="-78"/>
                <a:cs typeface="Sakkal Majalla" pitchFamily="2" charset="-78"/>
              </a:rPr>
              <a:t>.</a:t>
            </a:r>
            <a:endParaRPr lang="ar-SA" sz="2100" b="1" dirty="0">
              <a:latin typeface="Sakkal Majalla" pitchFamily="2" charset="-78"/>
              <a:cs typeface="Sakkal Majalla" pitchFamily="2" charset="-78"/>
            </a:endParaRPr>
          </a:p>
          <a:p>
            <a:pPr marL="0" indent="0">
              <a:buNone/>
            </a:pPr>
            <a:r>
              <a:rPr lang="ar-SA" sz="2100" b="1" dirty="0">
                <a:latin typeface="Sakkal Majalla" pitchFamily="2" charset="-78"/>
                <a:cs typeface="Sakkal Majalla" pitchFamily="2" charset="-78"/>
              </a:rPr>
              <a:t> ولذلك وضع المشرع عتبة مالية محددة للجوء إلى إبرام صفقة عامة، إذ تلزم المصلحة المتعاقدة بإجراء صفقة عامة متى فاق مقدار العقد المراد إبرامه قيمة مالية محددة قانونا تختلف اختلاف موضوع الصفقة، وهي كالتالي كل صفقة عمومية يساوي فيها المبلغ التقديري لحاجات المصلحة المتعاقدة</a:t>
            </a:r>
            <a:r>
              <a:rPr lang="ar-SA" sz="2100" b="1" dirty="0" smtClean="0">
                <a:latin typeface="Sakkal Majalla" pitchFamily="2" charset="-78"/>
                <a:cs typeface="Sakkal Majalla" pitchFamily="2" charset="-78"/>
              </a:rPr>
              <a:t>:</a:t>
            </a:r>
            <a:endParaRPr lang="ar-SA" sz="2100" b="1" dirty="0">
              <a:latin typeface="Sakkal Majalla" pitchFamily="2" charset="-78"/>
              <a:cs typeface="Sakkal Majalla" pitchFamily="2" charset="-78"/>
            </a:endParaRPr>
          </a:p>
          <a:p>
            <a:pPr marL="0" indent="0">
              <a:buNone/>
            </a:pPr>
            <a:r>
              <a:rPr lang="ar-SA" sz="2100" b="1" dirty="0">
                <a:latin typeface="Sakkal Majalla" pitchFamily="2" charset="-78"/>
                <a:cs typeface="Sakkal Majalla" pitchFamily="2" charset="-78"/>
              </a:rPr>
              <a:t>-  اثني عشر دينار جزائري (12.000.000 دج) أو يقل عنه للأشغال أو اللوازم</a:t>
            </a:r>
            <a:r>
              <a:rPr lang="ar-SA" sz="2100" b="1" dirty="0" smtClean="0">
                <a:latin typeface="Sakkal Majalla" pitchFamily="2" charset="-78"/>
                <a:cs typeface="Sakkal Majalla" pitchFamily="2" charset="-78"/>
              </a:rPr>
              <a:t>.</a:t>
            </a:r>
            <a:endParaRPr lang="ar-SA" sz="2100" b="1" dirty="0">
              <a:latin typeface="Sakkal Majalla" pitchFamily="2" charset="-78"/>
              <a:cs typeface="Sakkal Majalla" pitchFamily="2" charset="-78"/>
            </a:endParaRPr>
          </a:p>
          <a:p>
            <a:pPr marL="0" indent="0">
              <a:buNone/>
            </a:pPr>
            <a:r>
              <a:rPr lang="ar-SA" sz="2100" b="1" dirty="0">
                <a:latin typeface="Sakkal Majalla" pitchFamily="2" charset="-78"/>
                <a:cs typeface="Sakkal Majalla" pitchFamily="2" charset="-78"/>
              </a:rPr>
              <a:t>-   وستة ملايين دينار جزائري (6.000.000)، للدراسات أو الخدمات، لا تقتضي وجوبا إبرام صفقة عمومية وفق الاجراءات الشكلية المنصوص عليها في الباب الأول من تنظيم الصفقات العمومية الصادر بموجب المرسوم الرئاسي رقم </a:t>
            </a:r>
            <a:r>
              <a:rPr lang="ar-SA" sz="2100" b="1" dirty="0" smtClean="0">
                <a:latin typeface="Sakkal Majalla" pitchFamily="2" charset="-78"/>
                <a:cs typeface="Sakkal Majalla" pitchFamily="2" charset="-78"/>
              </a:rPr>
              <a:t>15-247</a:t>
            </a:r>
            <a:r>
              <a:rPr lang="ar-DZ" sz="2100" b="1" dirty="0" smtClean="0">
                <a:latin typeface="Sakkal Majalla" pitchFamily="2" charset="-78"/>
                <a:cs typeface="Sakkal Majalla" pitchFamily="2" charset="-78"/>
              </a:rPr>
              <a:t>.</a:t>
            </a:r>
            <a:endParaRPr lang="ar-SA" sz="2100" b="1"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DZ" sz="2500" dirty="0" smtClean="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SA" sz="4000" dirty="0">
              <a:latin typeface="Sakkal Majalla" pitchFamily="2" charset="-78"/>
              <a:cs typeface="Sakkal Majalla" pitchFamily="2" charset="-78"/>
            </a:endParaRPr>
          </a:p>
          <a:p>
            <a:pPr marL="0" indent="0">
              <a:buNone/>
            </a:pPr>
            <a:endParaRPr lang="ar-SA" sz="5900" u="sng"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296992"/>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algn="ctr"/>
            <a:r>
              <a:rPr lang="ar-DZ" dirty="0" smtClean="0">
                <a:latin typeface="Sakkal Majalla" pitchFamily="2" charset="-78"/>
                <a:cs typeface="Sakkal Majalla" pitchFamily="2" charset="-78"/>
              </a:rPr>
              <a:t>انواع  الصفقات </a:t>
            </a:r>
            <a:r>
              <a:rPr lang="ar-DZ" dirty="0">
                <a:latin typeface="Sakkal Majalla" pitchFamily="2" charset="-78"/>
                <a:cs typeface="Sakkal Majalla" pitchFamily="2" charset="-78"/>
              </a:rPr>
              <a:t>العمومية</a:t>
            </a:r>
          </a:p>
        </p:txBody>
      </p:sp>
      <p:sp>
        <p:nvSpPr>
          <p:cNvPr id="12" name="عنصر نائب للمحتوى 11"/>
          <p:cNvSpPr>
            <a:spLocks noGrp="1"/>
          </p:cNvSpPr>
          <p:nvPr>
            <p:ph sz="half" idx="2"/>
          </p:nvPr>
        </p:nvSpPr>
        <p:spPr>
          <a:xfrm>
            <a:off x="0" y="1870781"/>
            <a:ext cx="12191999" cy="4351338"/>
          </a:xfrm>
        </p:spPr>
        <p:style>
          <a:lnRef idx="3">
            <a:schemeClr val="lt1"/>
          </a:lnRef>
          <a:fillRef idx="1">
            <a:schemeClr val="accent4"/>
          </a:fillRef>
          <a:effectRef idx="1">
            <a:schemeClr val="accent4"/>
          </a:effectRef>
          <a:fontRef idx="minor">
            <a:schemeClr val="lt1"/>
          </a:fontRef>
        </p:style>
        <p:txBody>
          <a:bodyPr>
            <a:normAutofit/>
          </a:bodyPr>
          <a:lstStyle/>
          <a:p>
            <a:pPr marL="0" indent="0">
              <a:buNone/>
            </a:pPr>
            <a:r>
              <a:rPr lang="ar-SA" sz="2100" b="1" dirty="0">
                <a:latin typeface="Sakkal Majalla" pitchFamily="2" charset="-78"/>
                <a:cs typeface="Sakkal Majalla" pitchFamily="2" charset="-78"/>
              </a:rPr>
              <a:t>يتم تصنيف الصفقات العمومية بالاستناد إلى مجموعة من المعايير أو الاسس، تتعلق </a:t>
            </a:r>
            <a:r>
              <a:rPr lang="ar-DZ" sz="2100" b="1" dirty="0" smtClean="0">
                <a:latin typeface="Sakkal Majalla" pitchFamily="2" charset="-78"/>
                <a:cs typeface="Sakkal Majalla" pitchFamily="2" charset="-78"/>
              </a:rPr>
              <a:t>:</a:t>
            </a:r>
          </a:p>
          <a:p>
            <a:pPr marL="0" indent="0">
              <a:buNone/>
            </a:pPr>
            <a:r>
              <a:rPr lang="ar-SA" sz="2100" b="1" dirty="0" smtClean="0">
                <a:latin typeface="Sakkal Majalla" pitchFamily="2" charset="-78"/>
                <a:cs typeface="Sakkal Majalla" pitchFamily="2" charset="-78"/>
              </a:rPr>
              <a:t>بموضوع </a:t>
            </a:r>
            <a:r>
              <a:rPr lang="ar-SA" sz="2100" b="1" dirty="0">
                <a:latin typeface="Sakkal Majalla" pitchFamily="2" charset="-78"/>
                <a:cs typeface="Sakkal Majalla" pitchFamily="2" charset="-78"/>
              </a:rPr>
              <a:t>الصفقة، </a:t>
            </a:r>
            <a:endParaRPr lang="ar-DZ" sz="2100" b="1" dirty="0" smtClean="0">
              <a:latin typeface="Sakkal Majalla" pitchFamily="2" charset="-78"/>
              <a:cs typeface="Sakkal Majalla" pitchFamily="2" charset="-78"/>
            </a:endParaRPr>
          </a:p>
          <a:p>
            <a:pPr marL="0" indent="0">
              <a:buNone/>
            </a:pPr>
            <a:r>
              <a:rPr lang="ar-SA" sz="2100" b="1" dirty="0" smtClean="0">
                <a:latin typeface="Sakkal Majalla" pitchFamily="2" charset="-78"/>
                <a:cs typeface="Sakkal Majalla" pitchFamily="2" charset="-78"/>
              </a:rPr>
              <a:t>أو طبيعتها</a:t>
            </a:r>
            <a:endParaRPr lang="ar-DZ" sz="2100" b="1" dirty="0" smtClean="0">
              <a:latin typeface="Sakkal Majalla" pitchFamily="2" charset="-78"/>
              <a:cs typeface="Sakkal Majalla" pitchFamily="2" charset="-78"/>
            </a:endParaRPr>
          </a:p>
          <a:p>
            <a:pPr marL="0" indent="0">
              <a:buNone/>
            </a:pPr>
            <a:r>
              <a:rPr lang="ar-SA" sz="2100" b="1" dirty="0" smtClean="0">
                <a:latin typeface="Sakkal Majalla" pitchFamily="2" charset="-78"/>
                <a:cs typeface="Sakkal Majalla" pitchFamily="2" charset="-78"/>
              </a:rPr>
              <a:t> </a:t>
            </a:r>
            <a:r>
              <a:rPr lang="ar-SA" sz="2100" b="1" dirty="0">
                <a:latin typeface="Sakkal Majalla" pitchFamily="2" charset="-78"/>
                <a:cs typeface="Sakkal Majalla" pitchFamily="2" charset="-78"/>
              </a:rPr>
              <a:t>أو نطاقها </a:t>
            </a:r>
            <a:endParaRPr lang="ar-DZ" sz="2100" b="1" dirty="0" smtClean="0">
              <a:latin typeface="Sakkal Majalla" pitchFamily="2" charset="-78"/>
              <a:cs typeface="Sakkal Majalla" pitchFamily="2" charset="-78"/>
            </a:endParaRPr>
          </a:p>
          <a:p>
            <a:pPr marL="0" indent="0">
              <a:buNone/>
            </a:pPr>
            <a:r>
              <a:rPr lang="ar-SA" sz="2100" b="1" dirty="0" smtClean="0">
                <a:latin typeface="Sakkal Majalla" pitchFamily="2" charset="-78"/>
                <a:cs typeface="Sakkal Majalla" pitchFamily="2" charset="-78"/>
              </a:rPr>
              <a:t>أو </a:t>
            </a:r>
            <a:r>
              <a:rPr lang="ar-SA" sz="2100" b="1" dirty="0">
                <a:latin typeface="Sakkal Majalla" pitchFamily="2" charset="-78"/>
                <a:cs typeface="Sakkal Majalla" pitchFamily="2" charset="-78"/>
              </a:rPr>
              <a:t>تسميّتها التشريعية بموجب قوانينها المنظمة، </a:t>
            </a:r>
            <a:endParaRPr lang="ar-DZ" sz="2100" b="1" dirty="0" smtClean="0">
              <a:latin typeface="Sakkal Majalla" pitchFamily="2" charset="-78"/>
              <a:cs typeface="Sakkal Majalla" pitchFamily="2" charset="-78"/>
            </a:endParaRPr>
          </a:p>
          <a:p>
            <a:pPr marL="0" indent="0">
              <a:buNone/>
            </a:pPr>
            <a:r>
              <a:rPr lang="ar-SA" sz="2100" b="1" dirty="0" smtClean="0">
                <a:latin typeface="Sakkal Majalla" pitchFamily="2" charset="-78"/>
                <a:cs typeface="Sakkal Majalla" pitchFamily="2" charset="-78"/>
              </a:rPr>
              <a:t>وهو </a:t>
            </a:r>
            <a:r>
              <a:rPr lang="ar-SA" sz="2100" b="1" dirty="0">
                <a:latin typeface="Sakkal Majalla" pitchFamily="2" charset="-78"/>
                <a:cs typeface="Sakkal Majalla" pitchFamily="2" charset="-78"/>
              </a:rPr>
              <a:t>ما يطرح مجموعات أو </a:t>
            </a:r>
            <a:r>
              <a:rPr lang="ar-SA" sz="2100" b="1" dirty="0" err="1">
                <a:latin typeface="Sakkal Majalla" pitchFamily="2" charset="-78"/>
                <a:cs typeface="Sakkal Majalla" pitchFamily="2" charset="-78"/>
              </a:rPr>
              <a:t>فئآت</a:t>
            </a:r>
            <a:r>
              <a:rPr lang="ar-SA" sz="2100" b="1" dirty="0">
                <a:latin typeface="Sakkal Majalla" pitchFamily="2" charset="-78"/>
                <a:cs typeface="Sakkal Majalla" pitchFamily="2" charset="-78"/>
              </a:rPr>
              <a:t> مختلفة تضم كل منها أشكال معينة من الصفقات العمومية، نحددها في الانواع التالية:   </a:t>
            </a: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DZ" sz="2500" dirty="0" smtClean="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SA" sz="4000" dirty="0">
              <a:latin typeface="Sakkal Majalla" pitchFamily="2" charset="-78"/>
              <a:cs typeface="Sakkal Majalla" pitchFamily="2" charset="-78"/>
            </a:endParaRPr>
          </a:p>
          <a:p>
            <a:pPr marL="0" indent="0">
              <a:buNone/>
            </a:pPr>
            <a:endParaRPr lang="ar-SA" sz="5900" u="sng"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935887"/>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algn="ctr"/>
            <a:r>
              <a:rPr lang="ar-DZ" dirty="0" smtClean="0">
                <a:latin typeface="Sakkal Majalla" pitchFamily="2" charset="-78"/>
                <a:cs typeface="Sakkal Majalla" pitchFamily="2" charset="-78"/>
              </a:rPr>
              <a:t>أنواع </a:t>
            </a:r>
            <a:r>
              <a:rPr lang="ar-DZ" dirty="0">
                <a:latin typeface="Sakkal Majalla" pitchFamily="2" charset="-78"/>
                <a:cs typeface="Sakkal Majalla" pitchFamily="2" charset="-78"/>
              </a:rPr>
              <a:t>الصفقات العمومية حسب معيار موضوع</a:t>
            </a:r>
          </a:p>
        </p:txBody>
      </p:sp>
      <p:sp>
        <p:nvSpPr>
          <p:cNvPr id="12" name="عنصر نائب للمحتوى 11"/>
          <p:cNvSpPr>
            <a:spLocks noGrp="1"/>
          </p:cNvSpPr>
          <p:nvPr>
            <p:ph sz="half" idx="2"/>
          </p:nvPr>
        </p:nvSpPr>
        <p:spPr>
          <a:xfrm>
            <a:off x="0" y="1870781"/>
            <a:ext cx="12191999" cy="4351338"/>
          </a:xfrm>
        </p:spPr>
        <p:style>
          <a:lnRef idx="3">
            <a:schemeClr val="lt1"/>
          </a:lnRef>
          <a:fillRef idx="1">
            <a:schemeClr val="accent4"/>
          </a:fillRef>
          <a:effectRef idx="1">
            <a:schemeClr val="accent4"/>
          </a:effectRef>
          <a:fontRef idx="minor">
            <a:schemeClr val="lt1"/>
          </a:fontRef>
        </p:style>
        <p:txBody>
          <a:bodyPr>
            <a:normAutofit/>
          </a:bodyPr>
          <a:lstStyle/>
          <a:p>
            <a:pPr marL="0" indent="0">
              <a:buNone/>
            </a:pPr>
            <a:r>
              <a:rPr lang="ar-SA" sz="2500" b="1" dirty="0">
                <a:latin typeface="Sakkal Majalla" pitchFamily="2" charset="-78"/>
                <a:cs typeface="Sakkal Majalla" pitchFamily="2" charset="-78"/>
              </a:rPr>
              <a:t>حددت هذا النوع من الصفقات المادة 29 من المرسوم الرئاسي 15-217 في الصفقات التالية</a:t>
            </a:r>
            <a:r>
              <a:rPr lang="ar-SA"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u="sng" dirty="0">
                <a:latin typeface="Sakkal Majalla" pitchFamily="2" charset="-78"/>
                <a:cs typeface="Sakkal Majalla" pitchFamily="2" charset="-78"/>
              </a:rPr>
              <a:t>أولا/ صفقة إنجاز الاشغال: </a:t>
            </a:r>
            <a:endParaRPr lang="ar-DZ" sz="2500" b="1" u="sng" dirty="0" smtClean="0">
              <a:latin typeface="Sakkal Majalla" pitchFamily="2" charset="-78"/>
              <a:cs typeface="Sakkal Majalla" pitchFamily="2" charset="-78"/>
            </a:endParaRPr>
          </a:p>
          <a:p>
            <a:pPr marL="0" indent="0">
              <a:buNone/>
            </a:pPr>
            <a:r>
              <a:rPr lang="ar-SA" sz="2500" b="1" dirty="0" smtClean="0">
                <a:latin typeface="Sakkal Majalla" pitchFamily="2" charset="-78"/>
                <a:cs typeface="Sakkal Majalla" pitchFamily="2" charset="-78"/>
              </a:rPr>
              <a:t>تهدف </a:t>
            </a:r>
            <a:r>
              <a:rPr lang="ar-SA" sz="2500" b="1" dirty="0">
                <a:latin typeface="Sakkal Majalla" pitchFamily="2" charset="-78"/>
                <a:cs typeface="Sakkal Majalla" pitchFamily="2" charset="-78"/>
              </a:rPr>
              <a:t>الصفقة العمومية للأشغال إلى انجاز منشأة، أو أشغال بناء أو هندسة مدنية من طرف مقاول في ظل </a:t>
            </a:r>
            <a:r>
              <a:rPr lang="ar-SA" sz="2500" b="1" dirty="0" err="1">
                <a:latin typeface="Sakkal Majalla" pitchFamily="2" charset="-78"/>
                <a:cs typeface="Sakkal Majalla" pitchFamily="2" charset="-78"/>
              </a:rPr>
              <a:t>إحترام</a:t>
            </a:r>
            <a:r>
              <a:rPr lang="ar-SA" sz="2500" b="1" dirty="0">
                <a:latin typeface="Sakkal Majalla" pitchFamily="2" charset="-78"/>
                <a:cs typeface="Sakkal Majalla" pitchFamily="2" charset="-78"/>
              </a:rPr>
              <a:t> الحاجات التي تحددها المصلحة المتعاقدة صاحبة المشروع وتعتبر المنشأة مجموعة من أشغال البناء أو الهندسة المدنية التي تستوفي نتيجتها، وتشمل الصفقة العمومية للأشغال بناء أو تجديد أو صيانة أو تأهيل أو تهيئة أو ترميم أو إصلاح أو تدعيم أو هدم منشأة أو جزء منها، بما في ذلك التجهيزات المرتبطة بها الضرورية </a:t>
            </a:r>
            <a:r>
              <a:rPr lang="ar-SA" sz="2500" b="1" dirty="0" smtClean="0">
                <a:latin typeface="Sakkal Majalla" pitchFamily="2" charset="-78"/>
                <a:cs typeface="Sakkal Majalla" pitchFamily="2" charset="-78"/>
              </a:rPr>
              <a:t>لاستغلالها</a:t>
            </a:r>
            <a:r>
              <a:rPr lang="ar-DZ"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dirty="0">
                <a:latin typeface="Sakkal Majalla" pitchFamily="2" charset="-78"/>
                <a:cs typeface="Sakkal Majalla" pitchFamily="2" charset="-78"/>
              </a:rPr>
              <a:t>يعتبر هذا النوع من أهم عقود الصفقات العمومية من حيث الاعتمادات المالية التي ترصد له بهدف التجهيز مثل بناء السدود أو الجامعات أو الطرق، توصيل قنوات المياه الصالحة للشرب وكذا توصيل الأعمدة الكهربائية </a:t>
            </a:r>
            <a:r>
              <a:rPr lang="ar-SA"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endParaRPr lang="ar-SA" sz="2100" b="1"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DZ" sz="2500" dirty="0" smtClean="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SA" sz="4000" dirty="0">
              <a:latin typeface="Sakkal Majalla" pitchFamily="2" charset="-78"/>
              <a:cs typeface="Sakkal Majalla" pitchFamily="2" charset="-78"/>
            </a:endParaRPr>
          </a:p>
          <a:p>
            <a:pPr marL="0" indent="0">
              <a:buNone/>
            </a:pPr>
            <a:endParaRPr lang="ar-SA" sz="5900" u="sng"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43656"/>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algn="ctr"/>
            <a:r>
              <a:rPr lang="ar-DZ" dirty="0" smtClean="0">
                <a:latin typeface="Sakkal Majalla" pitchFamily="2" charset="-78"/>
                <a:cs typeface="Sakkal Majalla" pitchFamily="2" charset="-78"/>
              </a:rPr>
              <a:t>أنواع </a:t>
            </a:r>
            <a:r>
              <a:rPr lang="ar-DZ" dirty="0">
                <a:latin typeface="Sakkal Majalla" pitchFamily="2" charset="-78"/>
                <a:cs typeface="Sakkal Majalla" pitchFamily="2" charset="-78"/>
              </a:rPr>
              <a:t>الصفقات العمومية حسب معيار موضوع</a:t>
            </a:r>
          </a:p>
        </p:txBody>
      </p:sp>
      <p:sp>
        <p:nvSpPr>
          <p:cNvPr id="12" name="عنصر نائب للمحتوى 11"/>
          <p:cNvSpPr>
            <a:spLocks noGrp="1"/>
          </p:cNvSpPr>
          <p:nvPr>
            <p:ph sz="half" idx="2"/>
          </p:nvPr>
        </p:nvSpPr>
        <p:spPr>
          <a:xfrm>
            <a:off x="0" y="1870781"/>
            <a:ext cx="12191999" cy="4351338"/>
          </a:xfrm>
        </p:spPr>
        <p:style>
          <a:lnRef idx="3">
            <a:schemeClr val="lt1"/>
          </a:lnRef>
          <a:fillRef idx="1">
            <a:schemeClr val="accent4"/>
          </a:fillRef>
          <a:effectRef idx="1">
            <a:schemeClr val="accent4"/>
          </a:effectRef>
          <a:fontRef idx="minor">
            <a:schemeClr val="lt1"/>
          </a:fontRef>
        </p:style>
        <p:txBody>
          <a:bodyPr>
            <a:normAutofit/>
          </a:bodyPr>
          <a:lstStyle/>
          <a:p>
            <a:pPr marL="0" indent="0">
              <a:buNone/>
            </a:pPr>
            <a:r>
              <a:rPr lang="ar-SA" sz="2500" b="1" dirty="0">
                <a:latin typeface="Sakkal Majalla" pitchFamily="2" charset="-78"/>
                <a:cs typeface="Sakkal Majalla" pitchFamily="2" charset="-78"/>
              </a:rPr>
              <a:t>حددت هذا النوع من الصفقات المادة 29 من المرسوم الرئاسي 15-217 في الصفقات التالية</a:t>
            </a:r>
            <a:r>
              <a:rPr lang="ar-SA"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u="sng" dirty="0">
                <a:latin typeface="Sakkal Majalla" pitchFamily="2" charset="-78"/>
                <a:cs typeface="Sakkal Majalla" pitchFamily="2" charset="-78"/>
              </a:rPr>
              <a:t>ثانيا/ صفقة اقتناء اللوازم:</a:t>
            </a:r>
            <a:r>
              <a:rPr lang="ar-SA" sz="2500" b="1" dirty="0">
                <a:latin typeface="Sakkal Majalla" pitchFamily="2" charset="-78"/>
                <a:cs typeface="Sakkal Majalla" pitchFamily="2" charset="-78"/>
              </a:rPr>
              <a:t> </a:t>
            </a:r>
            <a:endParaRPr lang="ar-DZ" sz="2500" b="1" dirty="0" smtClean="0">
              <a:latin typeface="Sakkal Majalla" pitchFamily="2" charset="-78"/>
              <a:cs typeface="Sakkal Majalla" pitchFamily="2" charset="-78"/>
            </a:endParaRPr>
          </a:p>
          <a:p>
            <a:pPr marL="0" indent="0">
              <a:buNone/>
            </a:pPr>
            <a:r>
              <a:rPr lang="ar-SA" sz="2500" b="1" dirty="0" smtClean="0">
                <a:latin typeface="Sakkal Majalla" pitchFamily="2" charset="-78"/>
                <a:cs typeface="Sakkal Majalla" pitchFamily="2" charset="-78"/>
              </a:rPr>
              <a:t>تهدف </a:t>
            </a:r>
            <a:r>
              <a:rPr lang="ar-SA" sz="2500" b="1" dirty="0">
                <a:latin typeface="Sakkal Majalla" pitchFamily="2" charset="-78"/>
                <a:cs typeface="Sakkal Majalla" pitchFamily="2" charset="-78"/>
              </a:rPr>
              <a:t>الصفقة العمومية </a:t>
            </a:r>
            <a:r>
              <a:rPr lang="ar-SA" sz="2500" b="1" dirty="0" err="1">
                <a:latin typeface="Sakkal Majalla" pitchFamily="2" charset="-78"/>
                <a:cs typeface="Sakkal Majalla" pitchFamily="2" charset="-78"/>
              </a:rPr>
              <a:t>لللوازم</a:t>
            </a:r>
            <a:r>
              <a:rPr lang="ar-SA" sz="2500" b="1" dirty="0">
                <a:latin typeface="Sakkal Majalla" pitchFamily="2" charset="-78"/>
                <a:cs typeface="Sakkal Majalla" pitchFamily="2" charset="-78"/>
              </a:rPr>
              <a:t> إلى اقتناء أو ايجار أو بيع </a:t>
            </a:r>
            <a:r>
              <a:rPr lang="ar-SA" sz="2500" b="1" dirty="0" err="1">
                <a:latin typeface="Sakkal Majalla" pitchFamily="2" charset="-78"/>
                <a:cs typeface="Sakkal Majalla" pitchFamily="2" charset="-78"/>
              </a:rPr>
              <a:t>بالايجار</a:t>
            </a:r>
            <a:r>
              <a:rPr lang="ar-SA" sz="2500" b="1" dirty="0">
                <a:latin typeface="Sakkal Majalla" pitchFamily="2" charset="-78"/>
                <a:cs typeface="Sakkal Majalla" pitchFamily="2" charset="-78"/>
              </a:rPr>
              <a:t> بخيار أو بدون خيار الشراء من طرف المصلحة المتعاقدة، لعتاد أو مواد مهما كان شكلها موجهة لتلبية الحاجات المتصلة بنشاطها لدى مورد، وإذا أرفق الايجار بتقديم خدمة فإن الصفقة العمومية تكون صفقة خدمات</a:t>
            </a:r>
            <a:r>
              <a:rPr lang="ar-SA"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dirty="0">
                <a:latin typeface="Sakkal Majalla" pitchFamily="2" charset="-78"/>
                <a:cs typeface="Sakkal Majalla" pitchFamily="2" charset="-78"/>
              </a:rPr>
              <a:t> كما يمكن أن تشمل الصفقة العمومية </a:t>
            </a:r>
            <a:r>
              <a:rPr lang="ar-SA" sz="2500" b="1" dirty="0" err="1">
                <a:latin typeface="Sakkal Majalla" pitchFamily="2" charset="-78"/>
                <a:cs typeface="Sakkal Majalla" pitchFamily="2" charset="-78"/>
              </a:rPr>
              <a:t>لللوازم</a:t>
            </a:r>
            <a:r>
              <a:rPr lang="ar-SA" sz="2500" b="1" dirty="0">
                <a:latin typeface="Sakkal Majalla" pitchFamily="2" charset="-78"/>
                <a:cs typeface="Sakkal Majalla" pitchFamily="2" charset="-78"/>
              </a:rPr>
              <a:t> مواد تجهيز منشآت انتاجية كاملة غير جديدة والتي تكون مدة عملها مضمونة أو مجددة </a:t>
            </a:r>
            <a:r>
              <a:rPr lang="ar-SA" sz="2500" b="1" dirty="0" smtClean="0">
                <a:latin typeface="Sakkal Majalla" pitchFamily="2" charset="-78"/>
                <a:cs typeface="Sakkal Majalla" pitchFamily="2" charset="-78"/>
              </a:rPr>
              <a:t>الضمان.</a:t>
            </a:r>
            <a:endParaRPr lang="ar-SA" sz="2500" b="1" dirty="0">
              <a:latin typeface="Sakkal Majalla" pitchFamily="2" charset="-78"/>
              <a:cs typeface="Sakkal Majalla" pitchFamily="2" charset="-78"/>
            </a:endParaRPr>
          </a:p>
          <a:p>
            <a:pPr marL="0" indent="0">
              <a:buNone/>
            </a:pPr>
            <a:r>
              <a:rPr lang="ar-SA" sz="2500" b="1" dirty="0">
                <a:latin typeface="Sakkal Majalla" pitchFamily="2" charset="-78"/>
                <a:cs typeface="Sakkal Majalla" pitchFamily="2" charset="-78"/>
              </a:rPr>
              <a:t> وفي نفس المعنى ولكن بصياغة مختلفة عرف الفقه الإداري صفقة اقتناء اللوازم بأنها: " اتفاق بين الإدارة وأحد الأشخاص ( المورد) بقصد تموينها وتزويدها باحتياجاتها من المنقولات، وهذا لقاء مقابل تلزم بدفعه وبقصد تحقيق مصلحة عامة" [4].</a:t>
            </a:r>
          </a:p>
          <a:p>
            <a:pPr marL="0" indent="0">
              <a:buNone/>
            </a:pPr>
            <a:endParaRPr lang="ar-SA" sz="2500" b="1" u="sng" dirty="0">
              <a:latin typeface="Sakkal Majalla" pitchFamily="2" charset="-78"/>
              <a:cs typeface="Sakkal Majalla" pitchFamily="2" charset="-78"/>
            </a:endParaRPr>
          </a:p>
          <a:p>
            <a:pPr marL="0" indent="0">
              <a:buNone/>
            </a:pPr>
            <a:endParaRPr lang="ar-SA" sz="2100" b="1"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DZ" sz="2500" dirty="0" smtClean="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SA" sz="4000" dirty="0">
              <a:latin typeface="Sakkal Majalla" pitchFamily="2" charset="-78"/>
              <a:cs typeface="Sakkal Majalla" pitchFamily="2" charset="-78"/>
            </a:endParaRPr>
          </a:p>
          <a:p>
            <a:pPr marL="0" indent="0">
              <a:buNone/>
            </a:pPr>
            <a:endParaRPr lang="ar-SA" sz="5900" u="sng"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275361"/>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algn="ctr"/>
            <a:r>
              <a:rPr lang="ar-DZ" dirty="0" smtClean="0">
                <a:latin typeface="Sakkal Majalla" pitchFamily="2" charset="-78"/>
                <a:cs typeface="Sakkal Majalla" pitchFamily="2" charset="-78"/>
              </a:rPr>
              <a:t>أنواع </a:t>
            </a:r>
            <a:r>
              <a:rPr lang="ar-DZ" dirty="0">
                <a:latin typeface="Sakkal Majalla" pitchFamily="2" charset="-78"/>
                <a:cs typeface="Sakkal Majalla" pitchFamily="2" charset="-78"/>
              </a:rPr>
              <a:t>الصفقات العمومية حسب معيار موضوع</a:t>
            </a:r>
          </a:p>
        </p:txBody>
      </p:sp>
      <p:sp>
        <p:nvSpPr>
          <p:cNvPr id="12" name="عنصر نائب للمحتوى 11"/>
          <p:cNvSpPr>
            <a:spLocks noGrp="1"/>
          </p:cNvSpPr>
          <p:nvPr>
            <p:ph sz="half" idx="2"/>
          </p:nvPr>
        </p:nvSpPr>
        <p:spPr>
          <a:xfrm>
            <a:off x="0" y="1870781"/>
            <a:ext cx="12191999" cy="4351338"/>
          </a:xfrm>
        </p:spPr>
        <p:style>
          <a:lnRef idx="3">
            <a:schemeClr val="lt1"/>
          </a:lnRef>
          <a:fillRef idx="1">
            <a:schemeClr val="accent4"/>
          </a:fillRef>
          <a:effectRef idx="1">
            <a:schemeClr val="accent4"/>
          </a:effectRef>
          <a:fontRef idx="minor">
            <a:schemeClr val="lt1"/>
          </a:fontRef>
        </p:style>
        <p:txBody>
          <a:bodyPr>
            <a:normAutofit lnSpcReduction="10000"/>
          </a:bodyPr>
          <a:lstStyle/>
          <a:p>
            <a:pPr marL="0" indent="0">
              <a:buNone/>
            </a:pPr>
            <a:r>
              <a:rPr lang="ar-SA" sz="2500" b="1" dirty="0">
                <a:latin typeface="Sakkal Majalla" pitchFamily="2" charset="-78"/>
                <a:cs typeface="Sakkal Majalla" pitchFamily="2" charset="-78"/>
              </a:rPr>
              <a:t>حددت هذا النوع من الصفقات المادة 29 من المرسوم الرئاسي 15-217 في الصفقات التالية</a:t>
            </a:r>
            <a:r>
              <a:rPr lang="ar-SA"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u="sng" dirty="0">
                <a:latin typeface="Sakkal Majalla" pitchFamily="2" charset="-78"/>
                <a:cs typeface="Sakkal Majalla" pitchFamily="2" charset="-78"/>
              </a:rPr>
              <a:t>ثالثا/ صفقة انجاز الدراسات: </a:t>
            </a:r>
            <a:endParaRPr lang="ar-DZ" sz="2500" b="1" u="sng" dirty="0" smtClean="0">
              <a:latin typeface="Sakkal Majalla" pitchFamily="2" charset="-78"/>
              <a:cs typeface="Sakkal Majalla" pitchFamily="2" charset="-78"/>
            </a:endParaRPr>
          </a:p>
          <a:p>
            <a:pPr marL="0" indent="0">
              <a:buNone/>
            </a:pPr>
            <a:r>
              <a:rPr lang="ar-SA" sz="2500" b="1" dirty="0" smtClean="0">
                <a:latin typeface="Sakkal Majalla" pitchFamily="2" charset="-78"/>
                <a:cs typeface="Sakkal Majalla" pitchFamily="2" charset="-78"/>
              </a:rPr>
              <a:t>تشمل </a:t>
            </a:r>
            <a:r>
              <a:rPr lang="ar-SA" sz="2500" b="1" dirty="0">
                <a:latin typeface="Sakkal Majalla" pitchFamily="2" charset="-78"/>
                <a:cs typeface="Sakkal Majalla" pitchFamily="2" charset="-78"/>
              </a:rPr>
              <a:t>الصفقة العمومية للدراسات عند إبرام صفقة أشغال لاسيما مهمات المراقبة التقنية أو </a:t>
            </a:r>
            <a:r>
              <a:rPr lang="ar-SA" sz="2500" b="1" dirty="0" err="1">
                <a:latin typeface="Sakkal Majalla" pitchFamily="2" charset="-78"/>
                <a:cs typeface="Sakkal Majalla" pitchFamily="2" charset="-78"/>
              </a:rPr>
              <a:t>الجيوتقنية</a:t>
            </a:r>
            <a:r>
              <a:rPr lang="ar-SA" sz="2500" b="1" dirty="0">
                <a:latin typeface="Sakkal Majalla" pitchFamily="2" charset="-78"/>
                <a:cs typeface="Sakkal Majalla" pitchFamily="2" charset="-78"/>
              </a:rPr>
              <a:t> والاشراف على </a:t>
            </a:r>
            <a:r>
              <a:rPr lang="ar-SA" sz="2500" b="1" dirty="0" err="1">
                <a:latin typeface="Sakkal Majalla" pitchFamily="2" charset="-78"/>
                <a:cs typeface="Sakkal Majalla" pitchFamily="2" charset="-78"/>
              </a:rPr>
              <a:t>إانجاز</a:t>
            </a:r>
            <a:r>
              <a:rPr lang="ar-SA" sz="2500" b="1" dirty="0">
                <a:latin typeface="Sakkal Majalla" pitchFamily="2" charset="-78"/>
                <a:cs typeface="Sakkal Majalla" pitchFamily="2" charset="-78"/>
              </a:rPr>
              <a:t> الأشغال ومساعدة صاحب المشروع، وتحتوي الصفقة العمومية </a:t>
            </a:r>
            <a:r>
              <a:rPr lang="ar-SA" sz="2500" b="1" dirty="0" err="1">
                <a:latin typeface="Sakkal Majalla" pitchFamily="2" charset="-78"/>
                <a:cs typeface="Sakkal Majalla" pitchFamily="2" charset="-78"/>
              </a:rPr>
              <a:t>للاشراف</a:t>
            </a:r>
            <a:r>
              <a:rPr lang="ar-SA" sz="2500" b="1" dirty="0">
                <a:latin typeface="Sakkal Majalla" pitchFamily="2" charset="-78"/>
                <a:cs typeface="Sakkal Majalla" pitchFamily="2" charset="-78"/>
              </a:rPr>
              <a:t> على الانجاز في إطار إنجاز منشأة أو مشروع حضري أو مناضر طبيعية، تنفيذ المهام الآتية على الخصوص</a:t>
            </a:r>
            <a:r>
              <a:rPr lang="ar-SA"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dirty="0">
                <a:latin typeface="Sakkal Majalla" pitchFamily="2" charset="-78"/>
                <a:cs typeface="Sakkal Majalla" pitchFamily="2" charset="-78"/>
              </a:rPr>
              <a:t>-    دراسة أولية أو التشخيص أو الرسم المبدئي</a:t>
            </a:r>
            <a:r>
              <a:rPr lang="ar-SA"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dirty="0">
                <a:latin typeface="Sakkal Majalla" pitchFamily="2" charset="-78"/>
                <a:cs typeface="Sakkal Majalla" pitchFamily="2" charset="-78"/>
              </a:rPr>
              <a:t>-    دراسة مشاريع تمهيدية موجزة ومفصلة</a:t>
            </a:r>
            <a:r>
              <a:rPr lang="ar-SA"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dirty="0">
                <a:latin typeface="Sakkal Majalla" pitchFamily="2" charset="-78"/>
                <a:cs typeface="Sakkal Majalla" pitchFamily="2" charset="-78"/>
              </a:rPr>
              <a:t>-     دراسة المشروع</a:t>
            </a:r>
            <a:r>
              <a:rPr lang="ar-SA"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dirty="0">
                <a:latin typeface="Sakkal Majalla" pitchFamily="2" charset="-78"/>
                <a:cs typeface="Sakkal Majalla" pitchFamily="2" charset="-78"/>
              </a:rPr>
              <a:t>-    دراسة التنفيذ أو عندما يقوم بها المقاول تأشيرتها</a:t>
            </a:r>
            <a:r>
              <a:rPr lang="ar-SA"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dirty="0">
                <a:latin typeface="Sakkal Majalla" pitchFamily="2" charset="-78"/>
                <a:cs typeface="Sakkal Majalla" pitchFamily="2" charset="-78"/>
              </a:rPr>
              <a:t>-    مساعدة صاحب المشروع في إبرام وإدارة تنفيذ صفقة الأشغال، أو تنظيم وتنسيق وتوجيه الورشة  واستلام الأشغال[5].</a:t>
            </a:r>
          </a:p>
          <a:p>
            <a:pPr marL="0" indent="0">
              <a:buNone/>
            </a:pPr>
            <a:endParaRPr lang="ar-SA" sz="2500" b="1" u="sng"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100" b="1"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DZ" sz="2500" dirty="0" smtClean="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SA" sz="4000" dirty="0">
              <a:latin typeface="Sakkal Majalla" pitchFamily="2" charset="-78"/>
              <a:cs typeface="Sakkal Majalla" pitchFamily="2" charset="-78"/>
            </a:endParaRPr>
          </a:p>
          <a:p>
            <a:pPr marL="0" indent="0">
              <a:buNone/>
            </a:pPr>
            <a:endParaRPr lang="ar-SA" sz="5900" u="sng"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889712"/>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algn="ctr"/>
            <a:r>
              <a:rPr lang="ar-DZ" dirty="0" smtClean="0">
                <a:latin typeface="Sakkal Majalla" pitchFamily="2" charset="-78"/>
                <a:cs typeface="Sakkal Majalla" pitchFamily="2" charset="-78"/>
              </a:rPr>
              <a:t>أنواع </a:t>
            </a:r>
            <a:r>
              <a:rPr lang="ar-DZ" dirty="0">
                <a:latin typeface="Sakkal Majalla" pitchFamily="2" charset="-78"/>
                <a:cs typeface="Sakkal Majalla" pitchFamily="2" charset="-78"/>
              </a:rPr>
              <a:t>الصفقات العمومية حسب معيار موضوع</a:t>
            </a:r>
          </a:p>
        </p:txBody>
      </p:sp>
      <p:sp>
        <p:nvSpPr>
          <p:cNvPr id="12" name="عنصر نائب للمحتوى 11"/>
          <p:cNvSpPr>
            <a:spLocks noGrp="1"/>
          </p:cNvSpPr>
          <p:nvPr>
            <p:ph sz="half" idx="2"/>
          </p:nvPr>
        </p:nvSpPr>
        <p:spPr>
          <a:xfrm>
            <a:off x="0" y="1870781"/>
            <a:ext cx="12191999" cy="4351338"/>
          </a:xfrm>
        </p:spPr>
        <p:style>
          <a:lnRef idx="3">
            <a:schemeClr val="lt1"/>
          </a:lnRef>
          <a:fillRef idx="1">
            <a:schemeClr val="accent4"/>
          </a:fillRef>
          <a:effectRef idx="1">
            <a:schemeClr val="accent4"/>
          </a:effectRef>
          <a:fontRef idx="minor">
            <a:schemeClr val="lt1"/>
          </a:fontRef>
        </p:style>
        <p:txBody>
          <a:bodyPr>
            <a:normAutofit/>
          </a:bodyPr>
          <a:lstStyle/>
          <a:p>
            <a:pPr marL="0" indent="0">
              <a:buNone/>
            </a:pPr>
            <a:r>
              <a:rPr lang="ar-SA" sz="2500" b="1" dirty="0">
                <a:latin typeface="Sakkal Majalla" pitchFamily="2" charset="-78"/>
                <a:cs typeface="Sakkal Majalla" pitchFamily="2" charset="-78"/>
              </a:rPr>
              <a:t>حددت هذا النوع من الصفقات المادة 29 من المرسوم الرئاسي 15-217 في الصفقات التالية</a:t>
            </a:r>
            <a:r>
              <a:rPr lang="ar-SA"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u="sng" dirty="0">
                <a:latin typeface="Sakkal Majalla" pitchFamily="2" charset="-78"/>
                <a:cs typeface="Sakkal Majalla" pitchFamily="2" charset="-78"/>
              </a:rPr>
              <a:t>رابعا/ صفقة تقديم الخدمات</a:t>
            </a:r>
            <a:r>
              <a:rPr lang="ar-SA" sz="2500" b="1" u="sng" dirty="0" smtClean="0">
                <a:latin typeface="Sakkal Majalla" pitchFamily="2" charset="-78"/>
                <a:cs typeface="Sakkal Majalla" pitchFamily="2" charset="-78"/>
              </a:rPr>
              <a:t>:</a:t>
            </a:r>
            <a:endParaRPr lang="ar-DZ" sz="2500" b="1" u="sng" dirty="0" smtClean="0">
              <a:latin typeface="Sakkal Majalla" pitchFamily="2" charset="-78"/>
              <a:cs typeface="Sakkal Majalla" pitchFamily="2" charset="-78"/>
            </a:endParaRPr>
          </a:p>
          <a:p>
            <a:pPr marL="0" indent="0">
              <a:buNone/>
            </a:pPr>
            <a:r>
              <a:rPr lang="ar-SA" sz="2500" b="1" dirty="0" smtClean="0">
                <a:latin typeface="Sakkal Majalla" pitchFamily="2" charset="-78"/>
                <a:cs typeface="Sakkal Majalla" pitchFamily="2" charset="-78"/>
              </a:rPr>
              <a:t> </a:t>
            </a:r>
            <a:r>
              <a:rPr lang="ar-SA" sz="2500" b="1" dirty="0">
                <a:latin typeface="Sakkal Majalla" pitchFamily="2" charset="-78"/>
                <a:cs typeface="Sakkal Majalla" pitchFamily="2" charset="-78"/>
              </a:rPr>
              <a:t>تهدف الصفقة العمومية للخدمات المبرمة مع متعهد خدمات إلى انجاز تقديم خدمات، وهي صفقة عمومية تختلف عن صفقات الاشغال </a:t>
            </a:r>
            <a:r>
              <a:rPr lang="ar-SA" sz="2500" b="1" dirty="0" err="1">
                <a:latin typeface="Sakkal Majalla" pitchFamily="2" charset="-78"/>
                <a:cs typeface="Sakkal Majalla" pitchFamily="2" charset="-78"/>
              </a:rPr>
              <a:t>أواللوازم</a:t>
            </a:r>
            <a:r>
              <a:rPr lang="ar-SA" sz="2500" b="1" dirty="0">
                <a:latin typeface="Sakkal Majalla" pitchFamily="2" charset="-78"/>
                <a:cs typeface="Sakkal Majalla" pitchFamily="2" charset="-78"/>
              </a:rPr>
              <a:t> أو </a:t>
            </a:r>
            <a:r>
              <a:rPr lang="ar-SA" sz="2500" b="1" dirty="0" smtClean="0">
                <a:latin typeface="Sakkal Majalla" pitchFamily="2" charset="-78"/>
                <a:cs typeface="Sakkal Majalla" pitchFamily="2" charset="-78"/>
              </a:rPr>
              <a:t>الدراسات</a:t>
            </a:r>
            <a:r>
              <a:rPr lang="ar-DZ"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dirty="0">
                <a:latin typeface="Sakkal Majalla" pitchFamily="2" charset="-78"/>
                <a:cs typeface="Sakkal Majalla" pitchFamily="2" charset="-78"/>
              </a:rPr>
              <a:t>أما الفقه الاداري فيعرف صفقة تقديم الخدمات بأنها: 'اتفاق بين الإدارة المتعاقدة وشخص آخر (طبيعي، معنوي) قصد توفير خدمة معينة للإدارة المتعاقدة، تتعلق بتسيير المرفق نظير مقابل مالي</a:t>
            </a:r>
            <a:r>
              <a:rPr lang="ar-SA" sz="2500" b="1" dirty="0" smtClean="0">
                <a:latin typeface="Sakkal Majalla" pitchFamily="2" charset="-78"/>
                <a:cs typeface="Sakkal Majalla" pitchFamily="2" charset="-78"/>
              </a:rPr>
              <a:t>"</a:t>
            </a:r>
            <a:endParaRPr lang="ar-SA" sz="2500" b="1" u="sng"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100" b="1"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DZ" sz="2500" dirty="0" smtClean="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SA" sz="4000" dirty="0">
              <a:latin typeface="Sakkal Majalla" pitchFamily="2" charset="-78"/>
              <a:cs typeface="Sakkal Majalla" pitchFamily="2" charset="-78"/>
            </a:endParaRPr>
          </a:p>
          <a:p>
            <a:pPr marL="0" indent="0">
              <a:buNone/>
            </a:pPr>
            <a:endParaRPr lang="ar-SA" sz="5900" u="sng"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881193"/>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ar-SA"/>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شكل بيضاوي 3"/>
          <p:cNvSpPr/>
          <p:nvPr/>
        </p:nvSpPr>
        <p:spPr>
          <a:xfrm>
            <a:off x="4278512" y="3426178"/>
            <a:ext cx="2287087" cy="8805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000" b="1" dirty="0" smtClean="0">
                <a:latin typeface="Sakkal Majalla" pitchFamily="2" charset="-78"/>
                <a:cs typeface="Sakkal Majalla" pitchFamily="2" charset="-78"/>
              </a:rPr>
              <a:t>المرسم الرئاسي :15-247</a:t>
            </a:r>
            <a:endParaRPr lang="ar-SA" sz="2000" b="1" dirty="0">
              <a:latin typeface="Sakkal Majalla" pitchFamily="2" charset="-78"/>
              <a:cs typeface="Sakkal Majalla" pitchFamily="2" charset="-78"/>
            </a:endParaRPr>
          </a:p>
        </p:txBody>
      </p:sp>
      <p:sp>
        <p:nvSpPr>
          <p:cNvPr id="5" name="شكل بيضاوي 4"/>
          <p:cNvSpPr/>
          <p:nvPr/>
        </p:nvSpPr>
        <p:spPr>
          <a:xfrm>
            <a:off x="6524699" y="2235200"/>
            <a:ext cx="4293728" cy="8240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400" dirty="0" smtClean="0">
                <a:latin typeface="Sakkal Majalla" pitchFamily="2" charset="-78"/>
                <a:cs typeface="Sakkal Majalla" pitchFamily="2" charset="-78"/>
              </a:rPr>
              <a:t>الباب الاول: احكام تطبق على الصفقات العمومية </a:t>
            </a:r>
            <a:endParaRPr lang="ar-SA" sz="2400" dirty="0">
              <a:latin typeface="Sakkal Majalla" pitchFamily="2" charset="-78"/>
              <a:cs typeface="Sakkal Majalla" pitchFamily="2" charset="-78"/>
            </a:endParaRPr>
          </a:p>
        </p:txBody>
      </p:sp>
      <p:sp>
        <p:nvSpPr>
          <p:cNvPr id="19" name="شكل بيضاوي 18"/>
          <p:cNvSpPr/>
          <p:nvPr/>
        </p:nvSpPr>
        <p:spPr>
          <a:xfrm>
            <a:off x="329072" y="2314223"/>
            <a:ext cx="4293728" cy="8240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400" dirty="0" smtClean="0">
                <a:latin typeface="Sakkal Majalla" pitchFamily="2" charset="-78"/>
                <a:cs typeface="Sakkal Majalla" pitchFamily="2" charset="-78"/>
              </a:rPr>
              <a:t>الباب الثاني: الاحكام المطبقة على تفويضات المرفق العام </a:t>
            </a:r>
            <a:endParaRPr lang="ar-SA" sz="2400" dirty="0">
              <a:latin typeface="Sakkal Majalla" pitchFamily="2" charset="-78"/>
              <a:cs typeface="Sakkal Majalla" pitchFamily="2" charset="-78"/>
            </a:endParaRPr>
          </a:p>
        </p:txBody>
      </p:sp>
      <p:sp>
        <p:nvSpPr>
          <p:cNvPr id="23" name="شكل بيضاوي 22"/>
          <p:cNvSpPr/>
          <p:nvPr/>
        </p:nvSpPr>
        <p:spPr>
          <a:xfrm>
            <a:off x="6662140" y="3553178"/>
            <a:ext cx="4293728" cy="1021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400" dirty="0" smtClean="0">
                <a:latin typeface="Sakkal Majalla" pitchFamily="2" charset="-78"/>
                <a:cs typeface="Sakkal Majalla" pitchFamily="2" charset="-78"/>
              </a:rPr>
              <a:t>الباب الثالث: التكوين في الصفقات العمومية وتفويضات المرفق العام </a:t>
            </a:r>
            <a:endParaRPr lang="ar-SA" sz="2400" dirty="0">
              <a:latin typeface="Sakkal Majalla" pitchFamily="2" charset="-78"/>
              <a:cs typeface="Sakkal Majalla" pitchFamily="2" charset="-78"/>
            </a:endParaRPr>
          </a:p>
        </p:txBody>
      </p:sp>
      <p:sp>
        <p:nvSpPr>
          <p:cNvPr id="27" name="شكل بيضاوي 26"/>
          <p:cNvSpPr/>
          <p:nvPr/>
        </p:nvSpPr>
        <p:spPr>
          <a:xfrm>
            <a:off x="-69990" y="3553178"/>
            <a:ext cx="4293728" cy="119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b="1" dirty="0" smtClean="0">
                <a:latin typeface="Sakkal Majalla" pitchFamily="2" charset="-78"/>
                <a:cs typeface="Sakkal Majalla" pitchFamily="2" charset="-78"/>
              </a:rPr>
              <a:t>الباب الرابع: سلطة ضبط الصفقات العمومية وتفويضات المرفق العام والاحصاء الاقتصادي للطلب العمومي</a:t>
            </a:r>
            <a:endParaRPr lang="ar-SA" b="1" dirty="0">
              <a:latin typeface="Sakkal Majalla" pitchFamily="2" charset="-78"/>
              <a:cs typeface="Sakkal Majalla" pitchFamily="2" charset="-78"/>
            </a:endParaRPr>
          </a:p>
        </p:txBody>
      </p:sp>
      <p:sp>
        <p:nvSpPr>
          <p:cNvPr id="28" name="شكل بيضاوي 27"/>
          <p:cNvSpPr/>
          <p:nvPr/>
        </p:nvSpPr>
        <p:spPr>
          <a:xfrm>
            <a:off x="3474721" y="4907845"/>
            <a:ext cx="4293728" cy="119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b="1" dirty="0" smtClean="0">
                <a:latin typeface="Sakkal Majalla" pitchFamily="2" charset="-78"/>
                <a:cs typeface="Sakkal Majalla" pitchFamily="2" charset="-78"/>
              </a:rPr>
              <a:t>الباب الخامس: احكام مختلفة وانتقالية</a:t>
            </a:r>
            <a:endParaRPr lang="ar-SA" sz="2800" b="1" dirty="0">
              <a:latin typeface="Sakkal Majalla" pitchFamily="2" charset="-78"/>
              <a:cs typeface="Sakkal Majalla" pitchFamily="2" charset="-78"/>
            </a:endParaRPr>
          </a:p>
        </p:txBody>
      </p:sp>
      <p:sp>
        <p:nvSpPr>
          <p:cNvPr id="15" name="سهم إلى اليمين 14"/>
          <p:cNvSpPr/>
          <p:nvPr/>
        </p:nvSpPr>
        <p:spPr>
          <a:xfrm>
            <a:off x="6565599" y="3426178"/>
            <a:ext cx="444801" cy="344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سهم للأسفل 15"/>
          <p:cNvSpPr/>
          <p:nvPr/>
        </p:nvSpPr>
        <p:spPr>
          <a:xfrm>
            <a:off x="5091289" y="4306711"/>
            <a:ext cx="417690" cy="601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سهم إلى اليمين 16"/>
          <p:cNvSpPr/>
          <p:nvPr/>
        </p:nvSpPr>
        <p:spPr>
          <a:xfrm rot="20015820">
            <a:off x="5781530" y="2948119"/>
            <a:ext cx="764757" cy="440539"/>
          </a:xfrm>
          <a:prstGeom prst="rightArrow">
            <a:avLst>
              <a:gd name="adj1" fmla="val 50000"/>
              <a:gd name="adj2" fmla="val 6386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سهم إلى اليمين 17"/>
          <p:cNvSpPr/>
          <p:nvPr/>
        </p:nvSpPr>
        <p:spPr>
          <a:xfrm rot="12877294">
            <a:off x="4327686" y="2967310"/>
            <a:ext cx="792269" cy="366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سهم إلى اليمين 19"/>
          <p:cNvSpPr/>
          <p:nvPr/>
        </p:nvSpPr>
        <p:spPr>
          <a:xfrm rot="10534209">
            <a:off x="3920173" y="3554362"/>
            <a:ext cx="349979" cy="358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1822452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algn="ctr"/>
            <a:r>
              <a:rPr lang="ar-DZ" dirty="0" smtClean="0">
                <a:latin typeface="Sakkal Majalla" pitchFamily="2" charset="-78"/>
                <a:cs typeface="Sakkal Majalla" pitchFamily="2" charset="-78"/>
              </a:rPr>
              <a:t>أنواع </a:t>
            </a:r>
            <a:r>
              <a:rPr lang="ar-DZ" dirty="0">
                <a:latin typeface="Sakkal Majalla" pitchFamily="2" charset="-78"/>
                <a:cs typeface="Sakkal Majalla" pitchFamily="2" charset="-78"/>
              </a:rPr>
              <a:t>الصفقات حسب معيار التسمية التشريعية الخاصة</a:t>
            </a:r>
          </a:p>
        </p:txBody>
      </p:sp>
      <p:sp>
        <p:nvSpPr>
          <p:cNvPr id="12" name="عنصر نائب للمحتوى 11"/>
          <p:cNvSpPr>
            <a:spLocks noGrp="1"/>
          </p:cNvSpPr>
          <p:nvPr>
            <p:ph sz="half" idx="2"/>
          </p:nvPr>
        </p:nvSpPr>
        <p:spPr>
          <a:xfrm>
            <a:off x="0" y="1870781"/>
            <a:ext cx="12191999" cy="4351338"/>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ar-SA" sz="2500" b="1" dirty="0">
                <a:latin typeface="Sakkal Majalla" pitchFamily="2" charset="-78"/>
                <a:cs typeface="Sakkal Majalla" pitchFamily="2" charset="-78"/>
              </a:rPr>
              <a:t>وهو ما نصت عليه المادة 32 من المرسوم الرئاسي 15-247، في نصها التالي: "يمكن للمصلحة المتعاقدة أن تلجأ حسب الحالة إلى إبرام عقود برنامج أو صفقات طلبات كلية أو جزئية طبقا للتنظيم المعمول به</a:t>
            </a:r>
            <a:r>
              <a:rPr lang="ar-SA"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u="sng" dirty="0">
                <a:latin typeface="Sakkal Majalla" pitchFamily="2" charset="-78"/>
                <a:cs typeface="Sakkal Majalla" pitchFamily="2" charset="-78"/>
              </a:rPr>
              <a:t>أولا/ عقد البرنامج:</a:t>
            </a:r>
            <a:r>
              <a:rPr lang="ar-SA" sz="2500" b="1" dirty="0">
                <a:latin typeface="Sakkal Majalla" pitchFamily="2" charset="-78"/>
                <a:cs typeface="Sakkal Majalla" pitchFamily="2" charset="-78"/>
              </a:rPr>
              <a:t> </a:t>
            </a:r>
            <a:endParaRPr lang="ar-DZ" sz="2500" b="1" dirty="0" smtClean="0">
              <a:latin typeface="Sakkal Majalla" pitchFamily="2" charset="-78"/>
              <a:cs typeface="Sakkal Majalla" pitchFamily="2" charset="-78"/>
            </a:endParaRPr>
          </a:p>
          <a:p>
            <a:pPr marL="0" indent="0">
              <a:buNone/>
            </a:pPr>
            <a:r>
              <a:rPr lang="ar-SA" sz="2500" b="1" dirty="0" smtClean="0">
                <a:latin typeface="Sakkal Majalla" pitchFamily="2" charset="-78"/>
                <a:cs typeface="Sakkal Majalla" pitchFamily="2" charset="-78"/>
              </a:rPr>
              <a:t>تم </a:t>
            </a:r>
            <a:r>
              <a:rPr lang="ar-SA" sz="2500" b="1" dirty="0">
                <a:latin typeface="Sakkal Majalla" pitchFamily="2" charset="-78"/>
                <a:cs typeface="Sakkal Majalla" pitchFamily="2" charset="-78"/>
              </a:rPr>
              <a:t>تنظيم عقد البرنامج باعتباره نوع من أنواع الصفقات العمومية المسماة بنص تشريعي، في المرسوم الرئاسي المتعلق بتنظيم الصفقات العمومية وتفويضات المرفق العام رقم 15-247 بموجب المادة 33[1]، وعقد البرنامج حسب هذه الأخيرة يكتسي شكل "اتفاقية سنوية أو متعددة السنوات تكون مرجعا، ويمكن أن لا توافق السنة المالية، ويتم تنفيذها من خلال صفقات تطبيقية تبرم وفقا لأحكام هذا المرسوم، و لا يمكن أن تتجاوز مدة عقد البرنامج خمس سنوات"، في حين يبرم عقد البرنامج مع المؤسسات الخاضعة للقانون الجزائري، المؤهلة والمصنفة بصفة قانونية، ويمكن أن يبرم هذا العقد أيضا مع المتعاملين الأجانب الذين تتوفر لديهم ضمانات تقنية ومالية.</a:t>
            </a:r>
          </a:p>
          <a:p>
            <a:pPr marL="0" indent="0">
              <a:buNone/>
            </a:pPr>
            <a:endParaRPr lang="ar-SA" sz="2500" b="1"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100" b="1"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DZ" sz="2500" dirty="0" smtClean="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SA" sz="4000" dirty="0">
              <a:latin typeface="Sakkal Majalla" pitchFamily="2" charset="-78"/>
              <a:cs typeface="Sakkal Majalla" pitchFamily="2" charset="-78"/>
            </a:endParaRPr>
          </a:p>
          <a:p>
            <a:pPr marL="0" indent="0">
              <a:buNone/>
            </a:pPr>
            <a:endParaRPr lang="ar-SA" sz="5900" u="sng"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198345"/>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algn="ctr"/>
            <a:r>
              <a:rPr lang="ar-DZ" dirty="0" smtClean="0">
                <a:latin typeface="Sakkal Majalla" pitchFamily="2" charset="-78"/>
                <a:cs typeface="Sakkal Majalla" pitchFamily="2" charset="-78"/>
              </a:rPr>
              <a:t>أنواع </a:t>
            </a:r>
            <a:r>
              <a:rPr lang="ar-DZ" dirty="0">
                <a:latin typeface="Sakkal Majalla" pitchFamily="2" charset="-78"/>
                <a:cs typeface="Sakkal Majalla" pitchFamily="2" charset="-78"/>
              </a:rPr>
              <a:t>الصفقات حسب معيار التسمية التشريعية الخاصة</a:t>
            </a:r>
          </a:p>
        </p:txBody>
      </p:sp>
      <p:sp>
        <p:nvSpPr>
          <p:cNvPr id="12" name="عنصر نائب للمحتوى 11"/>
          <p:cNvSpPr>
            <a:spLocks noGrp="1"/>
          </p:cNvSpPr>
          <p:nvPr>
            <p:ph sz="half" idx="2"/>
          </p:nvPr>
        </p:nvSpPr>
        <p:spPr>
          <a:xfrm>
            <a:off x="0" y="1870781"/>
            <a:ext cx="12191999" cy="4351338"/>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ar-SA" sz="2500" b="1" dirty="0">
                <a:latin typeface="Sakkal Majalla" pitchFamily="2" charset="-78"/>
                <a:cs typeface="Sakkal Majalla" pitchFamily="2" charset="-78"/>
              </a:rPr>
              <a:t>وهو ما نصت عليه المادة 32 من المرسوم الرئاسي 15-247، في نصها التالي: "يمكن للمصلحة المتعاقدة أن تلجأ حسب الحالة إلى إبرام عقود برنامج أو صفقات طلبات كلية أو جزئية طبقا للتنظيم المعمول به</a:t>
            </a:r>
            <a:r>
              <a:rPr lang="ar-SA"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u="sng" dirty="0">
                <a:latin typeface="Sakkal Majalla" pitchFamily="2" charset="-78"/>
                <a:cs typeface="Sakkal Majalla" pitchFamily="2" charset="-78"/>
              </a:rPr>
              <a:t>ثانيا/ صفقة الطلبات</a:t>
            </a:r>
            <a:r>
              <a:rPr lang="ar-SA" sz="2500" b="1" u="sng" dirty="0" smtClean="0">
                <a:latin typeface="Sakkal Majalla" pitchFamily="2" charset="-78"/>
                <a:cs typeface="Sakkal Majalla" pitchFamily="2" charset="-78"/>
              </a:rPr>
              <a:t>:</a:t>
            </a:r>
            <a:endParaRPr lang="ar-DZ" sz="2500" b="1" u="sng" dirty="0" smtClean="0">
              <a:latin typeface="Sakkal Majalla" pitchFamily="2" charset="-78"/>
              <a:cs typeface="Sakkal Majalla" pitchFamily="2" charset="-78"/>
            </a:endParaRPr>
          </a:p>
          <a:p>
            <a:pPr marL="0" indent="0">
              <a:buNone/>
            </a:pPr>
            <a:r>
              <a:rPr lang="ar-SA" sz="2500" b="1" dirty="0" smtClean="0">
                <a:latin typeface="Sakkal Majalla" pitchFamily="2" charset="-78"/>
                <a:cs typeface="Sakkal Majalla" pitchFamily="2" charset="-78"/>
              </a:rPr>
              <a:t> </a:t>
            </a:r>
            <a:r>
              <a:rPr lang="ar-SA" sz="2500" b="1" dirty="0">
                <a:latin typeface="Sakkal Majalla" pitchFamily="2" charset="-78"/>
                <a:cs typeface="Sakkal Majalla" pitchFamily="2" charset="-78"/>
              </a:rPr>
              <a:t>تم تنظيم صفقة الطلبية في المرسوم الرئاسي المتعلق بتنظيم الصفقات العمومية وتفويضات المرفق العام من خلال المادة 34 [2]، التي حددت مدتها بسنة واحدة قابلة للتجديد، ولا يمكن أن تتجاوز صفقة الطلبات الخمس سنوات، كما حددت نفس المادة أيضا مشتملات هذه الصفقة، و كيفيات تشكيل وسير مجموعة الطلبات</a:t>
            </a:r>
            <a:r>
              <a:rPr lang="ar-SA" sz="2500" b="1" dirty="0" smtClean="0">
                <a:latin typeface="Sakkal Majalla" pitchFamily="2" charset="-78"/>
                <a:cs typeface="Sakkal Majalla" pitchFamily="2" charset="-78"/>
              </a:rPr>
              <a:t>.</a:t>
            </a:r>
            <a:endParaRPr lang="ar-SA" sz="2500" b="1" u="sng" dirty="0">
              <a:latin typeface="Sakkal Majalla" pitchFamily="2" charset="-78"/>
              <a:cs typeface="Sakkal Majalla" pitchFamily="2" charset="-78"/>
            </a:endParaRPr>
          </a:p>
          <a:p>
            <a:pPr marL="0" indent="0">
              <a:buNone/>
            </a:pPr>
            <a:r>
              <a:rPr lang="ar-SA" sz="2500" b="1" u="sng" dirty="0">
                <a:latin typeface="Sakkal Majalla" pitchFamily="2" charset="-78"/>
                <a:cs typeface="Sakkal Majalla" pitchFamily="2" charset="-78"/>
              </a:rPr>
              <a:t>ثالثا/ صفقة الاشراف على المشروع المنتدب: </a:t>
            </a:r>
            <a:endParaRPr lang="ar-DZ" sz="2500" b="1" u="sng" dirty="0" smtClean="0">
              <a:latin typeface="Sakkal Majalla" pitchFamily="2" charset="-78"/>
              <a:cs typeface="Sakkal Majalla" pitchFamily="2" charset="-78"/>
            </a:endParaRPr>
          </a:p>
          <a:p>
            <a:pPr marL="0" indent="0">
              <a:buNone/>
            </a:pPr>
            <a:r>
              <a:rPr lang="ar-SA" sz="2500" b="1" dirty="0" smtClean="0">
                <a:latin typeface="Sakkal Majalla" pitchFamily="2" charset="-78"/>
                <a:cs typeface="Sakkal Majalla" pitchFamily="2" charset="-78"/>
              </a:rPr>
              <a:t>وهي </a:t>
            </a:r>
            <a:r>
              <a:rPr lang="ar-SA" sz="2500" b="1" dirty="0">
                <a:latin typeface="Sakkal Majalla" pitchFamily="2" charset="-78"/>
                <a:cs typeface="Sakkal Majalla" pitchFamily="2" charset="-78"/>
              </a:rPr>
              <a:t>ما نص عليها المرسوم الرئاسي رقم 15-247، ضمن الاحكام الواردة في المادة .</a:t>
            </a:r>
          </a:p>
          <a:p>
            <a:pPr marL="0" indent="0">
              <a:buNone/>
            </a:pPr>
            <a:endParaRPr lang="ar-SA" sz="2500" b="1" u="sng" dirty="0">
              <a:latin typeface="Sakkal Majalla" pitchFamily="2" charset="-78"/>
              <a:cs typeface="Sakkal Majalla" pitchFamily="2" charset="-78"/>
            </a:endParaRPr>
          </a:p>
          <a:p>
            <a:pPr marL="0" indent="0">
              <a:buNone/>
            </a:pPr>
            <a:endParaRPr lang="ar-SA" sz="2500" b="1"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100" b="1"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DZ" sz="2500" dirty="0" smtClean="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SA" sz="4000" dirty="0">
              <a:latin typeface="Sakkal Majalla" pitchFamily="2" charset="-78"/>
              <a:cs typeface="Sakkal Majalla" pitchFamily="2" charset="-78"/>
            </a:endParaRPr>
          </a:p>
          <a:p>
            <a:pPr marL="0" indent="0">
              <a:buNone/>
            </a:pPr>
            <a:endParaRPr lang="ar-SA" sz="5900" u="sng"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490147"/>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ar-DZ" dirty="0" smtClean="0">
                <a:latin typeface="Sakkal Majalla" pitchFamily="2" charset="-78"/>
                <a:cs typeface="Sakkal Majalla" pitchFamily="2" charset="-78"/>
              </a:rPr>
              <a:t>أنواع </a:t>
            </a:r>
            <a:r>
              <a:rPr lang="ar-DZ" dirty="0">
                <a:latin typeface="Sakkal Majalla" pitchFamily="2" charset="-78"/>
                <a:cs typeface="Sakkal Majalla" pitchFamily="2" charset="-78"/>
              </a:rPr>
              <a:t>الصفقات العمومية حسب معيار طبيعة الصفقة</a:t>
            </a:r>
          </a:p>
        </p:txBody>
      </p:sp>
      <p:sp>
        <p:nvSpPr>
          <p:cNvPr id="12" name="عنصر نائب للمحتوى 11"/>
          <p:cNvSpPr>
            <a:spLocks noGrp="1"/>
          </p:cNvSpPr>
          <p:nvPr>
            <p:ph sz="half" idx="2"/>
          </p:nvPr>
        </p:nvSpPr>
        <p:spPr>
          <a:xfrm>
            <a:off x="0" y="1870781"/>
            <a:ext cx="12191999" cy="4351338"/>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0" indent="0">
              <a:buNone/>
            </a:pPr>
            <a:r>
              <a:rPr lang="ar-SA" sz="2500" b="1" dirty="0">
                <a:latin typeface="Sakkal Majalla" pitchFamily="2" charset="-78"/>
                <a:cs typeface="Sakkal Majalla" pitchFamily="2" charset="-78"/>
              </a:rPr>
              <a:t>أ</a:t>
            </a:r>
            <a:r>
              <a:rPr lang="ar-SA" sz="2500" b="1" u="sng" dirty="0">
                <a:latin typeface="Sakkal Majalla" pitchFamily="2" charset="-78"/>
                <a:cs typeface="Sakkal Majalla" pitchFamily="2" charset="-78"/>
              </a:rPr>
              <a:t>ولا/ الصفقة الكلية: </a:t>
            </a:r>
            <a:endParaRPr lang="ar-DZ" sz="2500" b="1" u="sng" dirty="0" smtClean="0">
              <a:latin typeface="Sakkal Majalla" pitchFamily="2" charset="-78"/>
              <a:cs typeface="Sakkal Majalla" pitchFamily="2" charset="-78"/>
            </a:endParaRPr>
          </a:p>
          <a:p>
            <a:pPr marL="0" indent="0">
              <a:buNone/>
            </a:pPr>
            <a:r>
              <a:rPr lang="ar-SA" sz="2500" b="1" dirty="0" smtClean="0">
                <a:latin typeface="Sakkal Majalla" pitchFamily="2" charset="-78"/>
                <a:cs typeface="Sakkal Majalla" pitchFamily="2" charset="-78"/>
              </a:rPr>
              <a:t>حسب </a:t>
            </a:r>
            <a:r>
              <a:rPr lang="ar-SA" sz="2500" b="1" dirty="0">
                <a:latin typeface="Sakkal Majalla" pitchFamily="2" charset="-78"/>
                <a:cs typeface="Sakkal Majalla" pitchFamily="2" charset="-78"/>
              </a:rPr>
              <a:t>المادة 35 الفقرة الاخيرة فإنه يمكن استثناء للمصلحة المتعاقدة أن تعهد لمتعامل متعاقد واحد في إطار صفقة إجمالية بمهمة تتضمن في آن واحد إعداد الدراسات وانجاز الأشغال، شرط تعيين لجنة تحكيم </a:t>
            </a:r>
            <a:r>
              <a:rPr lang="ar-SA" sz="2500" b="1" dirty="0" err="1">
                <a:latin typeface="Sakkal Majalla" pitchFamily="2" charset="-78"/>
                <a:cs typeface="Sakkal Majalla" pitchFamily="2" charset="-78"/>
              </a:rPr>
              <a:t>لابداء</a:t>
            </a:r>
            <a:r>
              <a:rPr lang="ar-SA" sz="2500" b="1" dirty="0">
                <a:latin typeface="Sakkal Majalla" pitchFamily="2" charset="-78"/>
                <a:cs typeface="Sakkal Majalla" pitchFamily="2" charset="-78"/>
              </a:rPr>
              <a:t> رأيها حول </a:t>
            </a:r>
            <a:r>
              <a:rPr lang="ar-SA" sz="2500" b="1" dirty="0" err="1">
                <a:latin typeface="Sakkal Majalla" pitchFamily="2" charset="-78"/>
                <a:cs typeface="Sakkal Majalla" pitchFamily="2" charset="-78"/>
              </a:rPr>
              <a:t>إختيار</a:t>
            </a:r>
            <a:r>
              <a:rPr lang="ar-SA" sz="2500" b="1" dirty="0">
                <a:latin typeface="Sakkal Majalla" pitchFamily="2" charset="-78"/>
                <a:cs typeface="Sakkal Majalla" pitchFamily="2" charset="-78"/>
              </a:rPr>
              <a:t> المشروع، أو صفقة دراسة وانجاز واستغلال أو إلى صفقة انجاز واستغلال أو صيانة، عندما تبرر أسباب تقنية أو اقتصادية ذلك، في شكل صفقة إجمالية، حيث تحدد قائمة المشاريع التي يمكن أن تكون موضوع صفقة إجمالية بموجب؛ مقرر من مسؤول الهيئة العمومية أو الوزير المعني، بعد أخذ رأي لجنة الصفقات للهيئة العمومية أو اللجنة القطاعية للصفقات حسب الحالة، وتوضح كيفيات تطبيق أحكام هذه المادة عند الحاجة بقرار من الوزير المكلف </a:t>
            </a:r>
            <a:r>
              <a:rPr lang="ar-SA" sz="2500" b="1" dirty="0" smtClean="0">
                <a:latin typeface="Sakkal Majalla" pitchFamily="2" charset="-78"/>
                <a:cs typeface="Sakkal Majalla" pitchFamily="2" charset="-78"/>
              </a:rPr>
              <a:t>بالمالي</a:t>
            </a:r>
            <a:r>
              <a:rPr lang="ar-DZ" sz="2500" b="1" dirty="0" smtClean="0">
                <a:latin typeface="Sakkal Majalla" pitchFamily="2" charset="-78"/>
                <a:cs typeface="Sakkal Majalla" pitchFamily="2" charset="-78"/>
              </a:rPr>
              <a:t>ة.</a:t>
            </a:r>
            <a:endParaRPr lang="ar-SA" sz="2500" b="1" dirty="0">
              <a:latin typeface="Sakkal Majalla" pitchFamily="2" charset="-78"/>
              <a:cs typeface="Sakkal Majalla" pitchFamily="2" charset="-78"/>
            </a:endParaRPr>
          </a:p>
          <a:p>
            <a:pPr marL="0" indent="0">
              <a:buNone/>
            </a:pPr>
            <a:r>
              <a:rPr lang="ar-SA" sz="2500" b="1" dirty="0">
                <a:latin typeface="Sakkal Majalla" pitchFamily="2" charset="-78"/>
                <a:cs typeface="Sakkal Majalla" pitchFamily="2" charset="-78"/>
              </a:rPr>
              <a:t>كما يمكن في الحالة العكسية (وحدة المشروع وتعدد المتعاملين المتعاقدين) أن تعهد لمجموعة متعهدين متشاركين أو متضامنين في إنجاز مشروع الصفقة في إطار تجمع مع مراعاة أنه</a:t>
            </a:r>
            <a:r>
              <a:rPr lang="ar-SA"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u="sng" dirty="0">
                <a:latin typeface="Sakkal Majalla" pitchFamily="2" charset="-78"/>
                <a:cs typeface="Sakkal Majalla" pitchFamily="2" charset="-78"/>
              </a:rPr>
              <a:t>1 -  في حال شكل تجمع المتعاملين المتعاقدين "تجمع مؤقت لمؤسسات متضامنة": </a:t>
            </a:r>
            <a:endParaRPr lang="ar-DZ" sz="2500" b="1" u="sng" dirty="0" smtClean="0">
              <a:latin typeface="Sakkal Majalla" pitchFamily="2" charset="-78"/>
              <a:cs typeface="Sakkal Majalla" pitchFamily="2" charset="-78"/>
            </a:endParaRPr>
          </a:p>
          <a:p>
            <a:pPr marL="0" indent="0">
              <a:buNone/>
            </a:pPr>
            <a:r>
              <a:rPr lang="ar-SA" sz="2500" b="1" dirty="0" smtClean="0">
                <a:latin typeface="Sakkal Majalla" pitchFamily="2" charset="-78"/>
                <a:cs typeface="Sakkal Majalla" pitchFamily="2" charset="-78"/>
              </a:rPr>
              <a:t>حيث </a:t>
            </a:r>
            <a:r>
              <a:rPr lang="ar-SA" sz="2500" b="1" dirty="0">
                <a:latin typeface="Sakkal Majalla" pitchFamily="2" charset="-78"/>
                <a:cs typeface="Sakkal Majalla" pitchFamily="2" charset="-78"/>
              </a:rPr>
              <a:t>يلتزم حينها  كل عضو من أعضاء التجمع </a:t>
            </a:r>
            <a:r>
              <a:rPr lang="ar-SA" sz="2500" b="1" dirty="0" err="1">
                <a:latin typeface="Sakkal Majalla" pitchFamily="2" charset="-78"/>
                <a:cs typeface="Sakkal Majalla" pitchFamily="2" charset="-78"/>
              </a:rPr>
              <a:t>لانجاز</a:t>
            </a:r>
            <a:r>
              <a:rPr lang="ar-SA" sz="2500" b="1" dirty="0">
                <a:latin typeface="Sakkal Majalla" pitchFamily="2" charset="-78"/>
                <a:cs typeface="Sakkal Majalla" pitchFamily="2" charset="-78"/>
              </a:rPr>
              <a:t> المشروع بالتضامن، بتنفيذ الصفقة كاملة.  </a:t>
            </a:r>
          </a:p>
          <a:p>
            <a:pPr marL="0" indent="0">
              <a:buNone/>
            </a:pPr>
            <a:r>
              <a:rPr lang="ar-SA" sz="2500" b="1" u="sng" dirty="0">
                <a:latin typeface="Sakkal Majalla" pitchFamily="2" charset="-78"/>
                <a:cs typeface="Sakkal Majalla" pitchFamily="2" charset="-78"/>
              </a:rPr>
              <a:t>2 - في حال شكل تجمع المتعاملين المتعاقدين "تجمع مؤقت لمؤسسات مشاركة</a:t>
            </a:r>
            <a:r>
              <a:rPr lang="ar-SA" sz="2500" b="1" u="sng" dirty="0" smtClean="0">
                <a:latin typeface="Sakkal Majalla" pitchFamily="2" charset="-78"/>
                <a:cs typeface="Sakkal Majalla" pitchFamily="2" charset="-78"/>
              </a:rPr>
              <a:t>"،</a:t>
            </a:r>
            <a:endParaRPr lang="ar-DZ" sz="2500" b="1" u="sng" dirty="0" smtClean="0">
              <a:latin typeface="Sakkal Majalla" pitchFamily="2" charset="-78"/>
              <a:cs typeface="Sakkal Majalla" pitchFamily="2" charset="-78"/>
            </a:endParaRPr>
          </a:p>
          <a:p>
            <a:pPr marL="0" indent="0">
              <a:buNone/>
            </a:pPr>
            <a:r>
              <a:rPr lang="ar-SA" sz="2500" b="1" dirty="0" smtClean="0">
                <a:latin typeface="Sakkal Majalla" pitchFamily="2" charset="-78"/>
                <a:cs typeface="Sakkal Majalla" pitchFamily="2" charset="-78"/>
              </a:rPr>
              <a:t> </a:t>
            </a:r>
            <a:r>
              <a:rPr lang="ar-SA" sz="2500" b="1" dirty="0">
                <a:latin typeface="Sakkal Majalla" pitchFamily="2" charset="-78"/>
                <a:cs typeface="Sakkal Majalla" pitchFamily="2" charset="-78"/>
              </a:rPr>
              <a:t>والتي يلتزم فيها كل عضو من أعضاء التجمع </a:t>
            </a:r>
            <a:r>
              <a:rPr lang="ar-SA" sz="2500" b="1" dirty="0" err="1">
                <a:latin typeface="Sakkal Majalla" pitchFamily="2" charset="-78"/>
                <a:cs typeface="Sakkal Majalla" pitchFamily="2" charset="-78"/>
              </a:rPr>
              <a:t>لانجاز</a:t>
            </a:r>
            <a:r>
              <a:rPr lang="ar-SA" sz="2500" b="1" dirty="0">
                <a:latin typeface="Sakkal Majalla" pitchFamily="2" charset="-78"/>
                <a:cs typeface="Sakkal Majalla" pitchFamily="2" charset="-78"/>
              </a:rPr>
              <a:t> المشروع بالتضامن، بتنفيذ الخدمات التي وضعت على عاتقه فقط، ويكون وكيل التجمع المؤقت للمؤسسات المشاركة متضامنا وجوبا لتنفيذ الصفقة مع كل عضو من أعضاء التجمع بشأن التزاماتهم التعاقدية إزاء المصلحة المتعاقدة.</a:t>
            </a:r>
          </a:p>
          <a:p>
            <a:pPr marL="0" indent="0">
              <a:buNone/>
            </a:pPr>
            <a:endParaRPr lang="ar-SA" sz="2500" b="1"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500" b="1"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100" b="1"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DZ" sz="2500" dirty="0" smtClean="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SA" sz="4000" dirty="0">
              <a:latin typeface="Sakkal Majalla" pitchFamily="2" charset="-78"/>
              <a:cs typeface="Sakkal Majalla" pitchFamily="2" charset="-78"/>
            </a:endParaRPr>
          </a:p>
          <a:p>
            <a:pPr marL="0" indent="0">
              <a:buNone/>
            </a:pPr>
            <a:endParaRPr lang="ar-SA" sz="5900" u="sng"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833352"/>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ar-DZ" dirty="0" smtClean="0">
                <a:latin typeface="Sakkal Majalla" pitchFamily="2" charset="-78"/>
                <a:cs typeface="Sakkal Majalla" pitchFamily="2" charset="-78"/>
              </a:rPr>
              <a:t>أنواع </a:t>
            </a:r>
            <a:r>
              <a:rPr lang="ar-DZ" dirty="0">
                <a:latin typeface="Sakkal Majalla" pitchFamily="2" charset="-78"/>
                <a:cs typeface="Sakkal Majalla" pitchFamily="2" charset="-78"/>
              </a:rPr>
              <a:t>الصفقات العمومية حسب معيار طبيعة الصفقة</a:t>
            </a:r>
          </a:p>
        </p:txBody>
      </p:sp>
      <p:sp>
        <p:nvSpPr>
          <p:cNvPr id="12" name="عنصر نائب للمحتوى 11"/>
          <p:cNvSpPr>
            <a:spLocks noGrp="1"/>
          </p:cNvSpPr>
          <p:nvPr>
            <p:ph sz="half" idx="2"/>
          </p:nvPr>
        </p:nvSpPr>
        <p:spPr>
          <a:xfrm>
            <a:off x="0" y="1870781"/>
            <a:ext cx="12191999" cy="4351338"/>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buNone/>
            </a:pPr>
            <a:r>
              <a:rPr lang="ar-SA" sz="2500" b="1" dirty="0" smtClean="0">
                <a:latin typeface="Sakkal Majalla" pitchFamily="2" charset="-78"/>
                <a:cs typeface="Sakkal Majalla" pitchFamily="2" charset="-78"/>
              </a:rPr>
              <a:t> </a:t>
            </a:r>
            <a:r>
              <a:rPr lang="ar-SA" sz="2500" b="1" u="sng" dirty="0">
                <a:latin typeface="Sakkal Majalla" pitchFamily="2" charset="-78"/>
                <a:cs typeface="Sakkal Majalla" pitchFamily="2" charset="-78"/>
              </a:rPr>
              <a:t>ثانيا/ الصفقة المجزأة:</a:t>
            </a:r>
            <a:r>
              <a:rPr lang="ar-SA" sz="2500" b="1" dirty="0">
                <a:latin typeface="Sakkal Majalla" pitchFamily="2" charset="-78"/>
                <a:cs typeface="Sakkal Majalla" pitchFamily="2" charset="-78"/>
              </a:rPr>
              <a:t> </a:t>
            </a:r>
            <a:endParaRPr lang="ar-DZ" sz="2500" b="1" dirty="0" smtClean="0">
              <a:latin typeface="Sakkal Majalla" pitchFamily="2" charset="-78"/>
              <a:cs typeface="Sakkal Majalla" pitchFamily="2" charset="-78"/>
            </a:endParaRPr>
          </a:p>
          <a:p>
            <a:pPr marL="0" indent="0">
              <a:buNone/>
            </a:pPr>
            <a:r>
              <a:rPr lang="ar-SA" sz="2500" b="1" dirty="0" smtClean="0">
                <a:latin typeface="Sakkal Majalla" pitchFamily="2" charset="-78"/>
                <a:cs typeface="Sakkal Majalla" pitchFamily="2" charset="-78"/>
              </a:rPr>
              <a:t>وهنا </a:t>
            </a:r>
            <a:r>
              <a:rPr lang="ar-SA" sz="2500" b="1" dirty="0">
                <a:latin typeface="Sakkal Majalla" pitchFamily="2" charset="-78"/>
                <a:cs typeface="Sakkal Majalla" pitchFamily="2" charset="-78"/>
              </a:rPr>
              <a:t>نميز بين أمرين أو حالتين </a:t>
            </a:r>
            <a:r>
              <a:rPr lang="ar-SA" sz="2500" b="1" dirty="0" err="1">
                <a:latin typeface="Sakkal Majalla" pitchFamily="2" charset="-78"/>
                <a:cs typeface="Sakkal Majalla" pitchFamily="2" charset="-78"/>
              </a:rPr>
              <a:t>لتجزأة</a:t>
            </a:r>
            <a:r>
              <a:rPr lang="ar-SA" sz="2500" b="1" dirty="0">
                <a:latin typeface="Sakkal Majalla" pitchFamily="2" charset="-78"/>
                <a:cs typeface="Sakkal Majalla" pitchFamily="2" charset="-78"/>
              </a:rPr>
              <a:t> الصفقة وهما</a:t>
            </a:r>
            <a:r>
              <a:rPr lang="ar-SA"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u="sng" dirty="0">
                <a:latin typeface="Sakkal Majalla" pitchFamily="2" charset="-78"/>
                <a:cs typeface="Sakkal Majalla" pitchFamily="2" charset="-78"/>
              </a:rPr>
              <a:t>1- حالة تعدد المتعاملين المتعاقدين: </a:t>
            </a:r>
            <a:endParaRPr lang="ar-DZ" sz="2500" b="1" u="sng" dirty="0" smtClean="0">
              <a:latin typeface="Sakkal Majalla" pitchFamily="2" charset="-78"/>
              <a:cs typeface="Sakkal Majalla" pitchFamily="2" charset="-78"/>
            </a:endParaRPr>
          </a:p>
          <a:p>
            <a:pPr marL="0" indent="0">
              <a:buNone/>
            </a:pPr>
            <a:r>
              <a:rPr lang="ar-SA" sz="2500" b="1" dirty="0" smtClean="0">
                <a:latin typeface="Sakkal Majalla" pitchFamily="2" charset="-78"/>
                <a:cs typeface="Sakkal Majalla" pitchFamily="2" charset="-78"/>
              </a:rPr>
              <a:t>وهو </a:t>
            </a:r>
            <a:r>
              <a:rPr lang="ar-SA" sz="2500" b="1" dirty="0">
                <a:latin typeface="Sakkal Majalla" pitchFamily="2" charset="-78"/>
                <a:cs typeface="Sakkal Majalla" pitchFamily="2" charset="-78"/>
              </a:rPr>
              <a:t>ما يسمى بحالة "تحصيص" الصفقة أي تقسيمها إلى حصص متعددة يلتزم كل متعامل متعاقد واحد، بتنفيذ حصة وحيدة من مشروع الصفقة، وهي الحالة التي نص عليها عدد من مواد المرسوم الرئاسي رقم 15- 247، مثل المادتين 27 و 31 </a:t>
            </a:r>
            <a:r>
              <a:rPr lang="ar-DZ"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u="sng" dirty="0">
                <a:latin typeface="Sakkal Majalla" pitchFamily="2" charset="-78"/>
                <a:cs typeface="Sakkal Majalla" pitchFamily="2" charset="-78"/>
              </a:rPr>
              <a:t>2-  حالة تعدد المصالح المتعاقدة، وهو ما يسمى بحالة تشكيل "مجموعات الطلبات":</a:t>
            </a:r>
            <a:r>
              <a:rPr lang="ar-SA" sz="2500" b="1" dirty="0">
                <a:latin typeface="Sakkal Majalla" pitchFamily="2" charset="-78"/>
                <a:cs typeface="Sakkal Majalla" pitchFamily="2" charset="-78"/>
              </a:rPr>
              <a:t> </a:t>
            </a:r>
            <a:endParaRPr lang="ar-DZ" sz="2500" b="1" dirty="0" smtClean="0">
              <a:latin typeface="Sakkal Majalla" pitchFamily="2" charset="-78"/>
              <a:cs typeface="Sakkal Majalla" pitchFamily="2" charset="-78"/>
            </a:endParaRPr>
          </a:p>
          <a:p>
            <a:pPr marL="0" indent="0">
              <a:buNone/>
            </a:pPr>
            <a:r>
              <a:rPr lang="ar-SA" sz="2500" b="1" dirty="0" smtClean="0">
                <a:latin typeface="Sakkal Majalla" pitchFamily="2" charset="-78"/>
                <a:cs typeface="Sakkal Majalla" pitchFamily="2" charset="-78"/>
              </a:rPr>
              <a:t>حيث </a:t>
            </a:r>
            <a:r>
              <a:rPr lang="ar-SA" sz="2500" b="1" dirty="0">
                <a:latin typeface="Sakkal Majalla" pitchFamily="2" charset="-78"/>
                <a:cs typeface="Sakkal Majalla" pitchFamily="2" charset="-78"/>
              </a:rPr>
              <a:t>يجتمع  عدد من المصالح المتعاقدة وتنسق ابرام صفقاتها مع بعضها البعض، وهو ما حددته المادة 36 من نفس المرسوم المتعلق بالصفقات العمومية الساري المفعول بنصها على </a:t>
            </a:r>
            <a:r>
              <a:rPr lang="ar-SA" sz="2500" b="1" dirty="0" err="1">
                <a:latin typeface="Sakkal Majalla" pitchFamily="2" charset="-78"/>
                <a:cs typeface="Sakkal Majalla" pitchFamily="2" charset="-78"/>
              </a:rPr>
              <a:t>أنه"يمكن</a:t>
            </a:r>
            <a:r>
              <a:rPr lang="ar-SA" sz="2500" b="1" dirty="0">
                <a:latin typeface="Sakkal Majalla" pitchFamily="2" charset="-78"/>
                <a:cs typeface="Sakkal Majalla" pitchFamily="2" charset="-78"/>
              </a:rPr>
              <a:t> للمصالح المتعاقدة أن تنسق إبرام صفقاتها عبر تشكيل مجموعات طلبات فيما بينها، ويمكن للمصالح المتعاقدة التي تنسق ابرام صفقاتها أن تكلف واحدة منها بصفتها مصلحة متعاقدة منسقة بالتوقيع على الصفقة وتبليغها، في حين تبقى كل مصلحة متعاقدة مسؤولة عن حسن تنفيذ الجزء من الصفقة الذي يعنيها، ويوقع الأعضاء اتفاقية تشكيل مجموعات الطلبات التي تحدد كيفيات سيرها".</a:t>
            </a:r>
          </a:p>
          <a:p>
            <a:pPr marL="0" indent="0">
              <a:buNone/>
            </a:pPr>
            <a:endParaRPr lang="ar-SA" sz="2500" b="1" dirty="0">
              <a:latin typeface="Sakkal Majalla" pitchFamily="2" charset="-78"/>
              <a:cs typeface="Sakkal Majalla" pitchFamily="2" charset="-78"/>
            </a:endParaRPr>
          </a:p>
          <a:p>
            <a:pPr marL="0" indent="0">
              <a:buNone/>
            </a:pPr>
            <a:endParaRPr lang="ar-SA" sz="2500" b="1"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500" b="1"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100" b="1"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DZ" sz="2500" dirty="0" smtClean="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SA" sz="4000" dirty="0">
              <a:latin typeface="Sakkal Majalla" pitchFamily="2" charset="-78"/>
              <a:cs typeface="Sakkal Majalla" pitchFamily="2" charset="-78"/>
            </a:endParaRPr>
          </a:p>
          <a:p>
            <a:pPr marL="0" indent="0">
              <a:buNone/>
            </a:pPr>
            <a:endParaRPr lang="ar-SA" sz="5900" u="sng"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559942"/>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ar-DZ" dirty="0" smtClean="0">
                <a:latin typeface="Sakkal Majalla" pitchFamily="2" charset="-78"/>
                <a:cs typeface="Sakkal Majalla" pitchFamily="2" charset="-78"/>
              </a:rPr>
              <a:t> </a:t>
            </a:r>
            <a:r>
              <a:rPr lang="ar-DZ" dirty="0">
                <a:latin typeface="Sakkal Majalla" pitchFamily="2" charset="-78"/>
                <a:cs typeface="Sakkal Majalla" pitchFamily="2" charset="-78"/>
              </a:rPr>
              <a:t>أنواع الصفقات حسب معيار نطاق الصفقة</a:t>
            </a:r>
          </a:p>
        </p:txBody>
      </p:sp>
      <p:sp>
        <p:nvSpPr>
          <p:cNvPr id="12" name="عنصر نائب للمحتوى 11"/>
          <p:cNvSpPr>
            <a:spLocks noGrp="1"/>
          </p:cNvSpPr>
          <p:nvPr>
            <p:ph sz="half" idx="2"/>
          </p:nvPr>
        </p:nvSpPr>
        <p:spPr>
          <a:xfrm>
            <a:off x="0" y="1870781"/>
            <a:ext cx="12191999" cy="4351338"/>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ar-SA" sz="2500" b="1" dirty="0">
                <a:latin typeface="Sakkal Majalla" pitchFamily="2" charset="-78"/>
                <a:cs typeface="Sakkal Majalla" pitchFamily="2" charset="-78"/>
              </a:rPr>
              <a:t>وتتحدد هذه الانواع حسب نطاق النشاط أو الاختصاص الاقليمي للمصلحة المتعاقدة المعلنة على الصفقة وبالتالي نطاق الاعلان عن الصفقة تباعا: وهو ما يحدده بدوره موضوع الصفقة والالتزامات المطلوب تحملها من المتعامل المتعاقد وذلك بالنظر لتعقد موضوعها أو ارتباط تنفيذها بالكفاءة والخبرة المهنية العالية أو التقنيات العلمية والتكنولوجية والقدرات الفنية الدقيقة، ووفقا لهذا المعيار أو على هذا الاساس تنقسم الصفقات العمومية إلى الانواع الثلاثة التالية</a:t>
            </a:r>
            <a:r>
              <a:rPr lang="ar-SA"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u="sng" dirty="0">
                <a:latin typeface="Sakkal Majalla" pitchFamily="2" charset="-78"/>
                <a:cs typeface="Sakkal Majalla" pitchFamily="2" charset="-78"/>
              </a:rPr>
              <a:t>أولا/ الصفقة المحلية: </a:t>
            </a:r>
            <a:endParaRPr lang="ar-DZ" sz="2500" b="1" u="sng" dirty="0" smtClean="0">
              <a:latin typeface="Sakkal Majalla" pitchFamily="2" charset="-78"/>
              <a:cs typeface="Sakkal Majalla" pitchFamily="2" charset="-78"/>
            </a:endParaRPr>
          </a:p>
          <a:p>
            <a:pPr marL="0" indent="0">
              <a:buNone/>
            </a:pPr>
            <a:r>
              <a:rPr lang="ar-SA" sz="2500" b="1" dirty="0" smtClean="0">
                <a:latin typeface="Sakkal Majalla" pitchFamily="2" charset="-78"/>
                <a:cs typeface="Sakkal Majalla" pitchFamily="2" charset="-78"/>
              </a:rPr>
              <a:t>وتخص </a:t>
            </a:r>
            <a:r>
              <a:rPr lang="ar-SA" sz="2500" b="1" dirty="0">
                <a:latin typeface="Sakkal Majalla" pitchFamily="2" charset="-78"/>
                <a:cs typeface="Sakkal Majalla" pitchFamily="2" charset="-78"/>
              </a:rPr>
              <a:t>الصفقات التي تعلن عنها الولايات والبلديات والمؤسسات العمومية التي تحت وصايتها، والتي تتضمن صفقات الاشغال واللوازم والدراسات أو الخدمات، التي يساوي مبلغها تبعا لتقرير إداري على التوالي: مائة مليون دينار جزائري (100.000.000 دج) أو يقل عنها، وخمسين مليون دينار جزائري (50.000.000 دج) أو يقل عنها، وتكون محل إشهار محلي حسب الكيفيات المحددة في المادة 65، من المرسوم الرئاسي رقم 15-247 </a:t>
            </a:r>
            <a:r>
              <a:rPr lang="ar-DZ" sz="2500" b="1" dirty="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endParaRPr lang="ar-SA" sz="2500" b="1" dirty="0">
              <a:latin typeface="Sakkal Majalla" pitchFamily="2" charset="-78"/>
              <a:cs typeface="Sakkal Majalla" pitchFamily="2" charset="-78"/>
            </a:endParaRPr>
          </a:p>
          <a:p>
            <a:pPr marL="0" indent="0">
              <a:buNone/>
            </a:pPr>
            <a:endParaRPr lang="ar-SA" sz="2500" b="1"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500" b="1"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100" b="1"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DZ" sz="2500" dirty="0" smtClean="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SA" sz="4000" dirty="0">
              <a:latin typeface="Sakkal Majalla" pitchFamily="2" charset="-78"/>
              <a:cs typeface="Sakkal Majalla" pitchFamily="2" charset="-78"/>
            </a:endParaRPr>
          </a:p>
          <a:p>
            <a:pPr marL="0" indent="0">
              <a:buNone/>
            </a:pPr>
            <a:endParaRPr lang="ar-SA" sz="5900" u="sng"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471105"/>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ar-DZ" dirty="0" smtClean="0">
                <a:latin typeface="Sakkal Majalla" pitchFamily="2" charset="-78"/>
                <a:cs typeface="Sakkal Majalla" pitchFamily="2" charset="-78"/>
              </a:rPr>
              <a:t> </a:t>
            </a:r>
            <a:r>
              <a:rPr lang="ar-DZ" dirty="0">
                <a:latin typeface="Sakkal Majalla" pitchFamily="2" charset="-78"/>
                <a:cs typeface="Sakkal Majalla" pitchFamily="2" charset="-78"/>
              </a:rPr>
              <a:t>أنواع الصفقات حسب معيار نطاق الصفقة</a:t>
            </a:r>
          </a:p>
        </p:txBody>
      </p:sp>
      <p:sp>
        <p:nvSpPr>
          <p:cNvPr id="12" name="عنصر نائب للمحتوى 11"/>
          <p:cNvSpPr>
            <a:spLocks noGrp="1"/>
          </p:cNvSpPr>
          <p:nvPr>
            <p:ph sz="half" idx="2"/>
          </p:nvPr>
        </p:nvSpPr>
        <p:spPr>
          <a:xfrm>
            <a:off x="0" y="1870781"/>
            <a:ext cx="12191999" cy="4351338"/>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ar-SA" sz="2500" b="1" u="sng" dirty="0">
                <a:latin typeface="Sakkal Majalla" pitchFamily="2" charset="-78"/>
                <a:cs typeface="Sakkal Majalla" pitchFamily="2" charset="-78"/>
              </a:rPr>
              <a:t>ثانيا/ الصفقة الوطنية: </a:t>
            </a:r>
            <a:endParaRPr lang="ar-DZ" sz="2500" b="1" u="sng" dirty="0" smtClean="0">
              <a:latin typeface="Sakkal Majalla" pitchFamily="2" charset="-78"/>
              <a:cs typeface="Sakkal Majalla" pitchFamily="2" charset="-78"/>
            </a:endParaRPr>
          </a:p>
          <a:p>
            <a:pPr marL="0" indent="0">
              <a:buNone/>
            </a:pPr>
            <a:r>
              <a:rPr lang="ar-SA" sz="2500" b="1" dirty="0" smtClean="0">
                <a:latin typeface="Sakkal Majalla" pitchFamily="2" charset="-78"/>
                <a:cs typeface="Sakkal Majalla" pitchFamily="2" charset="-78"/>
              </a:rPr>
              <a:t>عكس </a:t>
            </a:r>
            <a:r>
              <a:rPr lang="ar-SA" sz="2500" b="1" dirty="0">
                <a:latin typeface="Sakkal Majalla" pitchFamily="2" charset="-78"/>
                <a:cs typeface="Sakkal Majalla" pitchFamily="2" charset="-78"/>
              </a:rPr>
              <a:t>الصفقة المحلية فإن الصفقة الوطنية يستدل عليها بمفهوم المخالفة لنص المادة 65 المذكورة سابقا، فكلما زادت العتبة المالية عن الحد المذكور في نص المادة والتي تقدر </a:t>
            </a:r>
            <a:r>
              <a:rPr lang="ar-SA" sz="2500" b="1" dirty="0" smtClean="0">
                <a:latin typeface="Sakkal Majalla" pitchFamily="2" charset="-78"/>
                <a:cs typeface="Sakkal Majalla" pitchFamily="2" charset="-78"/>
              </a:rPr>
              <a:t>بـ/مائة </a:t>
            </a:r>
            <a:r>
              <a:rPr lang="ar-SA" sz="2500" b="1" dirty="0">
                <a:latin typeface="Sakkal Majalla" pitchFamily="2" charset="-78"/>
                <a:cs typeface="Sakkal Majalla" pitchFamily="2" charset="-78"/>
              </a:rPr>
              <a:t>مليون دج بالنسبة لصفقات الأشغال العامة واللوازم وتزيد عن الخمسين مليون دج بالنسبة لصفقات الخدمات والدراسات، والتي يجب الإعلان عنها وبالنشر الإجباري في النشرة الرسمية لصفقات المتعامل العمومي، وعلى الأقل في جريدتين يوميتين وطنيتين، موزعتين على المستوى الوطني، وهو ما يفتح باب المنافسة على المستوى الوطني، وتسمى الصفقة في هذه الحالة بالصفقة الوطنية</a:t>
            </a:r>
            <a:r>
              <a:rPr lang="ar-SA" sz="2500" b="1" dirty="0" smtClean="0">
                <a:latin typeface="Sakkal Majalla" pitchFamily="2" charset="-78"/>
                <a:cs typeface="Sakkal Majalla" pitchFamily="2" charset="-78"/>
              </a:rPr>
              <a:t>.</a:t>
            </a:r>
            <a:endParaRPr lang="ar-SA" sz="2500" b="1" dirty="0">
              <a:latin typeface="Sakkal Majalla" pitchFamily="2" charset="-78"/>
              <a:cs typeface="Sakkal Majalla" pitchFamily="2" charset="-78"/>
            </a:endParaRPr>
          </a:p>
          <a:p>
            <a:pPr marL="0" indent="0">
              <a:buNone/>
            </a:pPr>
            <a:r>
              <a:rPr lang="ar-SA" sz="2500" b="1" dirty="0">
                <a:latin typeface="Sakkal Majalla" pitchFamily="2" charset="-78"/>
                <a:cs typeface="Sakkal Majalla" pitchFamily="2" charset="-78"/>
              </a:rPr>
              <a:t>وتم النص على هذا النوع من الصفقات العمومية صراحة في جملة من مواد المرسوم الرئاسي 15- 247 الساري المفعول، حيث ذكر أن الصفقة حسب نوع الاعلان عن طلب العروض يمكن أن تكون وطنية و/ أو دولية[2]، مؤكدا في نص المادة 65، أن الاعلان عن طلب العروض يجب أن يحرر باللغة العربية، وبلغة أجنبية ثانية واحدة على الأقل، وينشر إجباريا في النشرة الرسمية لصفقات المتعامل العمومي، وعلى الأقل في جريدتين يوميتين موزعتين على المستوى الوطني.</a:t>
            </a:r>
          </a:p>
          <a:p>
            <a:pPr marL="0" indent="0">
              <a:buNone/>
            </a:pPr>
            <a:endParaRPr lang="ar-SA" sz="2500" b="1" dirty="0">
              <a:latin typeface="Sakkal Majalla" pitchFamily="2" charset="-78"/>
              <a:cs typeface="Sakkal Majalla" pitchFamily="2" charset="-78"/>
            </a:endParaRPr>
          </a:p>
          <a:p>
            <a:pPr marL="0" indent="0">
              <a:buNone/>
            </a:pPr>
            <a:endParaRPr lang="ar-SA" sz="2500" b="1" dirty="0">
              <a:latin typeface="Sakkal Majalla" pitchFamily="2" charset="-78"/>
              <a:cs typeface="Sakkal Majalla" pitchFamily="2" charset="-78"/>
            </a:endParaRPr>
          </a:p>
          <a:p>
            <a:pPr marL="0" indent="0">
              <a:buNone/>
            </a:pPr>
            <a:endParaRPr lang="ar-SA" sz="2500" b="1"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500" b="1"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100" b="1"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DZ" sz="2500" dirty="0" smtClean="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SA" sz="4000" dirty="0">
              <a:latin typeface="Sakkal Majalla" pitchFamily="2" charset="-78"/>
              <a:cs typeface="Sakkal Majalla" pitchFamily="2" charset="-78"/>
            </a:endParaRPr>
          </a:p>
          <a:p>
            <a:pPr marL="0" indent="0">
              <a:buNone/>
            </a:pPr>
            <a:endParaRPr lang="ar-SA" sz="5900" u="sng"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38168"/>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ar-DZ" dirty="0" smtClean="0">
                <a:latin typeface="Sakkal Majalla" pitchFamily="2" charset="-78"/>
                <a:cs typeface="Sakkal Majalla" pitchFamily="2" charset="-78"/>
              </a:rPr>
              <a:t> </a:t>
            </a:r>
            <a:r>
              <a:rPr lang="ar-DZ" dirty="0">
                <a:latin typeface="Sakkal Majalla" pitchFamily="2" charset="-78"/>
                <a:cs typeface="Sakkal Majalla" pitchFamily="2" charset="-78"/>
              </a:rPr>
              <a:t>أنواع الصفقات حسب معيار نطاق الصفقة</a:t>
            </a:r>
          </a:p>
        </p:txBody>
      </p:sp>
      <p:sp>
        <p:nvSpPr>
          <p:cNvPr id="12" name="عنصر نائب للمحتوى 11"/>
          <p:cNvSpPr>
            <a:spLocks noGrp="1"/>
          </p:cNvSpPr>
          <p:nvPr>
            <p:ph sz="half" idx="2"/>
          </p:nvPr>
        </p:nvSpPr>
        <p:spPr>
          <a:xfrm>
            <a:off x="0" y="1870781"/>
            <a:ext cx="12191999" cy="4351338"/>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ar-SA" sz="2500" b="1" u="sng" dirty="0">
                <a:latin typeface="Sakkal Majalla" pitchFamily="2" charset="-78"/>
                <a:cs typeface="Sakkal Majalla" pitchFamily="2" charset="-78"/>
              </a:rPr>
              <a:t>ثالثا/ الصفقة الدولية: </a:t>
            </a:r>
            <a:endParaRPr lang="ar-DZ" sz="2500" b="1" u="sng" dirty="0" smtClean="0">
              <a:latin typeface="Sakkal Majalla" pitchFamily="2" charset="-78"/>
              <a:cs typeface="Sakkal Majalla" pitchFamily="2" charset="-78"/>
            </a:endParaRPr>
          </a:p>
          <a:p>
            <a:pPr marL="0" indent="0">
              <a:buNone/>
            </a:pPr>
            <a:r>
              <a:rPr lang="ar-SA" sz="2500" b="1" dirty="0" smtClean="0">
                <a:latin typeface="Sakkal Majalla" pitchFamily="2" charset="-78"/>
                <a:cs typeface="Sakkal Majalla" pitchFamily="2" charset="-78"/>
              </a:rPr>
              <a:t>تظهر </a:t>
            </a:r>
            <a:r>
              <a:rPr lang="ar-SA" sz="2500" b="1" dirty="0">
                <a:latin typeface="Sakkal Majalla" pitchFamily="2" charset="-78"/>
                <a:cs typeface="Sakkal Majalla" pitchFamily="2" charset="-78"/>
              </a:rPr>
              <a:t>دولية الصفقة بداية من نطاق الاشهار عن طلب العروض، وذلك عندما يتم النشر عن الطلب دوليا، لاستقطاب متعاملين متعاقدين من المجتمع الدولي، أما ما يمنح الصفقة العمومية الطبيعة الدولية قانونا فهو التعاقد مع شخص أجنبي، حيث أشار المشرع الجزائري للصفقة الدولية في عدد من المواد، مثل المادة 84 التي حددت أحد الشروط الاساسية الواجب أن تتضمنها أو تنص عليها دفاتر شروط دعوات المنافسة الدولية في إطار السياسات العمومية للتنمية بالنسبة للمتعهدين الاجانب، وهي الالتزام بالاستثمار في شراكة، والمادة 67 المتعلقة بتحديد محتوى أو مشتملات العروض، والمادة 38، التي ترخص صراحة للمصلحة المتعاقدة من أجل تحقيق أهدافها، أن تلجأ بغية تنفيذ خدماتها إلى إبرام صفقات تعقد مع مؤسسات خاضعة للقانون الجزائري، أو المؤسسات الأجنبية، طبقا لأحكام هذا المرسوم.</a:t>
            </a:r>
          </a:p>
          <a:p>
            <a:pPr marL="0" indent="0">
              <a:buNone/>
            </a:pPr>
            <a:endParaRPr lang="ar-SA" sz="2500" b="1" u="sng" dirty="0">
              <a:latin typeface="Sakkal Majalla" pitchFamily="2" charset="-78"/>
              <a:cs typeface="Sakkal Majalla" pitchFamily="2" charset="-78"/>
            </a:endParaRPr>
          </a:p>
          <a:p>
            <a:pPr marL="0" indent="0">
              <a:buNone/>
            </a:pPr>
            <a:endParaRPr lang="ar-SA" sz="2500" b="1" dirty="0">
              <a:latin typeface="Sakkal Majalla" pitchFamily="2" charset="-78"/>
              <a:cs typeface="Sakkal Majalla" pitchFamily="2" charset="-78"/>
            </a:endParaRPr>
          </a:p>
          <a:p>
            <a:pPr marL="0" indent="0">
              <a:buNone/>
            </a:pPr>
            <a:endParaRPr lang="ar-SA" sz="2500" b="1" dirty="0">
              <a:latin typeface="Sakkal Majalla" pitchFamily="2" charset="-78"/>
              <a:cs typeface="Sakkal Majalla" pitchFamily="2" charset="-78"/>
            </a:endParaRPr>
          </a:p>
          <a:p>
            <a:pPr marL="0" indent="0">
              <a:buNone/>
            </a:pPr>
            <a:endParaRPr lang="ar-SA" sz="2500" b="1"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500" b="1"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500" b="1" u="sng" dirty="0">
              <a:latin typeface="Sakkal Majalla" pitchFamily="2" charset="-78"/>
              <a:cs typeface="Sakkal Majalla" pitchFamily="2" charset="-78"/>
            </a:endParaRPr>
          </a:p>
          <a:p>
            <a:pPr marL="0" indent="0">
              <a:buNone/>
            </a:pPr>
            <a:endParaRPr lang="ar-SA" sz="2100" b="1"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100" b="1" u="sng" dirty="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DZ" sz="2500" dirty="0" smtClean="0">
              <a:latin typeface="Sakkal Majalla" pitchFamily="2" charset="-78"/>
              <a:cs typeface="Sakkal Majalla" pitchFamily="2" charset="-78"/>
            </a:endParaRPr>
          </a:p>
          <a:p>
            <a:pPr marL="0" indent="0">
              <a:buNone/>
            </a:pPr>
            <a:endParaRPr lang="ar-SA" sz="2500" dirty="0">
              <a:latin typeface="Sakkal Majalla" pitchFamily="2" charset="-78"/>
              <a:cs typeface="Sakkal Majalla" pitchFamily="2" charset="-78"/>
            </a:endParaRPr>
          </a:p>
          <a:p>
            <a:pPr marL="0" indent="0">
              <a:buNone/>
            </a:pPr>
            <a:endParaRPr lang="ar-SA" sz="4000" dirty="0">
              <a:latin typeface="Sakkal Majalla" pitchFamily="2" charset="-78"/>
              <a:cs typeface="Sakkal Majalla" pitchFamily="2" charset="-78"/>
            </a:endParaRPr>
          </a:p>
          <a:p>
            <a:pPr marL="0" indent="0">
              <a:buNone/>
            </a:pPr>
            <a:endParaRPr lang="ar-SA" sz="5900" u="sng" dirty="0">
              <a:latin typeface="Sakkal Majalla" pitchFamily="2" charset="-78"/>
              <a:cs typeface="Sakkal Majalla" pitchFamily="2" charset="-78"/>
            </a:endParaRPr>
          </a:p>
          <a:p>
            <a:pPr marL="0" indent="0">
              <a:buNone/>
            </a:pPr>
            <a:endParaRPr lang="ar-SA" b="1" u="sng" dirty="0">
              <a:latin typeface="Sakkal Majalla" pitchFamily="2" charset="-78"/>
              <a:cs typeface="Sakkal Majalla" pitchFamily="2" charset="-78"/>
            </a:endParaRPr>
          </a:p>
          <a:p>
            <a:endParaRPr lang="ar-SA" dirty="0"/>
          </a:p>
          <a:p>
            <a:endParaRPr lang="ar-SA" dirty="0"/>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12113"/>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ar-SA"/>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مستدير الزوايا 5"/>
          <p:cNvSpPr/>
          <p:nvPr/>
        </p:nvSpPr>
        <p:spPr>
          <a:xfrm>
            <a:off x="3036711" y="711200"/>
            <a:ext cx="4413956" cy="643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000" dirty="0" smtClean="0">
                <a:latin typeface="Sakkal Majalla" pitchFamily="2" charset="-78"/>
                <a:cs typeface="Sakkal Majalla" pitchFamily="2" charset="-78"/>
              </a:rPr>
              <a:t>الباب </a:t>
            </a:r>
            <a:r>
              <a:rPr lang="ar-DZ" sz="2000" dirty="0" err="1" smtClean="0">
                <a:latin typeface="Sakkal Majalla" pitchFamily="2" charset="-78"/>
                <a:cs typeface="Sakkal Majalla" pitchFamily="2" charset="-78"/>
              </a:rPr>
              <a:t>الاول:الفصل</a:t>
            </a:r>
            <a:r>
              <a:rPr lang="ar-DZ" sz="2000" dirty="0" smtClean="0">
                <a:latin typeface="Sakkal Majalla" pitchFamily="2" charset="-78"/>
                <a:cs typeface="Sakkal Majalla" pitchFamily="2" charset="-78"/>
              </a:rPr>
              <a:t> </a:t>
            </a:r>
            <a:r>
              <a:rPr lang="ar-DZ" sz="2000" dirty="0" smtClean="0">
                <a:latin typeface="Sakkal Majalla" pitchFamily="2" charset="-78"/>
                <a:cs typeface="Sakkal Majalla" pitchFamily="2" charset="-78"/>
              </a:rPr>
              <a:t>الاول : احكام تمهيدية </a:t>
            </a:r>
            <a:endParaRPr lang="ar-SA" sz="2000" dirty="0">
              <a:latin typeface="Sakkal Majalla" pitchFamily="2" charset="-78"/>
              <a:cs typeface="Sakkal Majalla" pitchFamily="2" charset="-78"/>
            </a:endParaRPr>
          </a:p>
        </p:txBody>
      </p:sp>
      <p:sp>
        <p:nvSpPr>
          <p:cNvPr id="7" name="مخطط انسيابي: معالجة متعاقبة 6"/>
          <p:cNvSpPr/>
          <p:nvPr/>
        </p:nvSpPr>
        <p:spPr>
          <a:xfrm>
            <a:off x="7224888" y="1490133"/>
            <a:ext cx="3048000" cy="654756"/>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DZ" dirty="0" smtClean="0"/>
              <a:t>القسم الاول: تعاريف ومجال التطبيق</a:t>
            </a:r>
            <a:endParaRPr lang="ar-SA" dirty="0"/>
          </a:p>
        </p:txBody>
      </p:sp>
      <p:sp>
        <p:nvSpPr>
          <p:cNvPr id="12" name="مخطط انسيابي: معالجة متعاقبة 11"/>
          <p:cNvSpPr/>
          <p:nvPr/>
        </p:nvSpPr>
        <p:spPr>
          <a:xfrm>
            <a:off x="3427871" y="1635720"/>
            <a:ext cx="2957689" cy="699911"/>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DZ" dirty="0" smtClean="0"/>
              <a:t>القسم الثاني: الاجراءات الخاصة</a:t>
            </a:r>
            <a:endParaRPr lang="ar-SA" dirty="0"/>
          </a:p>
        </p:txBody>
      </p:sp>
      <p:sp>
        <p:nvSpPr>
          <p:cNvPr id="13" name="مخطط انسيابي: محطة طرفية 12"/>
          <p:cNvSpPr/>
          <p:nvPr/>
        </p:nvSpPr>
        <p:spPr>
          <a:xfrm>
            <a:off x="2827609" y="2517422"/>
            <a:ext cx="3877990" cy="440267"/>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DZ" dirty="0" smtClean="0"/>
              <a:t>اجراءات في حالة الاستعجال الملح</a:t>
            </a:r>
            <a:endParaRPr lang="ar-SA" dirty="0"/>
          </a:p>
        </p:txBody>
      </p:sp>
      <p:sp>
        <p:nvSpPr>
          <p:cNvPr id="14" name="مخطط انسيابي: محطة طرفية 13"/>
          <p:cNvSpPr/>
          <p:nvPr/>
        </p:nvSpPr>
        <p:spPr>
          <a:xfrm>
            <a:off x="2917920" y="3172178"/>
            <a:ext cx="3787679" cy="406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DZ" dirty="0" smtClean="0"/>
              <a:t>الاجراءات المكيفة </a:t>
            </a:r>
            <a:endParaRPr lang="ar-SA" dirty="0"/>
          </a:p>
        </p:txBody>
      </p:sp>
      <p:sp>
        <p:nvSpPr>
          <p:cNvPr id="21" name="مخطط انسيابي: محطة طرفية 20"/>
          <p:cNvSpPr/>
          <p:nvPr/>
        </p:nvSpPr>
        <p:spPr>
          <a:xfrm>
            <a:off x="2917921" y="3905956"/>
            <a:ext cx="3787678" cy="485422"/>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DZ" dirty="0" smtClean="0"/>
              <a:t>الاجراءات الخاصة الصفقات العمومية </a:t>
            </a:r>
          </a:p>
          <a:p>
            <a:pPr algn="ctr"/>
            <a:r>
              <a:rPr lang="ar-DZ" dirty="0" smtClean="0"/>
              <a:t>التي تتطلب السرعة في اتخاذ القرار</a:t>
            </a:r>
            <a:endParaRPr lang="ar-SA" dirty="0"/>
          </a:p>
        </p:txBody>
      </p:sp>
      <p:sp>
        <p:nvSpPr>
          <p:cNvPr id="22" name="مخطط انسيابي: محطة طرفية 21"/>
          <p:cNvSpPr/>
          <p:nvPr/>
        </p:nvSpPr>
        <p:spPr>
          <a:xfrm>
            <a:off x="3036711" y="4662310"/>
            <a:ext cx="3877990" cy="316089"/>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DZ" dirty="0" smtClean="0"/>
              <a:t>الاجراءات المتعلقة بتقديم الخدمات الخاصة</a:t>
            </a:r>
            <a:endParaRPr lang="ar-SA" dirty="0"/>
          </a:p>
        </p:txBody>
      </p:sp>
      <p:sp>
        <p:nvSpPr>
          <p:cNvPr id="24" name="مخطط انسيابي: محطة طرفية 23"/>
          <p:cNvSpPr/>
          <p:nvPr/>
        </p:nvSpPr>
        <p:spPr>
          <a:xfrm>
            <a:off x="3063675" y="5271910"/>
            <a:ext cx="3686079" cy="643467"/>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DZ" dirty="0" smtClean="0"/>
              <a:t>الاجراءات المتعلقة بتكاليف الماء </a:t>
            </a:r>
            <a:r>
              <a:rPr lang="ar-DZ" dirty="0" err="1" smtClean="0"/>
              <a:t>والغازوالكهرباء</a:t>
            </a:r>
            <a:r>
              <a:rPr lang="ar-DZ" dirty="0" smtClean="0"/>
              <a:t> والهاتف والانترنيت</a:t>
            </a:r>
            <a:endParaRPr lang="ar-SA" dirty="0"/>
          </a:p>
        </p:txBody>
      </p:sp>
      <p:sp>
        <p:nvSpPr>
          <p:cNvPr id="25" name="مستطيل 24"/>
          <p:cNvSpPr/>
          <p:nvPr/>
        </p:nvSpPr>
        <p:spPr>
          <a:xfrm>
            <a:off x="158044" y="2517422"/>
            <a:ext cx="2280356" cy="6547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DZ" dirty="0" smtClean="0"/>
              <a:t>القسم الثالث: دفاتر الشروط</a:t>
            </a:r>
            <a:endParaRPr lang="ar-SA" dirty="0"/>
          </a:p>
        </p:txBody>
      </p:sp>
    </p:spTree>
    <p:extLst>
      <p:ext uri="{BB962C8B-B14F-4D97-AF65-F5344CB8AC3E}">
        <p14:creationId xmlns:p14="http://schemas.microsoft.com/office/powerpoint/2010/main" val="216235969"/>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ar-SA"/>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رسم تخطيطي 3"/>
          <p:cNvGraphicFramePr/>
          <p:nvPr>
            <p:extLst>
              <p:ext uri="{D42A27DB-BD31-4B8C-83A1-F6EECF244321}">
                <p14:modId xmlns:p14="http://schemas.microsoft.com/office/powerpoint/2010/main" val="71637326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6958633"/>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ar-SA"/>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رسم تخطيطي 2"/>
          <p:cNvGraphicFramePr/>
          <p:nvPr>
            <p:extLst>
              <p:ext uri="{D42A27DB-BD31-4B8C-83A1-F6EECF244321}">
                <p14:modId xmlns:p14="http://schemas.microsoft.com/office/powerpoint/2010/main" val="407122134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86516940"/>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ar-SA"/>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خطط انسيابي: مستند 5"/>
          <p:cNvSpPr/>
          <p:nvPr/>
        </p:nvSpPr>
        <p:spPr>
          <a:xfrm>
            <a:off x="4154311" y="519289"/>
            <a:ext cx="3443111" cy="970844"/>
          </a:xfrm>
          <a:prstGeom prst="flowChartDocumen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DZ" dirty="0" smtClean="0"/>
              <a:t>الاجراءات</a:t>
            </a:r>
            <a:endParaRPr lang="ar-SA" dirty="0"/>
          </a:p>
        </p:txBody>
      </p:sp>
      <p:sp>
        <p:nvSpPr>
          <p:cNvPr id="7" name="مخطط انسيابي: متعدد المستندات 6"/>
          <p:cNvSpPr/>
          <p:nvPr/>
        </p:nvSpPr>
        <p:spPr>
          <a:xfrm>
            <a:off x="5068711" y="1636889"/>
            <a:ext cx="2528711" cy="699911"/>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dirty="0" smtClean="0"/>
              <a:t>المبلغ التقديري للحاجات</a:t>
            </a:r>
            <a:endParaRPr lang="ar-SA" dirty="0"/>
          </a:p>
        </p:txBody>
      </p:sp>
      <p:sp>
        <p:nvSpPr>
          <p:cNvPr id="12" name="مخطط انسيابي: تخزين بالوصول المباشر 11"/>
          <p:cNvSpPr/>
          <p:nvPr/>
        </p:nvSpPr>
        <p:spPr>
          <a:xfrm>
            <a:off x="8057114" y="2517422"/>
            <a:ext cx="2520575" cy="564445"/>
          </a:xfrm>
          <a:prstGeom prst="flowChartMagneticDrum">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dirty="0" err="1" smtClean="0"/>
              <a:t>انجازاشغال</a:t>
            </a:r>
            <a:r>
              <a:rPr lang="ar-DZ" dirty="0" smtClean="0"/>
              <a:t> اقتناء لوازم</a:t>
            </a:r>
            <a:endParaRPr lang="ar-SA" dirty="0"/>
          </a:p>
        </p:txBody>
      </p:sp>
      <p:sp>
        <p:nvSpPr>
          <p:cNvPr id="13" name="مضلع عشري 12"/>
          <p:cNvSpPr/>
          <p:nvPr/>
        </p:nvSpPr>
        <p:spPr>
          <a:xfrm>
            <a:off x="5170311" y="2573867"/>
            <a:ext cx="2782712" cy="654755"/>
          </a:xfrm>
          <a:prstGeom prst="decagon">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dirty="0" smtClean="0"/>
              <a:t>اقل او يساوي</a:t>
            </a:r>
          </a:p>
          <a:p>
            <a:pPr algn="ctr"/>
            <a:r>
              <a:rPr lang="ar-DZ" dirty="0" smtClean="0"/>
              <a:t>12.000.000.00دج</a:t>
            </a:r>
            <a:endParaRPr lang="ar-SA" dirty="0"/>
          </a:p>
        </p:txBody>
      </p:sp>
      <p:sp>
        <p:nvSpPr>
          <p:cNvPr id="16" name="مخطط انسيابي: تخزين بالوصول المباشر 15"/>
          <p:cNvSpPr/>
          <p:nvPr/>
        </p:nvSpPr>
        <p:spPr>
          <a:xfrm>
            <a:off x="2407026" y="2517422"/>
            <a:ext cx="2520575" cy="564445"/>
          </a:xfrm>
          <a:prstGeom prst="flowChartMagneticDrum">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DZ" dirty="0" err="1" smtClean="0"/>
              <a:t>انجازاشغال</a:t>
            </a:r>
            <a:r>
              <a:rPr lang="ar-DZ" dirty="0" smtClean="0"/>
              <a:t> اقتناء لوازم</a:t>
            </a:r>
            <a:endParaRPr lang="ar-SA" dirty="0"/>
          </a:p>
        </p:txBody>
      </p:sp>
      <p:sp>
        <p:nvSpPr>
          <p:cNvPr id="18" name="مضلع عشري 17"/>
          <p:cNvSpPr/>
          <p:nvPr/>
        </p:nvSpPr>
        <p:spPr>
          <a:xfrm>
            <a:off x="-73635" y="2517422"/>
            <a:ext cx="2381956" cy="711200"/>
          </a:xfrm>
          <a:prstGeom prst="decagon">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DZ" dirty="0" smtClean="0"/>
              <a:t>اكثر من 12.000.000.00دج</a:t>
            </a:r>
            <a:endParaRPr lang="ar-SA" dirty="0"/>
          </a:p>
        </p:txBody>
      </p:sp>
      <p:sp>
        <p:nvSpPr>
          <p:cNvPr id="19" name="مخطط انسيابي: تخزين بالوصول المباشر 18"/>
          <p:cNvSpPr/>
          <p:nvPr/>
        </p:nvSpPr>
        <p:spPr>
          <a:xfrm>
            <a:off x="8209513" y="3251200"/>
            <a:ext cx="2520575" cy="564445"/>
          </a:xfrm>
          <a:prstGeom prst="flowChartMagneticDrum">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dirty="0" err="1" smtClean="0"/>
              <a:t>انجازالدراسات</a:t>
            </a:r>
            <a:r>
              <a:rPr lang="ar-DZ" dirty="0" smtClean="0"/>
              <a:t> </a:t>
            </a:r>
          </a:p>
          <a:p>
            <a:pPr algn="ctr"/>
            <a:r>
              <a:rPr lang="ar-DZ" dirty="0" smtClean="0"/>
              <a:t>تقديم الخدمات</a:t>
            </a:r>
            <a:endParaRPr lang="ar-SA" dirty="0"/>
          </a:p>
        </p:txBody>
      </p:sp>
      <p:sp>
        <p:nvSpPr>
          <p:cNvPr id="20" name="مضلع عشري 19"/>
          <p:cNvSpPr/>
          <p:nvPr/>
        </p:nvSpPr>
        <p:spPr>
          <a:xfrm>
            <a:off x="5170311" y="3279422"/>
            <a:ext cx="2886803" cy="716845"/>
          </a:xfrm>
          <a:prstGeom prst="decagon">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dirty="0" smtClean="0"/>
              <a:t>اقل </a:t>
            </a:r>
            <a:r>
              <a:rPr lang="ar-DZ" dirty="0" err="1" smtClean="0"/>
              <a:t>اويساوي</a:t>
            </a:r>
            <a:endParaRPr lang="ar-DZ" dirty="0" smtClean="0"/>
          </a:p>
          <a:p>
            <a:pPr algn="ctr"/>
            <a:r>
              <a:rPr lang="ar-DZ" dirty="0" smtClean="0"/>
              <a:t>06.000.000.00دج</a:t>
            </a:r>
            <a:endParaRPr lang="ar-SA" dirty="0"/>
          </a:p>
        </p:txBody>
      </p:sp>
      <p:sp>
        <p:nvSpPr>
          <p:cNvPr id="21" name="مخطط انسيابي: تخزين بالوصول المباشر 20"/>
          <p:cNvSpPr/>
          <p:nvPr/>
        </p:nvSpPr>
        <p:spPr>
          <a:xfrm>
            <a:off x="2308322" y="3355621"/>
            <a:ext cx="2760390" cy="564445"/>
          </a:xfrm>
          <a:prstGeom prst="flowChartMagneticDrum">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DZ" dirty="0" smtClean="0"/>
              <a:t>انجاز الدراسات</a:t>
            </a:r>
          </a:p>
          <a:p>
            <a:pPr algn="ctr"/>
            <a:r>
              <a:rPr lang="ar-DZ" dirty="0" smtClean="0"/>
              <a:t>تقديم الخدمات </a:t>
            </a:r>
            <a:endParaRPr lang="ar-SA" dirty="0"/>
          </a:p>
        </p:txBody>
      </p:sp>
      <p:sp>
        <p:nvSpPr>
          <p:cNvPr id="22" name="مضلع عشري 21"/>
          <p:cNvSpPr/>
          <p:nvPr/>
        </p:nvSpPr>
        <p:spPr>
          <a:xfrm>
            <a:off x="-73635" y="3310466"/>
            <a:ext cx="2381956" cy="711200"/>
          </a:xfrm>
          <a:prstGeom prst="decagon">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DZ" dirty="0" smtClean="0"/>
              <a:t>اكثر من 06.000.000.00دج</a:t>
            </a:r>
            <a:endParaRPr lang="ar-SA" dirty="0"/>
          </a:p>
        </p:txBody>
      </p:sp>
      <p:sp>
        <p:nvSpPr>
          <p:cNvPr id="15" name="مستطيل ذو زاوية واحدة مستديرة 14"/>
          <p:cNvSpPr/>
          <p:nvPr/>
        </p:nvSpPr>
        <p:spPr>
          <a:xfrm>
            <a:off x="8209513" y="3920066"/>
            <a:ext cx="2210131" cy="697090"/>
          </a:xfrm>
          <a:prstGeom prst="round1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dirty="0" smtClean="0"/>
              <a:t>اجراءات مكيفة –استشارة-</a:t>
            </a:r>
            <a:endParaRPr lang="ar-SA" dirty="0"/>
          </a:p>
        </p:txBody>
      </p:sp>
      <p:sp>
        <p:nvSpPr>
          <p:cNvPr id="25" name="مستطيل ذو زاوية واحدة مستديرة 24"/>
          <p:cNvSpPr/>
          <p:nvPr/>
        </p:nvSpPr>
        <p:spPr>
          <a:xfrm>
            <a:off x="8209512" y="4701821"/>
            <a:ext cx="2210131" cy="697090"/>
          </a:xfrm>
          <a:prstGeom prst="round1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dirty="0" smtClean="0"/>
              <a:t>كتابيا ومحل اشهار ملائم</a:t>
            </a:r>
            <a:endParaRPr lang="ar-SA" dirty="0"/>
          </a:p>
        </p:txBody>
      </p:sp>
      <p:sp>
        <p:nvSpPr>
          <p:cNvPr id="26" name="مستطيل ذو زاوية واحدة مستديرة 25"/>
          <p:cNvSpPr/>
          <p:nvPr/>
        </p:nvSpPr>
        <p:spPr>
          <a:xfrm>
            <a:off x="8209511" y="5474672"/>
            <a:ext cx="2210131" cy="697090"/>
          </a:xfrm>
          <a:prstGeom prst="round1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dirty="0" smtClean="0"/>
              <a:t>عقد او سند طلب</a:t>
            </a:r>
            <a:endParaRPr lang="ar-SA" dirty="0"/>
          </a:p>
        </p:txBody>
      </p:sp>
      <p:sp>
        <p:nvSpPr>
          <p:cNvPr id="27" name="مستطيل ذو زاوية واحدة مستديرة 26"/>
          <p:cNvSpPr/>
          <p:nvPr/>
        </p:nvSpPr>
        <p:spPr>
          <a:xfrm>
            <a:off x="2717470" y="4021666"/>
            <a:ext cx="2210131" cy="697090"/>
          </a:xfrm>
          <a:prstGeom prst="round1Rect">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DZ" dirty="0" smtClean="0"/>
              <a:t>طلب </a:t>
            </a:r>
            <a:r>
              <a:rPr lang="ar-DZ" dirty="0" smtClean="0"/>
              <a:t>عروض او التراضي</a:t>
            </a:r>
            <a:endParaRPr lang="ar-SA" dirty="0"/>
          </a:p>
        </p:txBody>
      </p:sp>
      <p:sp>
        <p:nvSpPr>
          <p:cNvPr id="28" name="مستطيل ذو زاوية واحدة مستديرة 27"/>
          <p:cNvSpPr/>
          <p:nvPr/>
        </p:nvSpPr>
        <p:spPr>
          <a:xfrm>
            <a:off x="2717469" y="4777582"/>
            <a:ext cx="2210131" cy="697090"/>
          </a:xfrm>
          <a:prstGeom prst="round1Rect">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DZ" dirty="0" smtClean="0"/>
              <a:t>الاعلان على الجرائد الوطنية</a:t>
            </a:r>
            <a:endParaRPr lang="ar-SA" dirty="0"/>
          </a:p>
        </p:txBody>
      </p:sp>
      <p:sp>
        <p:nvSpPr>
          <p:cNvPr id="29" name="مستطيل ذو زاوية واحدة مستديرة 28"/>
          <p:cNvSpPr/>
          <p:nvPr/>
        </p:nvSpPr>
        <p:spPr>
          <a:xfrm>
            <a:off x="2717470" y="5564981"/>
            <a:ext cx="2210131" cy="697090"/>
          </a:xfrm>
          <a:prstGeom prst="round1Rect">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DZ" dirty="0" smtClean="0"/>
              <a:t>صفقة</a:t>
            </a:r>
            <a:endParaRPr lang="ar-SA" dirty="0"/>
          </a:p>
        </p:txBody>
      </p:sp>
    </p:spTree>
    <p:extLst>
      <p:ext uri="{BB962C8B-B14F-4D97-AF65-F5344CB8AC3E}">
        <p14:creationId xmlns:p14="http://schemas.microsoft.com/office/powerpoint/2010/main" val="96599426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ar-SA"/>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خطط انسيابي: مستند 5"/>
          <p:cNvSpPr/>
          <p:nvPr/>
        </p:nvSpPr>
        <p:spPr>
          <a:xfrm>
            <a:off x="4154311" y="519289"/>
            <a:ext cx="3443111" cy="970844"/>
          </a:xfrm>
          <a:prstGeom prst="flowChartDocumen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DZ" dirty="0" smtClean="0"/>
              <a:t>الاجراءات</a:t>
            </a:r>
            <a:endParaRPr lang="ar-SA" dirty="0"/>
          </a:p>
        </p:txBody>
      </p:sp>
      <p:sp>
        <p:nvSpPr>
          <p:cNvPr id="7" name="مخطط انسيابي: متعدد المستندات 6"/>
          <p:cNvSpPr/>
          <p:nvPr/>
        </p:nvSpPr>
        <p:spPr>
          <a:xfrm>
            <a:off x="5068711" y="1636889"/>
            <a:ext cx="2528711" cy="699911"/>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dirty="0" smtClean="0"/>
              <a:t>سند الطلب</a:t>
            </a:r>
            <a:endParaRPr lang="ar-SA" dirty="0"/>
          </a:p>
        </p:txBody>
      </p:sp>
      <p:sp>
        <p:nvSpPr>
          <p:cNvPr id="12" name="مخطط انسيابي: تخزين بالوصول المباشر 11"/>
          <p:cNvSpPr/>
          <p:nvPr/>
        </p:nvSpPr>
        <p:spPr>
          <a:xfrm>
            <a:off x="8057114" y="2517422"/>
            <a:ext cx="2520575" cy="564445"/>
          </a:xfrm>
          <a:prstGeom prst="flowChartMagneticDrum">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dirty="0" err="1" smtClean="0"/>
              <a:t>انجازاشغال</a:t>
            </a:r>
            <a:r>
              <a:rPr lang="ar-DZ" dirty="0" smtClean="0"/>
              <a:t> اقتناء لوازم</a:t>
            </a:r>
            <a:endParaRPr lang="ar-SA" dirty="0"/>
          </a:p>
        </p:txBody>
      </p:sp>
      <p:sp>
        <p:nvSpPr>
          <p:cNvPr id="13" name="مضلع عشري 12"/>
          <p:cNvSpPr/>
          <p:nvPr/>
        </p:nvSpPr>
        <p:spPr>
          <a:xfrm>
            <a:off x="5170311" y="2573867"/>
            <a:ext cx="2782712" cy="654755"/>
          </a:xfrm>
          <a:prstGeom prst="decagon">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dirty="0" smtClean="0"/>
              <a:t>اقل او يساوي</a:t>
            </a:r>
          </a:p>
          <a:p>
            <a:pPr algn="ctr"/>
            <a:r>
              <a:rPr lang="ar-DZ" dirty="0" smtClean="0"/>
              <a:t>1.000.000.00دج</a:t>
            </a:r>
            <a:endParaRPr lang="ar-SA" dirty="0"/>
          </a:p>
        </p:txBody>
      </p:sp>
      <p:sp>
        <p:nvSpPr>
          <p:cNvPr id="19" name="مخطط انسيابي: تخزين بالوصول المباشر 18"/>
          <p:cNvSpPr/>
          <p:nvPr/>
        </p:nvSpPr>
        <p:spPr>
          <a:xfrm>
            <a:off x="8209513" y="3251200"/>
            <a:ext cx="2520575" cy="564445"/>
          </a:xfrm>
          <a:prstGeom prst="flowChartMagneticDrum">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dirty="0" err="1" smtClean="0"/>
              <a:t>انجازالدراسات</a:t>
            </a:r>
            <a:r>
              <a:rPr lang="ar-DZ" dirty="0" smtClean="0"/>
              <a:t> </a:t>
            </a:r>
          </a:p>
          <a:p>
            <a:pPr algn="ctr"/>
            <a:r>
              <a:rPr lang="ar-DZ" dirty="0" smtClean="0"/>
              <a:t>تقديم الخدمات</a:t>
            </a:r>
            <a:endParaRPr lang="ar-SA" dirty="0"/>
          </a:p>
        </p:txBody>
      </p:sp>
      <p:sp>
        <p:nvSpPr>
          <p:cNvPr id="20" name="مضلع عشري 19"/>
          <p:cNvSpPr/>
          <p:nvPr/>
        </p:nvSpPr>
        <p:spPr>
          <a:xfrm>
            <a:off x="5170311" y="3279422"/>
            <a:ext cx="2886803" cy="716845"/>
          </a:xfrm>
          <a:prstGeom prst="decagon">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dirty="0" smtClean="0"/>
              <a:t>اقل </a:t>
            </a:r>
            <a:r>
              <a:rPr lang="ar-DZ" dirty="0" err="1" smtClean="0"/>
              <a:t>اويساوي</a:t>
            </a:r>
            <a:endParaRPr lang="ar-DZ" dirty="0" smtClean="0"/>
          </a:p>
          <a:p>
            <a:pPr algn="ctr"/>
            <a:r>
              <a:rPr lang="ar-DZ" dirty="0" smtClean="0"/>
              <a:t>5.000.00دج</a:t>
            </a:r>
            <a:endParaRPr lang="ar-SA" dirty="0"/>
          </a:p>
        </p:txBody>
      </p:sp>
    </p:spTree>
    <p:extLst>
      <p:ext uri="{BB962C8B-B14F-4D97-AF65-F5344CB8AC3E}">
        <p14:creationId xmlns:p14="http://schemas.microsoft.com/office/powerpoint/2010/main" val="2062901555"/>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ar-SA"/>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0" y="0"/>
            <a:ext cx="12192000" cy="360040"/>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8057114" y="6420256"/>
            <a:ext cx="3055645"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4133463"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03 </a:t>
            </a:r>
            <a:r>
              <a:rPr lang="ar-DZ" sz="1600" b="1" dirty="0">
                <a:solidFill>
                  <a:srgbClr val="27425D"/>
                </a:solidFill>
                <a:latin typeface="ae_AlMothnna" panose="020B0803030604020204" pitchFamily="34" charset="-78"/>
                <a:cs typeface="ae_AlMothnna" panose="020B0803030604020204" pitchFamily="34" charset="-78"/>
              </a:rPr>
              <a:t>جويلية2021</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01"/>
            <a:ext cx="14017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خطط انسيابي: مستند 5"/>
          <p:cNvSpPr/>
          <p:nvPr/>
        </p:nvSpPr>
        <p:spPr>
          <a:xfrm>
            <a:off x="4154311" y="519289"/>
            <a:ext cx="3443111" cy="970844"/>
          </a:xfrm>
          <a:prstGeom prst="flowChartDocumen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DZ" dirty="0" smtClean="0"/>
              <a:t>مراحل ابرام الصفقة</a:t>
            </a:r>
          </a:p>
          <a:p>
            <a:pPr algn="ctr"/>
            <a:r>
              <a:rPr lang="ar-DZ" dirty="0" smtClean="0"/>
              <a:t>-ادارة مشروع-</a:t>
            </a:r>
            <a:endParaRPr lang="ar-SA" dirty="0"/>
          </a:p>
        </p:txBody>
      </p:sp>
      <p:sp>
        <p:nvSpPr>
          <p:cNvPr id="3" name="وسيلة شرح مع سهم إلى اليمين 2"/>
          <p:cNvSpPr/>
          <p:nvPr/>
        </p:nvSpPr>
        <p:spPr>
          <a:xfrm>
            <a:off x="241590" y="2483556"/>
            <a:ext cx="1812988" cy="891822"/>
          </a:xfrm>
          <a:prstGeom prst="rightArrowCallou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DZ" dirty="0" smtClean="0"/>
              <a:t>تحديد الحاجيات</a:t>
            </a:r>
            <a:endParaRPr lang="ar-SA" dirty="0"/>
          </a:p>
        </p:txBody>
      </p:sp>
      <p:sp>
        <p:nvSpPr>
          <p:cNvPr id="4" name="وسيلة شرح مع سهم إلى اليمين 3"/>
          <p:cNvSpPr/>
          <p:nvPr/>
        </p:nvSpPr>
        <p:spPr>
          <a:xfrm>
            <a:off x="2308321" y="2483556"/>
            <a:ext cx="1766968" cy="970844"/>
          </a:xfrm>
          <a:prstGeom prst="rightArrowCallou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ar-DZ" dirty="0" smtClean="0"/>
              <a:t>دفتر الشروط</a:t>
            </a:r>
            <a:endParaRPr lang="ar-SA" dirty="0"/>
          </a:p>
        </p:txBody>
      </p:sp>
      <p:sp>
        <p:nvSpPr>
          <p:cNvPr id="5" name="وسيلة شرح مع سهم إلى اليمين 4"/>
          <p:cNvSpPr/>
          <p:nvPr/>
        </p:nvSpPr>
        <p:spPr>
          <a:xfrm>
            <a:off x="4375053" y="2483556"/>
            <a:ext cx="1553307" cy="891822"/>
          </a:xfrm>
          <a:prstGeom prst="rightArrowCallou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dirty="0" smtClean="0"/>
              <a:t>الدعوة للمنافسة</a:t>
            </a:r>
            <a:endParaRPr lang="ar-SA" dirty="0"/>
          </a:p>
        </p:txBody>
      </p:sp>
      <p:sp>
        <p:nvSpPr>
          <p:cNvPr id="14" name="وسيلة شرح مع سهم إلى اليمين 13"/>
          <p:cNvSpPr/>
          <p:nvPr/>
        </p:nvSpPr>
        <p:spPr>
          <a:xfrm>
            <a:off x="6547555" y="2585156"/>
            <a:ext cx="1896533" cy="86924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dirty="0" smtClean="0"/>
              <a:t>فتح العروض وتقييمها</a:t>
            </a:r>
            <a:endParaRPr lang="ar-SA" dirty="0"/>
          </a:p>
        </p:txBody>
      </p:sp>
      <p:sp>
        <p:nvSpPr>
          <p:cNvPr id="15" name="وسيلة شرح مع سهم إلى اليسار 14"/>
          <p:cNvSpPr/>
          <p:nvPr/>
        </p:nvSpPr>
        <p:spPr>
          <a:xfrm>
            <a:off x="6254044" y="3793067"/>
            <a:ext cx="2190044" cy="8128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dirty="0" smtClean="0"/>
              <a:t>اختيار المتعامل المتعاقد</a:t>
            </a:r>
            <a:endParaRPr lang="ar-SA" dirty="0"/>
          </a:p>
        </p:txBody>
      </p:sp>
      <p:sp>
        <p:nvSpPr>
          <p:cNvPr id="16" name="وسيلة شرح مع سهم إلى اليسار 15"/>
          <p:cNvSpPr/>
          <p:nvPr/>
        </p:nvSpPr>
        <p:spPr>
          <a:xfrm>
            <a:off x="4278489" y="3742267"/>
            <a:ext cx="1649871" cy="914400"/>
          </a:xfrm>
          <a:prstGeom prst="leftArrowCallou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DZ" dirty="0" smtClean="0"/>
              <a:t>ابرام الصفقة</a:t>
            </a:r>
            <a:endParaRPr lang="ar-SA" dirty="0"/>
          </a:p>
        </p:txBody>
      </p:sp>
      <p:sp>
        <p:nvSpPr>
          <p:cNvPr id="17" name="وسيلة شرح مع سهم إلى اليسار 16"/>
          <p:cNvSpPr/>
          <p:nvPr/>
        </p:nvSpPr>
        <p:spPr>
          <a:xfrm>
            <a:off x="1840089" y="3793067"/>
            <a:ext cx="2077155" cy="863600"/>
          </a:xfrm>
          <a:prstGeom prst="leftArrowCallou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ar-DZ" dirty="0" smtClean="0"/>
              <a:t>الرقابة</a:t>
            </a:r>
            <a:endParaRPr lang="ar-SA" dirty="0"/>
          </a:p>
        </p:txBody>
      </p:sp>
      <p:sp>
        <p:nvSpPr>
          <p:cNvPr id="18" name="وسيلة شرح مع سهم إلى اليسار 17"/>
          <p:cNvSpPr/>
          <p:nvPr/>
        </p:nvSpPr>
        <p:spPr>
          <a:xfrm>
            <a:off x="241590" y="3793067"/>
            <a:ext cx="1384010" cy="863600"/>
          </a:xfrm>
          <a:prstGeom prst="leftArrow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DZ" dirty="0" smtClean="0"/>
              <a:t>التنفيذ</a:t>
            </a:r>
            <a:endParaRPr lang="ar-SA" dirty="0"/>
          </a:p>
        </p:txBody>
      </p:sp>
      <p:sp>
        <p:nvSpPr>
          <p:cNvPr id="21" name="وسيلة شرح مع سهم إلى اليمين 20"/>
          <p:cNvSpPr/>
          <p:nvPr/>
        </p:nvSpPr>
        <p:spPr>
          <a:xfrm>
            <a:off x="700881" y="5147733"/>
            <a:ext cx="1607440" cy="948267"/>
          </a:xfrm>
          <a:prstGeom prst="rightArrowCallou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DZ" dirty="0" smtClean="0"/>
              <a:t>الدفع </a:t>
            </a:r>
            <a:endParaRPr lang="ar-SA" dirty="0"/>
          </a:p>
        </p:txBody>
      </p:sp>
      <p:sp>
        <p:nvSpPr>
          <p:cNvPr id="22" name="وسيلة شرح مع سهم إلى اليمين 21"/>
          <p:cNvSpPr/>
          <p:nvPr/>
        </p:nvSpPr>
        <p:spPr>
          <a:xfrm>
            <a:off x="3273778" y="5147733"/>
            <a:ext cx="1877928" cy="948267"/>
          </a:xfrm>
          <a:prstGeom prst="rightArrowCallou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DZ" dirty="0" err="1" smtClean="0"/>
              <a:t>الاستيلام</a:t>
            </a:r>
            <a:endParaRPr lang="ar-SA" dirty="0"/>
          </a:p>
        </p:txBody>
      </p:sp>
    </p:spTree>
    <p:extLst>
      <p:ext uri="{BB962C8B-B14F-4D97-AF65-F5344CB8AC3E}">
        <p14:creationId xmlns:p14="http://schemas.microsoft.com/office/powerpoint/2010/main" val="140126193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2225</TotalTime>
  <Words>4603</Words>
  <Application>Microsoft Office PowerPoint</Application>
  <PresentationFormat>مخصص</PresentationFormat>
  <Paragraphs>538</Paragraphs>
  <Slides>36</Slides>
  <Notes>1</Notes>
  <HiddenSlides>0</HiddenSlides>
  <MMClips>0</MMClips>
  <ScaleCrop>false</ScaleCrop>
  <HeadingPairs>
    <vt:vector size="4" baseType="variant">
      <vt:variant>
        <vt:lpstr>نسق</vt:lpstr>
      </vt:variant>
      <vt:variant>
        <vt:i4>1</vt:i4>
      </vt:variant>
      <vt:variant>
        <vt:lpstr>عناوين الشرائح</vt:lpstr>
      </vt:variant>
      <vt:variant>
        <vt:i4>36</vt:i4>
      </vt:variant>
    </vt:vector>
  </HeadingPairs>
  <TitlesOfParts>
    <vt:vector size="37"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مفهوم الصفقات العمومية </vt:lpstr>
      <vt:lpstr> التعريف التشريعي للصفقات العمومية</vt:lpstr>
      <vt:lpstr> التعريف التشريعي للصفقات العمومية</vt:lpstr>
      <vt:lpstr>ماهي الطبيعة القانونية للصفقات العمومية؟</vt:lpstr>
      <vt:lpstr>ماهي الخاصية العقدية للصفقات العمومية؟</vt:lpstr>
      <vt:lpstr>المعايير التشريعية لقيام عقد الصفقة العمومية</vt:lpstr>
      <vt:lpstr>المعايير التشريعية لقيام عقد الصفقة العمومية</vt:lpstr>
      <vt:lpstr>المعايير التشريعية لقيام عقد الصفقة العمومية</vt:lpstr>
      <vt:lpstr>المعايير التشريعية لقيام عقد الصفقة العمومية</vt:lpstr>
      <vt:lpstr>انواع  الصفقات العمومية</vt:lpstr>
      <vt:lpstr>أنواع الصفقات العمومية حسب معيار موضوع</vt:lpstr>
      <vt:lpstr>أنواع الصفقات العمومية حسب معيار موضوع</vt:lpstr>
      <vt:lpstr>أنواع الصفقات العمومية حسب معيار موضوع</vt:lpstr>
      <vt:lpstr>أنواع الصفقات العمومية حسب معيار موضوع</vt:lpstr>
      <vt:lpstr>أنواع الصفقات حسب معيار التسمية التشريعية الخاصة</vt:lpstr>
      <vt:lpstr>أنواع الصفقات حسب معيار التسمية التشريعية الخاصة</vt:lpstr>
      <vt:lpstr>أنواع الصفقات العمومية حسب معيار طبيعة الصفقة</vt:lpstr>
      <vt:lpstr>أنواع الصفقات العمومية حسب معيار طبيعة الصفقة</vt:lpstr>
      <vt:lpstr> أنواع الصفقات حسب معيار نطاق الصفقة</vt:lpstr>
      <vt:lpstr> أنواع الصفقات حسب معيار نطاق الصفقة</vt:lpstr>
      <vt:lpstr> أنواع الصفقات حسب معيار نطاق الصفقة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alosman mohamed</dc:creator>
  <cp:lastModifiedBy>h soft</cp:lastModifiedBy>
  <cp:revision>53</cp:revision>
  <dcterms:created xsi:type="dcterms:W3CDTF">2020-10-23T18:10:09Z</dcterms:created>
  <dcterms:modified xsi:type="dcterms:W3CDTF">2021-07-04T03:40:30Z</dcterms:modified>
</cp:coreProperties>
</file>