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3"/>
  </p:notesMasterIdLst>
  <p:handoutMasterIdLst>
    <p:handoutMasterId r:id="rId4"/>
  </p:handoutMasterIdLst>
  <p:sldIdLst>
    <p:sldId id="256" r:id="rId2"/>
  </p:sldIdLst>
  <p:sldSz cx="33528000" cy="48006000"/>
  <p:notesSz cx="6797675" cy="9925050"/>
  <p:defaultTextStyle>
    <a:defPPr>
      <a:defRPr lang="en-US"/>
    </a:defPPr>
    <a:lvl1pPr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5pPr>
    <a:lvl6pPr marL="2286000" algn="l" defTabSz="914400" rtl="0" eaLnBrk="1" latinLnBrk="0" hangingPunct="1">
      <a:defRPr sz="2500" kern="1200">
        <a:solidFill>
          <a:schemeClr val="tx1"/>
        </a:solidFill>
        <a:latin typeface="Times New Roman" panose="02020603050405020304" pitchFamily="18" charset="0"/>
        <a:ea typeface="+mn-ea"/>
        <a:cs typeface="+mn-cs"/>
      </a:defRPr>
    </a:lvl6pPr>
    <a:lvl7pPr marL="2743200" algn="l" defTabSz="914400" rtl="0" eaLnBrk="1" latinLnBrk="0" hangingPunct="1">
      <a:defRPr sz="2500" kern="1200">
        <a:solidFill>
          <a:schemeClr val="tx1"/>
        </a:solidFill>
        <a:latin typeface="Times New Roman" panose="02020603050405020304" pitchFamily="18" charset="0"/>
        <a:ea typeface="+mn-ea"/>
        <a:cs typeface="+mn-cs"/>
      </a:defRPr>
    </a:lvl7pPr>
    <a:lvl8pPr marL="3200400" algn="l" defTabSz="914400" rtl="0" eaLnBrk="1" latinLnBrk="0" hangingPunct="1">
      <a:defRPr sz="2500" kern="1200">
        <a:solidFill>
          <a:schemeClr val="tx1"/>
        </a:solidFill>
        <a:latin typeface="Times New Roman" panose="02020603050405020304" pitchFamily="18" charset="0"/>
        <a:ea typeface="+mn-ea"/>
        <a:cs typeface="+mn-cs"/>
      </a:defRPr>
    </a:lvl8pPr>
    <a:lvl9pPr marL="3657600" algn="l" defTabSz="914400" rtl="0" eaLnBrk="1" latinLnBrk="0" hangingPunct="1">
      <a:defRPr sz="2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15120">
          <p15:clr>
            <a:srgbClr val="A4A3A4"/>
          </p15:clr>
        </p15:guide>
        <p15:guide id="2" pos="1056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FFFF"/>
    <a:srgbClr val="F0FFF0"/>
    <a:srgbClr val="0000FF"/>
    <a:srgbClr val="FFF0F0"/>
    <a:srgbClr val="C5C5FF"/>
    <a:srgbClr val="F0F0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99831" autoAdjust="0"/>
  </p:normalViewPr>
  <p:slideViewPr>
    <p:cSldViewPr>
      <p:cViewPr>
        <p:scale>
          <a:sx n="59" d="100"/>
          <a:sy n="59" d="100"/>
        </p:scale>
        <p:origin x="-72" y="14196"/>
      </p:cViewPr>
      <p:guideLst>
        <p:guide orient="horz" pos="15120"/>
        <p:guide pos="105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p:cViewPr varScale="1">
        <p:scale>
          <a:sx n="28" d="100"/>
          <a:sy n="28" d="100"/>
        </p:scale>
        <p:origin x="-1266" y="-78"/>
      </p:cViewPr>
      <p:guideLst>
        <p:guide orient="horz" pos="3127"/>
        <p:guide pos="214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0" y="1"/>
            <a:ext cx="2979585" cy="53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9" tIns="45755" rIns="91509" bIns="45755" numCol="1" anchor="t" anchorCtr="0" compatLnSpc="1">
            <a:prstTxWarp prst="textNoShape">
              <a:avLst/>
            </a:prstTxWarp>
          </a:bodyPr>
          <a:lstStyle>
            <a:lvl1pPr defTabSz="916319">
              <a:defRPr sz="1200"/>
            </a:lvl1pPr>
          </a:lstStyle>
          <a:p>
            <a:pPr>
              <a:defRPr/>
            </a:pPr>
            <a:endParaRPr lang="fr-FR"/>
          </a:p>
        </p:txBody>
      </p:sp>
      <p:sp>
        <p:nvSpPr>
          <p:cNvPr id="22531" name="Rectangle 1027"/>
          <p:cNvSpPr>
            <a:spLocks noGrp="1" noChangeArrowheads="1"/>
          </p:cNvSpPr>
          <p:nvPr>
            <p:ph type="dt" sz="quarter" idx="1"/>
          </p:nvPr>
        </p:nvSpPr>
        <p:spPr bwMode="auto">
          <a:xfrm>
            <a:off x="3819693" y="1"/>
            <a:ext cx="2979585" cy="53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9" tIns="45755" rIns="91509" bIns="45755" numCol="1" anchor="t" anchorCtr="0" compatLnSpc="1">
            <a:prstTxWarp prst="textNoShape">
              <a:avLst/>
            </a:prstTxWarp>
          </a:bodyPr>
          <a:lstStyle>
            <a:lvl1pPr algn="r" defTabSz="916319">
              <a:defRPr sz="1200"/>
            </a:lvl1pPr>
          </a:lstStyle>
          <a:p>
            <a:pPr>
              <a:defRPr/>
            </a:pPr>
            <a:endParaRPr lang="fr-FR"/>
          </a:p>
        </p:txBody>
      </p:sp>
      <p:sp>
        <p:nvSpPr>
          <p:cNvPr id="22532" name="Rectangle 1028"/>
          <p:cNvSpPr>
            <a:spLocks noGrp="1" noChangeArrowheads="1"/>
          </p:cNvSpPr>
          <p:nvPr>
            <p:ph type="ftr" sz="quarter" idx="2"/>
          </p:nvPr>
        </p:nvSpPr>
        <p:spPr bwMode="auto">
          <a:xfrm>
            <a:off x="0" y="9462604"/>
            <a:ext cx="2979585" cy="4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9" tIns="45755" rIns="91509" bIns="45755" numCol="1" anchor="b" anchorCtr="0" compatLnSpc="1">
            <a:prstTxWarp prst="textNoShape">
              <a:avLst/>
            </a:prstTxWarp>
          </a:bodyPr>
          <a:lstStyle>
            <a:lvl1pPr defTabSz="916319">
              <a:defRPr sz="1200"/>
            </a:lvl1pPr>
          </a:lstStyle>
          <a:p>
            <a:pPr>
              <a:defRPr/>
            </a:pPr>
            <a:endParaRPr lang="fr-FR"/>
          </a:p>
        </p:txBody>
      </p:sp>
      <p:sp>
        <p:nvSpPr>
          <p:cNvPr id="22533" name="Rectangle 1029"/>
          <p:cNvSpPr>
            <a:spLocks noGrp="1" noChangeArrowheads="1"/>
          </p:cNvSpPr>
          <p:nvPr>
            <p:ph type="sldNum" sz="quarter" idx="3"/>
          </p:nvPr>
        </p:nvSpPr>
        <p:spPr bwMode="auto">
          <a:xfrm>
            <a:off x="3819693" y="9462604"/>
            <a:ext cx="2979585" cy="4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9" tIns="45755" rIns="91509" bIns="45755" numCol="1" anchor="b" anchorCtr="0" compatLnSpc="1">
            <a:prstTxWarp prst="textNoShape">
              <a:avLst/>
            </a:prstTxWarp>
          </a:bodyPr>
          <a:lstStyle>
            <a:lvl1pPr algn="r" defTabSz="916319">
              <a:defRPr sz="1200"/>
            </a:lvl1pPr>
          </a:lstStyle>
          <a:p>
            <a:fld id="{55AAF62F-3AEF-42AB-B7A9-3CE2C04E987D}" type="slidenum">
              <a:rPr lang="fr-FR" altLang="en-US"/>
              <a:pPr/>
              <a:t>‹#›</a:t>
            </a:fld>
            <a:endParaRPr lang="fr-FR" altLang="en-US"/>
          </a:p>
        </p:txBody>
      </p:sp>
    </p:spTree>
    <p:extLst>
      <p:ext uri="{BB962C8B-B14F-4D97-AF65-F5344CB8AC3E}">
        <p14:creationId xmlns:p14="http://schemas.microsoft.com/office/powerpoint/2010/main" val="4198998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45979" cy="495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9" tIns="45755" rIns="91509" bIns="45755" numCol="1" anchor="t" anchorCtr="0" compatLnSpc="1">
            <a:prstTxWarp prst="textNoShape">
              <a:avLst/>
            </a:prstTxWarp>
          </a:bodyPr>
          <a:lstStyle>
            <a:lvl1pPr defTabSz="916319">
              <a:defRPr sz="1200"/>
            </a:lvl1pPr>
          </a:lstStyle>
          <a:p>
            <a:pPr>
              <a:defRPr/>
            </a:pPr>
            <a:endParaRPr lang="fr-FR"/>
          </a:p>
        </p:txBody>
      </p:sp>
      <p:sp>
        <p:nvSpPr>
          <p:cNvPr id="5123" name="Rectangle 3"/>
          <p:cNvSpPr>
            <a:spLocks noGrp="1" noChangeArrowheads="1"/>
          </p:cNvSpPr>
          <p:nvPr>
            <p:ph type="dt" idx="1"/>
          </p:nvPr>
        </p:nvSpPr>
        <p:spPr bwMode="auto">
          <a:xfrm>
            <a:off x="3851697" y="0"/>
            <a:ext cx="2945978" cy="495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9" tIns="45755" rIns="91509" bIns="45755" numCol="1" anchor="t" anchorCtr="0" compatLnSpc="1">
            <a:prstTxWarp prst="textNoShape">
              <a:avLst/>
            </a:prstTxWarp>
          </a:bodyPr>
          <a:lstStyle>
            <a:lvl1pPr algn="r" defTabSz="916319">
              <a:defRPr sz="1200"/>
            </a:lvl1pPr>
          </a:lstStyle>
          <a:p>
            <a:pPr>
              <a:defRPr/>
            </a:pPr>
            <a:endParaRPr lang="fr-FR"/>
          </a:p>
        </p:txBody>
      </p:sp>
      <p:sp>
        <p:nvSpPr>
          <p:cNvPr id="3076" name="Rectangle 4"/>
          <p:cNvSpPr>
            <a:spLocks noGrp="1" noRot="1" noChangeAspect="1" noChangeArrowheads="1" noTextEdit="1"/>
          </p:cNvSpPr>
          <p:nvPr>
            <p:ph type="sldImg" idx="2"/>
          </p:nvPr>
        </p:nvSpPr>
        <p:spPr bwMode="auto">
          <a:xfrm>
            <a:off x="2101850" y="747713"/>
            <a:ext cx="2595563" cy="3717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5717" y="4713763"/>
            <a:ext cx="4986242" cy="4464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9" tIns="45755" rIns="91509" bIns="45755" numCol="1" anchor="t" anchorCtr="0" compatLnSpc="1">
            <a:prstTxWarp prst="textNoShape">
              <a:avLst/>
            </a:prstTxWarp>
          </a:bodyPr>
          <a:lstStyle/>
          <a:p>
            <a:pPr lvl="0"/>
            <a:r>
              <a:rPr lang="fr-FR" noProof="0"/>
              <a:t>Cliquez pour modifier les styles du texte du masque</a:t>
            </a:r>
          </a:p>
          <a:p>
            <a:pPr lvl="0"/>
            <a:r>
              <a:rPr lang="fr-FR" noProof="0"/>
              <a:t>Deuxième niveau</a:t>
            </a:r>
          </a:p>
          <a:p>
            <a:pPr lvl="0"/>
            <a:r>
              <a:rPr lang="fr-FR" noProof="0"/>
              <a:t>Troisième niveau</a:t>
            </a:r>
          </a:p>
          <a:p>
            <a:pPr lvl="0"/>
            <a:r>
              <a:rPr lang="fr-FR" noProof="0"/>
              <a:t>Quatrième niveau</a:t>
            </a:r>
          </a:p>
          <a:p>
            <a:pPr lvl="0"/>
            <a:r>
              <a:rPr lang="fr-FR" noProof="0"/>
              <a:t>Cinquième niveau</a:t>
            </a:r>
          </a:p>
        </p:txBody>
      </p:sp>
      <p:sp>
        <p:nvSpPr>
          <p:cNvPr id="5126" name="Rectangle 6"/>
          <p:cNvSpPr>
            <a:spLocks noGrp="1" noChangeArrowheads="1"/>
          </p:cNvSpPr>
          <p:nvPr>
            <p:ph type="ftr" sz="quarter" idx="4"/>
          </p:nvPr>
        </p:nvSpPr>
        <p:spPr bwMode="auto">
          <a:xfrm>
            <a:off x="1" y="9429118"/>
            <a:ext cx="2945979" cy="495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9" tIns="45755" rIns="91509" bIns="45755" numCol="1" anchor="b" anchorCtr="0" compatLnSpc="1">
            <a:prstTxWarp prst="textNoShape">
              <a:avLst/>
            </a:prstTxWarp>
          </a:bodyPr>
          <a:lstStyle>
            <a:lvl1pPr defTabSz="916319">
              <a:defRPr sz="1200"/>
            </a:lvl1pPr>
          </a:lstStyle>
          <a:p>
            <a:pPr>
              <a:defRPr/>
            </a:pPr>
            <a:endParaRPr lang="fr-FR"/>
          </a:p>
        </p:txBody>
      </p:sp>
      <p:sp>
        <p:nvSpPr>
          <p:cNvPr id="5127" name="Rectangle 7"/>
          <p:cNvSpPr>
            <a:spLocks noGrp="1" noChangeArrowheads="1"/>
          </p:cNvSpPr>
          <p:nvPr>
            <p:ph type="sldNum" sz="quarter" idx="5"/>
          </p:nvPr>
        </p:nvSpPr>
        <p:spPr bwMode="auto">
          <a:xfrm>
            <a:off x="3851697" y="9429118"/>
            <a:ext cx="2945978" cy="495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9" tIns="45755" rIns="91509" bIns="45755" numCol="1" anchor="b" anchorCtr="0" compatLnSpc="1">
            <a:prstTxWarp prst="textNoShape">
              <a:avLst/>
            </a:prstTxWarp>
          </a:bodyPr>
          <a:lstStyle>
            <a:lvl1pPr algn="r" defTabSz="916319">
              <a:defRPr sz="1200"/>
            </a:lvl1pPr>
          </a:lstStyle>
          <a:p>
            <a:fld id="{62194A4A-923B-438F-BFD7-18F2FEF781D9}" type="slidenum">
              <a:rPr lang="fr-FR" altLang="en-US"/>
              <a:pPr/>
              <a:t>‹#›</a:t>
            </a:fld>
            <a:endParaRPr lang="fr-FR" altLang="en-US"/>
          </a:p>
        </p:txBody>
      </p:sp>
    </p:spTree>
    <p:extLst>
      <p:ext uri="{BB962C8B-B14F-4D97-AF65-F5344CB8AC3E}">
        <p14:creationId xmlns:p14="http://schemas.microsoft.com/office/powerpoint/2010/main" val="1006647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14912975"/>
            <a:ext cx="28498800" cy="10290175"/>
          </a:xfrm>
        </p:spPr>
        <p:txBody>
          <a:bodyPr/>
          <a:lstStyle/>
          <a:p>
            <a:r>
              <a:rPr lang="en-US"/>
              <a:t>Click to edit Master title style</a:t>
            </a:r>
            <a:endParaRPr lang="fr-FR"/>
          </a:p>
        </p:txBody>
      </p:sp>
      <p:sp>
        <p:nvSpPr>
          <p:cNvPr id="3" name="Subtitle 2"/>
          <p:cNvSpPr>
            <a:spLocks noGrp="1"/>
          </p:cNvSpPr>
          <p:nvPr>
            <p:ph type="subTitle" idx="1"/>
          </p:nvPr>
        </p:nvSpPr>
        <p:spPr>
          <a:xfrm>
            <a:off x="5029200" y="27203400"/>
            <a:ext cx="23469600" cy="12268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58174B3F-C2CB-45A1-A35E-557C32D6F020}" type="slidenum">
              <a:rPr lang="fr-FR" altLang="en-US"/>
              <a:pPr/>
              <a:t>‹#›</a:t>
            </a:fld>
            <a:endParaRPr lang="fr-FR" altLang="en-US"/>
          </a:p>
        </p:txBody>
      </p:sp>
    </p:spTree>
    <p:extLst>
      <p:ext uri="{BB962C8B-B14F-4D97-AF65-F5344CB8AC3E}">
        <p14:creationId xmlns:p14="http://schemas.microsoft.com/office/powerpoint/2010/main" val="4057623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0E59C41D-FE09-4EC5-80BD-57202BB1CD7D}" type="slidenum">
              <a:rPr lang="fr-FR" altLang="en-US"/>
              <a:pPr/>
              <a:t>‹#›</a:t>
            </a:fld>
            <a:endParaRPr lang="fr-FR" altLang="en-US"/>
          </a:p>
        </p:txBody>
      </p:sp>
    </p:spTree>
    <p:extLst>
      <p:ext uri="{BB962C8B-B14F-4D97-AF65-F5344CB8AC3E}">
        <p14:creationId xmlns:p14="http://schemas.microsoft.com/office/powerpoint/2010/main" val="426017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88700" y="4267200"/>
            <a:ext cx="7124700" cy="38404800"/>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2514600" y="4267200"/>
            <a:ext cx="21221700" cy="3840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DEF45469-FFDD-4AF5-AF88-94C852B51A92}" type="slidenum">
              <a:rPr lang="fr-FR" altLang="en-US"/>
              <a:pPr/>
              <a:t>‹#›</a:t>
            </a:fld>
            <a:endParaRPr lang="fr-FR" altLang="en-US"/>
          </a:p>
        </p:txBody>
      </p:sp>
    </p:spTree>
    <p:extLst>
      <p:ext uri="{BB962C8B-B14F-4D97-AF65-F5344CB8AC3E}">
        <p14:creationId xmlns:p14="http://schemas.microsoft.com/office/powerpoint/2010/main" val="517931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B371656B-5623-4FCD-BBC1-7798A107F706}" type="slidenum">
              <a:rPr lang="fr-FR" altLang="en-US"/>
              <a:pPr/>
              <a:t>‹#›</a:t>
            </a:fld>
            <a:endParaRPr lang="fr-FR" altLang="en-US"/>
          </a:p>
        </p:txBody>
      </p:sp>
    </p:spTree>
    <p:extLst>
      <p:ext uri="{BB962C8B-B14F-4D97-AF65-F5344CB8AC3E}">
        <p14:creationId xmlns:p14="http://schemas.microsoft.com/office/powerpoint/2010/main" val="217843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47950" y="30848300"/>
            <a:ext cx="28498800" cy="953452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647950" y="20346988"/>
            <a:ext cx="28498800" cy="105013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DAC5681E-540E-4601-A7F4-9F137B95CF32}" type="slidenum">
              <a:rPr lang="fr-FR" altLang="en-US"/>
              <a:pPr/>
              <a:t>‹#›</a:t>
            </a:fld>
            <a:endParaRPr lang="fr-FR" altLang="en-US"/>
          </a:p>
        </p:txBody>
      </p:sp>
    </p:spTree>
    <p:extLst>
      <p:ext uri="{BB962C8B-B14F-4D97-AF65-F5344CB8AC3E}">
        <p14:creationId xmlns:p14="http://schemas.microsoft.com/office/powerpoint/2010/main" val="38195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2514600" y="13868400"/>
            <a:ext cx="14173200" cy="2880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6840200" y="13868400"/>
            <a:ext cx="14173200" cy="2880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816994AE-350C-417A-9E60-5313F4F4C222}" type="slidenum">
              <a:rPr lang="fr-FR" altLang="en-US"/>
              <a:pPr/>
              <a:t>‹#›</a:t>
            </a:fld>
            <a:endParaRPr lang="fr-FR" altLang="en-US"/>
          </a:p>
        </p:txBody>
      </p:sp>
    </p:spTree>
    <p:extLst>
      <p:ext uri="{BB962C8B-B14F-4D97-AF65-F5344CB8AC3E}">
        <p14:creationId xmlns:p14="http://schemas.microsoft.com/office/powerpoint/2010/main" val="84690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6400" y="1922463"/>
            <a:ext cx="30175200" cy="8001000"/>
          </a:xfrm>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676400" y="10745788"/>
            <a:ext cx="14814550" cy="44783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76400" y="15224125"/>
            <a:ext cx="14814550" cy="276590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7032288" y="10745788"/>
            <a:ext cx="14819312" cy="44783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7032288" y="15224125"/>
            <a:ext cx="14819312" cy="276590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fld id="{199DAE03-32B4-4CA7-94FF-AAD7A2FA6703}" type="slidenum">
              <a:rPr lang="fr-FR" altLang="en-US"/>
              <a:pPr/>
              <a:t>‹#›</a:t>
            </a:fld>
            <a:endParaRPr lang="fr-FR" altLang="en-US"/>
          </a:p>
        </p:txBody>
      </p:sp>
    </p:spTree>
    <p:extLst>
      <p:ext uri="{BB962C8B-B14F-4D97-AF65-F5344CB8AC3E}">
        <p14:creationId xmlns:p14="http://schemas.microsoft.com/office/powerpoint/2010/main" val="1246599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fld id="{6F710C16-0B24-4517-B642-228AFFE65964}" type="slidenum">
              <a:rPr lang="fr-FR" altLang="en-US"/>
              <a:pPr/>
              <a:t>‹#›</a:t>
            </a:fld>
            <a:endParaRPr lang="fr-FR" altLang="en-US"/>
          </a:p>
        </p:txBody>
      </p:sp>
    </p:spTree>
    <p:extLst>
      <p:ext uri="{BB962C8B-B14F-4D97-AF65-F5344CB8AC3E}">
        <p14:creationId xmlns:p14="http://schemas.microsoft.com/office/powerpoint/2010/main" val="124583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fld id="{39508723-7303-4248-9F47-513D83572DB2}" type="slidenum">
              <a:rPr lang="fr-FR" altLang="en-US"/>
              <a:pPr/>
              <a:t>‹#›</a:t>
            </a:fld>
            <a:endParaRPr lang="fr-FR" altLang="en-US"/>
          </a:p>
        </p:txBody>
      </p:sp>
    </p:spTree>
    <p:extLst>
      <p:ext uri="{BB962C8B-B14F-4D97-AF65-F5344CB8AC3E}">
        <p14:creationId xmlns:p14="http://schemas.microsoft.com/office/powerpoint/2010/main" val="1429271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6400" y="1911350"/>
            <a:ext cx="11029950" cy="81343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3107988" y="1911350"/>
            <a:ext cx="18743612" cy="40971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676400" y="10045700"/>
            <a:ext cx="11029950" cy="32837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0F429495-35B8-4993-97CF-A9722E063050}" type="slidenum">
              <a:rPr lang="fr-FR" altLang="en-US"/>
              <a:pPr/>
              <a:t>‹#›</a:t>
            </a:fld>
            <a:endParaRPr lang="fr-FR" altLang="en-US"/>
          </a:p>
        </p:txBody>
      </p:sp>
    </p:spTree>
    <p:extLst>
      <p:ext uri="{BB962C8B-B14F-4D97-AF65-F5344CB8AC3E}">
        <p14:creationId xmlns:p14="http://schemas.microsoft.com/office/powerpoint/2010/main" val="216786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72250" y="33604200"/>
            <a:ext cx="20116800" cy="3967163"/>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6572250" y="4289425"/>
            <a:ext cx="20116800" cy="288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Text Placeholder 3"/>
          <p:cNvSpPr>
            <a:spLocks noGrp="1"/>
          </p:cNvSpPr>
          <p:nvPr>
            <p:ph type="body" sz="half" idx="2"/>
          </p:nvPr>
        </p:nvSpPr>
        <p:spPr>
          <a:xfrm>
            <a:off x="6572250" y="37571363"/>
            <a:ext cx="20116800" cy="56340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C855E164-BAEE-4AF8-B0C4-B716A0FA5F42}" type="slidenum">
              <a:rPr lang="fr-FR" altLang="en-US"/>
              <a:pPr/>
              <a:t>‹#›</a:t>
            </a:fld>
            <a:endParaRPr lang="fr-FR" altLang="en-US"/>
          </a:p>
        </p:txBody>
      </p:sp>
    </p:spTree>
    <p:extLst>
      <p:ext uri="{BB962C8B-B14F-4D97-AF65-F5344CB8AC3E}">
        <p14:creationId xmlns:p14="http://schemas.microsoft.com/office/powerpoint/2010/main" val="54393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hlink"/>
            </a:gs>
            <a:gs pos="100000">
              <a:srgbClr val="FFFFFF"/>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14600" y="4267200"/>
            <a:ext cx="28498800" cy="800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5610" tIns="232800" rIns="465610" bIns="232800" numCol="1" anchor="ctr" anchorCtr="0" compatLnSpc="1">
            <a:prstTxWarp prst="textNoShape">
              <a:avLst/>
            </a:prstTxWarp>
          </a:bodyPr>
          <a:lstStyle/>
          <a:p>
            <a:pPr lvl="0"/>
            <a:r>
              <a:rPr lang="fr-FR" altLang="en-US"/>
              <a:t>Cliquez pour modifier le style du titre du masque</a:t>
            </a:r>
          </a:p>
        </p:txBody>
      </p:sp>
      <p:sp>
        <p:nvSpPr>
          <p:cNvPr id="1027" name="Rectangle 3"/>
          <p:cNvSpPr>
            <a:spLocks noGrp="1" noChangeArrowheads="1"/>
          </p:cNvSpPr>
          <p:nvPr>
            <p:ph type="body" idx="1"/>
          </p:nvPr>
        </p:nvSpPr>
        <p:spPr bwMode="auto">
          <a:xfrm>
            <a:off x="2514600" y="13868400"/>
            <a:ext cx="28498800" cy="2880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5610" tIns="232800" rIns="465610" bIns="23280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21508" name="Rectangle 4"/>
          <p:cNvSpPr>
            <a:spLocks noGrp="1" noChangeArrowheads="1"/>
          </p:cNvSpPr>
          <p:nvPr>
            <p:ph type="dt" sz="half" idx="2"/>
          </p:nvPr>
        </p:nvSpPr>
        <p:spPr bwMode="auto">
          <a:xfrm>
            <a:off x="2514600" y="43738800"/>
            <a:ext cx="69850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5610" tIns="232800" rIns="465610" bIns="232800" numCol="1" anchor="t" anchorCtr="0" compatLnSpc="1">
            <a:prstTxWarp prst="textNoShape">
              <a:avLst/>
            </a:prstTxWarp>
          </a:bodyPr>
          <a:lstStyle>
            <a:lvl1pPr defTabSz="4659313">
              <a:defRPr sz="7100"/>
            </a:lvl1pPr>
          </a:lstStyle>
          <a:p>
            <a:pPr>
              <a:defRPr/>
            </a:pPr>
            <a:endParaRPr lang="fr-FR"/>
          </a:p>
        </p:txBody>
      </p:sp>
      <p:sp>
        <p:nvSpPr>
          <p:cNvPr id="21509" name="Rectangle 5"/>
          <p:cNvSpPr>
            <a:spLocks noGrp="1" noChangeArrowheads="1"/>
          </p:cNvSpPr>
          <p:nvPr>
            <p:ph type="ftr" sz="quarter" idx="3"/>
          </p:nvPr>
        </p:nvSpPr>
        <p:spPr bwMode="auto">
          <a:xfrm>
            <a:off x="11455400" y="43738800"/>
            <a:ext cx="106172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5610" tIns="232800" rIns="465610" bIns="232800" numCol="1" anchor="t" anchorCtr="0" compatLnSpc="1">
            <a:prstTxWarp prst="textNoShape">
              <a:avLst/>
            </a:prstTxWarp>
          </a:bodyPr>
          <a:lstStyle>
            <a:lvl1pPr algn="ctr" defTabSz="4659313">
              <a:defRPr sz="7100"/>
            </a:lvl1pPr>
          </a:lstStyle>
          <a:p>
            <a:pPr>
              <a:defRPr/>
            </a:pPr>
            <a:endParaRPr lang="fr-FR"/>
          </a:p>
        </p:txBody>
      </p:sp>
      <p:sp>
        <p:nvSpPr>
          <p:cNvPr id="21510" name="Rectangle 6"/>
          <p:cNvSpPr>
            <a:spLocks noGrp="1" noChangeArrowheads="1"/>
          </p:cNvSpPr>
          <p:nvPr>
            <p:ph type="sldNum" sz="quarter" idx="4"/>
          </p:nvPr>
        </p:nvSpPr>
        <p:spPr bwMode="auto">
          <a:xfrm>
            <a:off x="24028400" y="43738800"/>
            <a:ext cx="69850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5610" tIns="232800" rIns="465610" bIns="232800" numCol="1" anchor="t" anchorCtr="0" compatLnSpc="1">
            <a:prstTxWarp prst="textNoShape">
              <a:avLst/>
            </a:prstTxWarp>
          </a:bodyPr>
          <a:lstStyle>
            <a:lvl1pPr algn="r" defTabSz="4659313">
              <a:defRPr sz="7100"/>
            </a:lvl1pPr>
          </a:lstStyle>
          <a:p>
            <a:fld id="{3755249D-3F6B-44BE-96CE-A160165E4D7F}" type="slidenum">
              <a:rPr lang="fr-FR" altLang="en-US"/>
              <a:pPr/>
              <a:t>‹#›</a:t>
            </a:fld>
            <a:endParaRPr lang="fr-FR"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659313" rtl="0" eaLnBrk="0" fontAlgn="base" hangingPunct="0">
        <a:spcBef>
          <a:spcPct val="0"/>
        </a:spcBef>
        <a:spcAft>
          <a:spcPct val="0"/>
        </a:spcAft>
        <a:defRPr sz="22400">
          <a:solidFill>
            <a:schemeClr val="tx2"/>
          </a:solidFill>
          <a:latin typeface="+mj-lt"/>
          <a:ea typeface="+mj-ea"/>
          <a:cs typeface="+mj-cs"/>
        </a:defRPr>
      </a:lvl1pPr>
      <a:lvl2pPr algn="ctr" defTabSz="4659313" rtl="0" eaLnBrk="0" fontAlgn="base" hangingPunct="0">
        <a:spcBef>
          <a:spcPct val="0"/>
        </a:spcBef>
        <a:spcAft>
          <a:spcPct val="0"/>
        </a:spcAft>
        <a:defRPr sz="22400">
          <a:solidFill>
            <a:schemeClr val="tx2"/>
          </a:solidFill>
          <a:latin typeface="Times New Roman" pitchFamily="18" charset="0"/>
        </a:defRPr>
      </a:lvl2pPr>
      <a:lvl3pPr algn="ctr" defTabSz="4659313" rtl="0" eaLnBrk="0" fontAlgn="base" hangingPunct="0">
        <a:spcBef>
          <a:spcPct val="0"/>
        </a:spcBef>
        <a:spcAft>
          <a:spcPct val="0"/>
        </a:spcAft>
        <a:defRPr sz="22400">
          <a:solidFill>
            <a:schemeClr val="tx2"/>
          </a:solidFill>
          <a:latin typeface="Times New Roman" pitchFamily="18" charset="0"/>
        </a:defRPr>
      </a:lvl3pPr>
      <a:lvl4pPr algn="ctr" defTabSz="4659313" rtl="0" eaLnBrk="0" fontAlgn="base" hangingPunct="0">
        <a:spcBef>
          <a:spcPct val="0"/>
        </a:spcBef>
        <a:spcAft>
          <a:spcPct val="0"/>
        </a:spcAft>
        <a:defRPr sz="22400">
          <a:solidFill>
            <a:schemeClr val="tx2"/>
          </a:solidFill>
          <a:latin typeface="Times New Roman" pitchFamily="18" charset="0"/>
        </a:defRPr>
      </a:lvl4pPr>
      <a:lvl5pPr algn="ctr" defTabSz="4659313" rtl="0" eaLnBrk="0" fontAlgn="base" hangingPunct="0">
        <a:spcBef>
          <a:spcPct val="0"/>
        </a:spcBef>
        <a:spcAft>
          <a:spcPct val="0"/>
        </a:spcAft>
        <a:defRPr sz="22400">
          <a:solidFill>
            <a:schemeClr val="tx2"/>
          </a:solidFill>
          <a:latin typeface="Times New Roman" pitchFamily="18" charset="0"/>
        </a:defRPr>
      </a:lvl5pPr>
      <a:lvl6pPr marL="457200" algn="ctr" defTabSz="4659313" rtl="0" eaLnBrk="0" fontAlgn="base" hangingPunct="0">
        <a:spcBef>
          <a:spcPct val="0"/>
        </a:spcBef>
        <a:spcAft>
          <a:spcPct val="0"/>
        </a:spcAft>
        <a:defRPr sz="22400">
          <a:solidFill>
            <a:schemeClr val="tx2"/>
          </a:solidFill>
          <a:latin typeface="Times New Roman" pitchFamily="18" charset="0"/>
        </a:defRPr>
      </a:lvl6pPr>
      <a:lvl7pPr marL="914400" algn="ctr" defTabSz="4659313" rtl="0" eaLnBrk="0" fontAlgn="base" hangingPunct="0">
        <a:spcBef>
          <a:spcPct val="0"/>
        </a:spcBef>
        <a:spcAft>
          <a:spcPct val="0"/>
        </a:spcAft>
        <a:defRPr sz="22400">
          <a:solidFill>
            <a:schemeClr val="tx2"/>
          </a:solidFill>
          <a:latin typeface="Times New Roman" pitchFamily="18" charset="0"/>
        </a:defRPr>
      </a:lvl7pPr>
      <a:lvl8pPr marL="1371600" algn="ctr" defTabSz="4659313" rtl="0" eaLnBrk="0" fontAlgn="base" hangingPunct="0">
        <a:spcBef>
          <a:spcPct val="0"/>
        </a:spcBef>
        <a:spcAft>
          <a:spcPct val="0"/>
        </a:spcAft>
        <a:defRPr sz="22400">
          <a:solidFill>
            <a:schemeClr val="tx2"/>
          </a:solidFill>
          <a:latin typeface="Times New Roman" pitchFamily="18" charset="0"/>
        </a:defRPr>
      </a:lvl8pPr>
      <a:lvl9pPr marL="1828800" algn="ctr" defTabSz="4659313" rtl="0" eaLnBrk="0" fontAlgn="base" hangingPunct="0">
        <a:spcBef>
          <a:spcPct val="0"/>
        </a:spcBef>
        <a:spcAft>
          <a:spcPct val="0"/>
        </a:spcAft>
        <a:defRPr sz="22400">
          <a:solidFill>
            <a:schemeClr val="tx2"/>
          </a:solidFill>
          <a:latin typeface="Times New Roman" pitchFamily="18" charset="0"/>
        </a:defRPr>
      </a:lvl9pPr>
    </p:titleStyle>
    <p:bodyStyle>
      <a:lvl1pPr marL="1747838" indent="-1747838" algn="l" defTabSz="4659313" rtl="0" eaLnBrk="0" fontAlgn="base" hangingPunct="0">
        <a:spcBef>
          <a:spcPct val="20000"/>
        </a:spcBef>
        <a:spcAft>
          <a:spcPct val="0"/>
        </a:spcAft>
        <a:buChar char="•"/>
        <a:defRPr sz="16300">
          <a:solidFill>
            <a:schemeClr val="tx1"/>
          </a:solidFill>
          <a:latin typeface="+mn-lt"/>
          <a:ea typeface="+mn-ea"/>
          <a:cs typeface="+mn-cs"/>
        </a:defRPr>
      </a:lvl1pPr>
      <a:lvl2pPr marL="3786188" indent="-1457325" algn="l" defTabSz="4659313" rtl="0" eaLnBrk="0" fontAlgn="base" hangingPunct="0">
        <a:spcBef>
          <a:spcPct val="20000"/>
        </a:spcBef>
        <a:spcAft>
          <a:spcPct val="0"/>
        </a:spcAft>
        <a:buChar char="–"/>
        <a:defRPr sz="14300">
          <a:solidFill>
            <a:schemeClr val="tx1"/>
          </a:solidFill>
          <a:latin typeface="+mn-lt"/>
        </a:defRPr>
      </a:lvl2pPr>
      <a:lvl3pPr marL="5824538" indent="-1165225" algn="l" defTabSz="4659313" rtl="0" eaLnBrk="0" fontAlgn="base" hangingPunct="0">
        <a:spcBef>
          <a:spcPct val="20000"/>
        </a:spcBef>
        <a:spcAft>
          <a:spcPct val="0"/>
        </a:spcAft>
        <a:buChar char="•"/>
        <a:defRPr sz="12200">
          <a:solidFill>
            <a:schemeClr val="tx1"/>
          </a:solidFill>
          <a:latin typeface="+mn-lt"/>
        </a:defRPr>
      </a:lvl3pPr>
      <a:lvl4pPr marL="8153400" indent="-1165225" algn="l" defTabSz="4659313" rtl="0" eaLnBrk="0" fontAlgn="base" hangingPunct="0">
        <a:spcBef>
          <a:spcPct val="20000"/>
        </a:spcBef>
        <a:spcAft>
          <a:spcPct val="0"/>
        </a:spcAft>
        <a:buChar char="–"/>
        <a:defRPr sz="10200">
          <a:solidFill>
            <a:schemeClr val="tx1"/>
          </a:solidFill>
          <a:latin typeface="+mn-lt"/>
        </a:defRPr>
      </a:lvl4pPr>
      <a:lvl5pPr marL="10482263" indent="-1163638" algn="l" defTabSz="4659313" rtl="0" eaLnBrk="0" fontAlgn="base" hangingPunct="0">
        <a:spcBef>
          <a:spcPct val="20000"/>
        </a:spcBef>
        <a:spcAft>
          <a:spcPct val="0"/>
        </a:spcAft>
        <a:buChar char="»"/>
        <a:defRPr sz="10200">
          <a:solidFill>
            <a:schemeClr val="tx1"/>
          </a:solidFill>
          <a:latin typeface="+mn-lt"/>
        </a:defRPr>
      </a:lvl5pPr>
      <a:lvl6pPr marL="10939463" indent="-1163638" algn="l" defTabSz="4659313" rtl="0" eaLnBrk="0" fontAlgn="base" hangingPunct="0">
        <a:spcBef>
          <a:spcPct val="20000"/>
        </a:spcBef>
        <a:spcAft>
          <a:spcPct val="0"/>
        </a:spcAft>
        <a:buChar char="»"/>
        <a:defRPr sz="10200">
          <a:solidFill>
            <a:schemeClr val="tx1"/>
          </a:solidFill>
          <a:latin typeface="+mn-lt"/>
        </a:defRPr>
      </a:lvl6pPr>
      <a:lvl7pPr marL="11396663" indent="-1163638" algn="l" defTabSz="4659313" rtl="0" eaLnBrk="0" fontAlgn="base" hangingPunct="0">
        <a:spcBef>
          <a:spcPct val="20000"/>
        </a:spcBef>
        <a:spcAft>
          <a:spcPct val="0"/>
        </a:spcAft>
        <a:buChar char="»"/>
        <a:defRPr sz="10200">
          <a:solidFill>
            <a:schemeClr val="tx1"/>
          </a:solidFill>
          <a:latin typeface="+mn-lt"/>
        </a:defRPr>
      </a:lvl7pPr>
      <a:lvl8pPr marL="11853863" indent="-1163638" algn="l" defTabSz="4659313" rtl="0" eaLnBrk="0" fontAlgn="base" hangingPunct="0">
        <a:spcBef>
          <a:spcPct val="20000"/>
        </a:spcBef>
        <a:spcAft>
          <a:spcPct val="0"/>
        </a:spcAft>
        <a:buChar char="»"/>
        <a:defRPr sz="10200">
          <a:solidFill>
            <a:schemeClr val="tx1"/>
          </a:solidFill>
          <a:latin typeface="+mn-lt"/>
        </a:defRPr>
      </a:lvl8pPr>
      <a:lvl9pPr marL="12311063" indent="-1163638" algn="l" defTabSz="4659313" rtl="0" eaLnBrk="0" fontAlgn="base" hangingPunct="0">
        <a:spcBef>
          <a:spcPct val="20000"/>
        </a:spcBef>
        <a:spcAft>
          <a:spcPct val="0"/>
        </a:spcAft>
        <a:buChar char="»"/>
        <a:defRPr sz="10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Text Box 2"/>
          <p:cNvSpPr txBox="1">
            <a:spLocks noChangeArrowheads="1"/>
          </p:cNvSpPr>
          <p:nvPr/>
        </p:nvSpPr>
        <p:spPr bwMode="auto">
          <a:xfrm>
            <a:off x="3127657" y="4515835"/>
            <a:ext cx="27272687" cy="1815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2" tIns="45689" rIns="91382" bIns="45689">
            <a:spAutoFit/>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pPr algn="ctr"/>
            <a:endParaRPr lang="ar-DZ" altLang="en-US" sz="3200" b="1" dirty="0">
              <a:solidFill>
                <a:srgbClr val="0000FF"/>
              </a:solidFill>
              <a:latin typeface="Simplified Arabic" panose="02020603050405020304" pitchFamily="18" charset="-78"/>
              <a:cs typeface="Simplified Arabic" panose="02020603050405020304" pitchFamily="18" charset="-78"/>
            </a:endParaRPr>
          </a:p>
          <a:p>
            <a:pPr algn="ctr"/>
            <a:r>
              <a:rPr lang="ar-DZ" altLang="en-US" sz="3200" b="1" dirty="0">
                <a:solidFill>
                  <a:srgbClr val="0000FF"/>
                </a:solidFill>
                <a:latin typeface="Simplified Arabic" panose="02020603050405020304" pitchFamily="18" charset="-78"/>
                <a:cs typeface="Simplified Arabic" panose="02020603050405020304" pitchFamily="18" charset="-78"/>
              </a:rPr>
              <a:t>سكنى الحاضنة على ضوء مجلة الأحوال الشخصية التونسية</a:t>
            </a:r>
            <a:endParaRPr lang="en-GB" altLang="en-US" sz="3200" b="1" dirty="0">
              <a:solidFill>
                <a:srgbClr val="0000FF"/>
              </a:solidFill>
              <a:latin typeface="Simplified Arabic" panose="02020603050405020304" pitchFamily="18" charset="-78"/>
              <a:cs typeface="Simplified Arabic" panose="02020603050405020304" pitchFamily="18" charset="-78"/>
            </a:endParaRPr>
          </a:p>
          <a:p>
            <a:pPr algn="ctr"/>
            <a:endParaRPr lang="en-GB" altLang="en-US" sz="4800" b="1" dirty="0">
              <a:solidFill>
                <a:srgbClr val="0000FF"/>
              </a:solidFill>
              <a:latin typeface="Arial" panose="020B0604020202020204" pitchFamily="34" charset="0"/>
            </a:endParaRPr>
          </a:p>
        </p:txBody>
      </p:sp>
      <p:sp>
        <p:nvSpPr>
          <p:cNvPr id="2055" name="Text Box 11"/>
          <p:cNvSpPr txBox="1">
            <a:spLocks noChangeArrowheads="1"/>
          </p:cNvSpPr>
          <p:nvPr/>
        </p:nvSpPr>
        <p:spPr bwMode="auto">
          <a:xfrm>
            <a:off x="9261948" y="5806774"/>
            <a:ext cx="15549432" cy="169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82" tIns="45689" rIns="91382" bIns="45689">
            <a:spAutoFit/>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pPr algn="ctr"/>
            <a:r>
              <a:rPr lang="ar-DZ" altLang="en-US" sz="3200" b="1" dirty="0">
                <a:solidFill>
                  <a:srgbClr val="0000FF"/>
                </a:solidFill>
                <a:latin typeface="Simplified Arabic" panose="02020603050405020304" pitchFamily="18" charset="-78"/>
                <a:cs typeface="Simplified Arabic" panose="02020603050405020304" pitchFamily="18" charset="-78"/>
              </a:rPr>
              <a:t>قــــــــــدوري فــــــــــــــؤاد</a:t>
            </a:r>
            <a:endParaRPr lang="en-GB" altLang="en-US" sz="3200" b="1" dirty="0">
              <a:solidFill>
                <a:srgbClr val="0000FF"/>
              </a:solidFill>
              <a:latin typeface="Simplified Arabic" panose="02020603050405020304" pitchFamily="18" charset="-78"/>
              <a:cs typeface="Simplified Arabic" panose="02020603050405020304" pitchFamily="18" charset="-78"/>
            </a:endParaRPr>
          </a:p>
          <a:p>
            <a:pPr algn="ctr"/>
            <a:endParaRPr lang="en-GB" altLang="en-US" sz="2400" dirty="0">
              <a:latin typeface="Simplified Arabic" panose="02020603050405020304" pitchFamily="18" charset="-78"/>
              <a:cs typeface="Simplified Arabic" panose="02020603050405020304" pitchFamily="18" charset="-78"/>
            </a:endParaRPr>
          </a:p>
          <a:p>
            <a:pPr algn="ctr"/>
            <a:r>
              <a:rPr lang="ar-DZ" altLang="en-US" sz="2400" dirty="0">
                <a:latin typeface="Simplified Arabic" panose="02020603050405020304" pitchFamily="18" charset="-78"/>
                <a:cs typeface="Simplified Arabic" panose="02020603050405020304" pitchFamily="18" charset="-78"/>
              </a:rPr>
              <a:t>                      جامعة صفاقس  ، كلية الحقوق والعلوم السياسية ، قسم الحقوق ،تخصص قانون خاص, سيدي منصور -3061 صفاقس تونس</a:t>
            </a:r>
          </a:p>
          <a:p>
            <a:pPr algn="ctr"/>
            <a:r>
              <a:rPr lang="en-GB" altLang="en-US" sz="2400" dirty="0">
                <a:latin typeface="Simplified Arabic" panose="02020603050405020304" pitchFamily="18" charset="-78"/>
                <a:cs typeface="Simplified Arabic" panose="02020603050405020304" pitchFamily="18" charset="-78"/>
              </a:rPr>
              <a:t>Email: </a:t>
            </a:r>
            <a:r>
              <a:rPr lang="fr-FR" altLang="en-US" sz="2400" dirty="0">
                <a:latin typeface="Simplified Arabic" panose="02020603050405020304" pitchFamily="18" charset="-78"/>
                <a:cs typeface="Simplified Arabic" panose="02020603050405020304" pitchFamily="18" charset="-78"/>
              </a:rPr>
              <a:t>djebali.ang.39@gmail.com</a:t>
            </a:r>
            <a:r>
              <a:rPr lang="en-GB" altLang="en-US" sz="2400" dirty="0">
                <a:latin typeface="Simplified Arabic" panose="02020603050405020304" pitchFamily="18" charset="-78"/>
                <a:cs typeface="Simplified Arabic" panose="02020603050405020304" pitchFamily="18" charset="-78"/>
              </a:rPr>
              <a:t> </a:t>
            </a:r>
          </a:p>
        </p:txBody>
      </p:sp>
      <p:sp>
        <p:nvSpPr>
          <p:cNvPr id="2057" name="Rectangle 1532"/>
          <p:cNvSpPr>
            <a:spLocks noChangeArrowheads="1"/>
          </p:cNvSpPr>
          <p:nvPr/>
        </p:nvSpPr>
        <p:spPr bwMode="auto">
          <a:xfrm>
            <a:off x="0" y="23880763"/>
            <a:ext cx="3352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fr-FR" altLang="en-US"/>
          </a:p>
        </p:txBody>
      </p:sp>
      <p:sp>
        <p:nvSpPr>
          <p:cNvPr id="2058" name="AutoShape 1725"/>
          <p:cNvSpPr>
            <a:spLocks noChangeArrowheads="1"/>
          </p:cNvSpPr>
          <p:nvPr/>
        </p:nvSpPr>
        <p:spPr bwMode="auto">
          <a:xfrm>
            <a:off x="833845" y="4266900"/>
            <a:ext cx="32405638" cy="4253748"/>
          </a:xfrm>
          <a:prstGeom prst="roundRect">
            <a:avLst>
              <a:gd name="adj" fmla="val 26731"/>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fr-FR" altLang="en-US"/>
          </a:p>
        </p:txBody>
      </p:sp>
      <p:sp>
        <p:nvSpPr>
          <p:cNvPr id="2059" name="AutoShape 1835"/>
          <p:cNvSpPr>
            <a:spLocks noChangeArrowheads="1"/>
          </p:cNvSpPr>
          <p:nvPr/>
        </p:nvSpPr>
        <p:spPr bwMode="auto">
          <a:xfrm>
            <a:off x="17149536" y="37903946"/>
            <a:ext cx="16089946" cy="7341414"/>
          </a:xfrm>
          <a:prstGeom prst="roundRect">
            <a:avLst>
              <a:gd name="adj" fmla="val 20157"/>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fr-FR" altLang="en-US"/>
          </a:p>
        </p:txBody>
      </p:sp>
      <p:sp>
        <p:nvSpPr>
          <p:cNvPr id="2060" name="AutoShape 1836"/>
          <p:cNvSpPr>
            <a:spLocks noChangeArrowheads="1"/>
          </p:cNvSpPr>
          <p:nvPr/>
        </p:nvSpPr>
        <p:spPr bwMode="auto">
          <a:xfrm>
            <a:off x="833845" y="37909161"/>
            <a:ext cx="15850781" cy="7336199"/>
          </a:xfrm>
          <a:prstGeom prst="roundRect">
            <a:avLst>
              <a:gd name="adj" fmla="val 18319"/>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fr-FR" altLang="en-US"/>
          </a:p>
        </p:txBody>
      </p:sp>
      <p:sp>
        <p:nvSpPr>
          <p:cNvPr id="2062" name="AutoShape 1888"/>
          <p:cNvSpPr>
            <a:spLocks noChangeArrowheads="1"/>
          </p:cNvSpPr>
          <p:nvPr/>
        </p:nvSpPr>
        <p:spPr bwMode="auto">
          <a:xfrm>
            <a:off x="2054624" y="37655160"/>
            <a:ext cx="5399088" cy="630238"/>
          </a:xfrm>
          <a:prstGeom prst="roundRect">
            <a:avLst>
              <a:gd name="adj" fmla="val 50000"/>
            </a:avLst>
          </a:prstGeom>
          <a:solidFill>
            <a:srgbClr val="F0F0FF"/>
          </a:solidFill>
          <a:ln w="38100" algn="ctr">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pPr algn="ctr"/>
            <a:r>
              <a:rPr lang="ar-DZ" altLang="en-US" sz="3000" dirty="0">
                <a:solidFill>
                  <a:srgbClr val="0000FF"/>
                </a:solidFill>
                <a:latin typeface="Arial" panose="020B0604020202020204" pitchFamily="34" charset="0"/>
                <a:cs typeface="Arial" panose="020B0604020202020204" pitchFamily="34" charset="0"/>
              </a:rPr>
              <a:t>	</a:t>
            </a:r>
            <a:r>
              <a:rPr lang="ar-DZ" altLang="en-US" sz="3200" dirty="0">
                <a:solidFill>
                  <a:srgbClr val="0000FF"/>
                </a:solidFill>
                <a:latin typeface="Simplified Arabic" panose="02020603050405020304" pitchFamily="18" charset="-78"/>
                <a:cs typeface="Simplified Arabic" panose="02020603050405020304" pitchFamily="18" charset="-78"/>
              </a:rPr>
              <a:t>المراجع</a:t>
            </a:r>
            <a:endParaRPr lang="en-GB" altLang="en-US" sz="3200" dirty="0">
              <a:solidFill>
                <a:srgbClr val="0000FF"/>
              </a:solidFill>
              <a:latin typeface="Simplified Arabic" panose="02020603050405020304" pitchFamily="18" charset="-78"/>
              <a:cs typeface="Simplified Arabic" panose="02020603050405020304" pitchFamily="18" charset="-78"/>
            </a:endParaRPr>
          </a:p>
        </p:txBody>
      </p:sp>
      <p:sp>
        <p:nvSpPr>
          <p:cNvPr id="2063" name="AutoShape 1889"/>
          <p:cNvSpPr>
            <a:spLocks noChangeArrowheads="1"/>
          </p:cNvSpPr>
          <p:nvPr/>
        </p:nvSpPr>
        <p:spPr bwMode="auto">
          <a:xfrm>
            <a:off x="28092308" y="37414490"/>
            <a:ext cx="3298318" cy="730593"/>
          </a:xfrm>
          <a:prstGeom prst="roundRect">
            <a:avLst>
              <a:gd name="adj" fmla="val 50000"/>
            </a:avLst>
          </a:prstGeom>
          <a:solidFill>
            <a:srgbClr val="F0F0FF"/>
          </a:solidFill>
          <a:ln w="38100" algn="ctr">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pPr algn="ctr"/>
            <a:r>
              <a:rPr lang="ar-DZ" altLang="en-US" sz="3000" dirty="0">
                <a:solidFill>
                  <a:srgbClr val="0000FF"/>
                </a:solidFill>
                <a:latin typeface="Arial" panose="020B0604020202020204" pitchFamily="34" charset="0"/>
                <a:cs typeface="Arial" panose="020B0604020202020204" pitchFamily="34" charset="0"/>
              </a:rPr>
              <a:t>	خلاصة النتائج</a:t>
            </a:r>
            <a:endParaRPr lang="fr-FR" altLang="en-US" sz="3000" dirty="0">
              <a:solidFill>
                <a:srgbClr val="0000FF"/>
              </a:solidFill>
              <a:latin typeface="Arial" panose="020B0604020202020204" pitchFamily="34" charset="0"/>
              <a:cs typeface="Arial" panose="020B0604020202020204" pitchFamily="34" charset="0"/>
            </a:endParaRPr>
          </a:p>
        </p:txBody>
      </p:sp>
      <p:sp>
        <p:nvSpPr>
          <p:cNvPr id="2064" name="AutoShape 1905"/>
          <p:cNvSpPr>
            <a:spLocks noChangeArrowheads="1"/>
          </p:cNvSpPr>
          <p:nvPr/>
        </p:nvSpPr>
        <p:spPr bwMode="auto">
          <a:xfrm>
            <a:off x="833845" y="9592231"/>
            <a:ext cx="32517716" cy="4104624"/>
          </a:xfrm>
          <a:prstGeom prst="roundRect">
            <a:avLst>
              <a:gd name="adj" fmla="val 32444"/>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fr-FR" altLang="en-US"/>
          </a:p>
        </p:txBody>
      </p:sp>
      <p:sp>
        <p:nvSpPr>
          <p:cNvPr id="2065" name="AutoShape 1890"/>
          <p:cNvSpPr>
            <a:spLocks noChangeArrowheads="1"/>
          </p:cNvSpPr>
          <p:nvPr/>
        </p:nvSpPr>
        <p:spPr bwMode="auto">
          <a:xfrm>
            <a:off x="27970245" y="8994635"/>
            <a:ext cx="3842155" cy="741780"/>
          </a:xfrm>
          <a:prstGeom prst="roundRect">
            <a:avLst>
              <a:gd name="adj" fmla="val 50000"/>
            </a:avLst>
          </a:prstGeom>
          <a:solidFill>
            <a:srgbClr val="F0F0FF"/>
          </a:solidFill>
          <a:ln w="2857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pPr algn="ctr"/>
            <a:r>
              <a:rPr lang="ar-DZ" altLang="en-US" sz="3000" dirty="0">
                <a:solidFill>
                  <a:srgbClr val="0000FF"/>
                </a:solidFill>
                <a:latin typeface="Arial" panose="020B0604020202020204" pitchFamily="34" charset="0"/>
                <a:cs typeface="Arial" panose="020B0604020202020204" pitchFamily="34" charset="0"/>
              </a:rPr>
              <a:t>ملخص الدراسة </a:t>
            </a:r>
            <a:endParaRPr lang="fr-FR" altLang="en-US" sz="3000" dirty="0">
              <a:solidFill>
                <a:srgbClr val="0000FF"/>
              </a:solidFill>
              <a:latin typeface="Arial" panose="020B0604020202020204" pitchFamily="34" charset="0"/>
              <a:cs typeface="Arial" panose="020B0604020202020204" pitchFamily="34" charset="0"/>
            </a:endParaRPr>
          </a:p>
        </p:txBody>
      </p:sp>
      <p:sp>
        <p:nvSpPr>
          <p:cNvPr id="2067" name="AutoShape 2030"/>
          <p:cNvSpPr>
            <a:spLocks noChangeArrowheads="1"/>
          </p:cNvSpPr>
          <p:nvPr/>
        </p:nvSpPr>
        <p:spPr bwMode="auto">
          <a:xfrm>
            <a:off x="833845" y="20119182"/>
            <a:ext cx="32408409" cy="4859338"/>
          </a:xfrm>
          <a:prstGeom prst="roundRect">
            <a:avLst>
              <a:gd name="adj" fmla="val 25102"/>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fr-FR" altLang="en-US"/>
          </a:p>
        </p:txBody>
      </p:sp>
      <p:sp>
        <p:nvSpPr>
          <p:cNvPr id="2069" name="AutoShape 2035"/>
          <p:cNvSpPr>
            <a:spLocks noChangeArrowheads="1"/>
          </p:cNvSpPr>
          <p:nvPr/>
        </p:nvSpPr>
        <p:spPr bwMode="auto">
          <a:xfrm>
            <a:off x="833846" y="25908228"/>
            <a:ext cx="22140456" cy="11071225"/>
          </a:xfrm>
          <a:prstGeom prst="roundRect">
            <a:avLst>
              <a:gd name="adj" fmla="val 11199"/>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fr-FR" altLang="en-US"/>
          </a:p>
        </p:txBody>
      </p:sp>
      <p:sp>
        <p:nvSpPr>
          <p:cNvPr id="2070" name="AutoShape 2040"/>
          <p:cNvSpPr>
            <a:spLocks noChangeArrowheads="1"/>
          </p:cNvSpPr>
          <p:nvPr/>
        </p:nvSpPr>
        <p:spPr bwMode="auto">
          <a:xfrm>
            <a:off x="23671211" y="25878633"/>
            <a:ext cx="9568271" cy="11161713"/>
          </a:xfrm>
          <a:prstGeom prst="roundRect">
            <a:avLst>
              <a:gd name="adj" fmla="val 13338"/>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fr-FR" altLang="en-US"/>
          </a:p>
        </p:txBody>
      </p:sp>
      <p:sp>
        <p:nvSpPr>
          <p:cNvPr id="2091" name="AutoShape 2178"/>
          <p:cNvSpPr>
            <a:spLocks noChangeArrowheads="1"/>
          </p:cNvSpPr>
          <p:nvPr/>
        </p:nvSpPr>
        <p:spPr bwMode="auto">
          <a:xfrm>
            <a:off x="833845" y="14504988"/>
            <a:ext cx="32405638" cy="4637088"/>
          </a:xfrm>
          <a:prstGeom prst="roundRect">
            <a:avLst>
              <a:gd name="adj" fmla="val 26667"/>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endParaRPr lang="fr-FR" altLang="en-US"/>
          </a:p>
        </p:txBody>
      </p:sp>
      <p:sp>
        <p:nvSpPr>
          <p:cNvPr id="2092" name="AutoShape 2025"/>
          <p:cNvSpPr>
            <a:spLocks noChangeArrowheads="1"/>
          </p:cNvSpPr>
          <p:nvPr/>
        </p:nvSpPr>
        <p:spPr bwMode="auto">
          <a:xfrm>
            <a:off x="28092307" y="13991907"/>
            <a:ext cx="4435098" cy="912350"/>
          </a:xfrm>
          <a:prstGeom prst="roundRect">
            <a:avLst>
              <a:gd name="adj" fmla="val 50000"/>
            </a:avLst>
          </a:prstGeom>
          <a:solidFill>
            <a:srgbClr val="F0F0FF"/>
          </a:solidFill>
          <a:ln w="381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pPr algn="ctr"/>
            <a:r>
              <a:rPr lang="ar-SA" b="1" dirty="0"/>
              <a:t>تقديم موضوع البحث</a:t>
            </a:r>
            <a:endParaRPr lang="fr-FR" altLang="en-US" sz="3000" dirty="0">
              <a:solidFill>
                <a:srgbClr val="0000FF"/>
              </a:solidFill>
              <a:latin typeface="Arial" panose="020B0604020202020204" pitchFamily="34" charset="0"/>
              <a:cs typeface="Arial" panose="020B0604020202020204" pitchFamily="34" charset="0"/>
            </a:endParaRPr>
          </a:p>
        </p:txBody>
      </p:sp>
      <p:grpSp>
        <p:nvGrpSpPr>
          <p:cNvPr id="5" name="Group 4"/>
          <p:cNvGrpSpPr/>
          <p:nvPr/>
        </p:nvGrpSpPr>
        <p:grpSpPr>
          <a:xfrm>
            <a:off x="1036638" y="594509"/>
            <a:ext cx="31295975" cy="3898503"/>
            <a:chOff x="1116013" y="496888"/>
            <a:chExt cx="31295975" cy="3898503"/>
          </a:xfrm>
          <a:noFill/>
        </p:grpSpPr>
        <p:sp>
          <p:nvSpPr>
            <p:cNvPr id="2096" name="Rectangle 1"/>
            <p:cNvSpPr>
              <a:spLocks noChangeArrowheads="1"/>
            </p:cNvSpPr>
            <p:nvPr/>
          </p:nvSpPr>
          <p:spPr bwMode="auto">
            <a:xfrm>
              <a:off x="1116013" y="496888"/>
              <a:ext cx="31295975" cy="3898503"/>
            </a:xfrm>
            <a:prstGeom prst="rect">
              <a:avLst/>
            </a:prstGeom>
            <a:grpFill/>
            <a:ln w="9525">
              <a:noFill/>
              <a:miter lim="800000"/>
              <a:headEnd/>
              <a:tailEnd/>
            </a:ln>
          </p:spPr>
          <p:txBody>
            <a:bodyPr wrap="square">
              <a:spAutoFit/>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pPr marL="0" marR="0" algn="ctr">
                <a:spcBef>
                  <a:spcPts val="0"/>
                </a:spcBef>
                <a:spcAft>
                  <a:spcPts val="1000"/>
                </a:spcAft>
              </a:pPr>
              <a:endParaRPr lang="en-US" sz="4000" b="1" dirty="0">
                <a:solidFill>
                  <a:srgbClr val="FF0000"/>
                </a:solidFill>
                <a:ea typeface="Calibri" panose="020F0502020204030204" pitchFamily="34" charset="0"/>
                <a:cs typeface="Arial" panose="020B0604020202020204" pitchFamily="34" charset="0"/>
              </a:endParaRPr>
            </a:p>
            <a:p>
              <a:pPr marL="0" marR="0" algn="ctr">
                <a:spcBef>
                  <a:spcPts val="0"/>
                </a:spcBef>
                <a:spcAft>
                  <a:spcPts val="1000"/>
                </a:spcAft>
              </a:pPr>
              <a:r>
                <a:rPr lang="en-US" sz="4000" b="1" dirty="0">
                  <a:solidFill>
                    <a:srgbClr val="FF0000"/>
                  </a:solidFill>
                  <a:ea typeface="Calibri" panose="020F0502020204030204" pitchFamily="34" charset="0"/>
                  <a:cs typeface="Arial" panose="020B0604020202020204" pitchFamily="34" charset="0"/>
                </a:rPr>
                <a:t>I</a:t>
              </a:r>
              <a:r>
                <a:rPr lang="en-US" sz="4000" b="1" dirty="0">
                  <a:ea typeface="Calibri" panose="020F0502020204030204" pitchFamily="34" charset="0"/>
                  <a:cs typeface="Arial" panose="020B0604020202020204" pitchFamily="34" charset="0"/>
                </a:rPr>
                <a:t>nternational </a:t>
              </a:r>
              <a:r>
                <a:rPr lang="en-US" sz="4000" b="1" dirty="0" err="1">
                  <a:solidFill>
                    <a:srgbClr val="00B0F0"/>
                  </a:solidFill>
                  <a:ea typeface="Calibri" panose="020F0502020204030204" pitchFamily="34" charset="0"/>
                  <a:cs typeface="Arial" panose="020B0604020202020204" pitchFamily="34" charset="0"/>
                </a:rPr>
                <a:t>P</a:t>
              </a:r>
              <a:r>
                <a:rPr lang="en-US" sz="4000" b="1" dirty="0" err="1">
                  <a:ea typeface="Calibri" panose="020F0502020204030204" pitchFamily="34" charset="0"/>
                  <a:cs typeface="Arial" panose="020B0604020202020204" pitchFamily="34" charset="0"/>
                </a:rPr>
                <a:t>luridisciplinary</a:t>
              </a:r>
              <a:r>
                <a:rPr lang="en-US" sz="4000" b="1" dirty="0">
                  <a:ea typeface="Calibri" panose="020F0502020204030204" pitchFamily="34" charset="0"/>
                  <a:cs typeface="Arial" panose="020B0604020202020204" pitchFamily="34" charset="0"/>
                </a:rPr>
                <a:t> </a:t>
              </a:r>
              <a:r>
                <a:rPr lang="en-US" sz="4000" b="1" dirty="0">
                  <a:solidFill>
                    <a:srgbClr val="FFC000"/>
                  </a:solidFill>
                  <a:ea typeface="Calibri" panose="020F0502020204030204" pitchFamily="34" charset="0"/>
                  <a:cs typeface="Arial" panose="020B0604020202020204" pitchFamily="34" charset="0"/>
                </a:rPr>
                <a:t>P</a:t>
              </a:r>
              <a:r>
                <a:rPr lang="en-US" sz="4000" b="1" dirty="0">
                  <a:ea typeface="Calibri" panose="020F0502020204030204" pitchFamily="34" charset="0"/>
                  <a:cs typeface="Arial" panose="020B0604020202020204" pitchFamily="34" charset="0"/>
                </a:rPr>
                <a:t>hD </a:t>
              </a:r>
              <a:r>
                <a:rPr lang="en-US" sz="4000" b="1" dirty="0">
                  <a:solidFill>
                    <a:srgbClr val="00B050"/>
                  </a:solidFill>
                  <a:ea typeface="Calibri" panose="020F0502020204030204" pitchFamily="34" charset="0"/>
                  <a:cs typeface="Arial" panose="020B0604020202020204" pitchFamily="34" charset="0"/>
                </a:rPr>
                <a:t>M</a:t>
              </a:r>
              <a:r>
                <a:rPr lang="en-US" sz="4000" b="1" dirty="0">
                  <a:ea typeface="Calibri" panose="020F0502020204030204" pitchFamily="34" charset="0"/>
                  <a:cs typeface="Arial" panose="020B0604020202020204" pitchFamily="34" charset="0"/>
                </a:rPr>
                <a:t>eeting (</a:t>
              </a:r>
              <a:r>
                <a:rPr lang="en-US" sz="4000" b="1" dirty="0">
                  <a:solidFill>
                    <a:srgbClr val="C00000"/>
                  </a:solidFill>
                  <a:ea typeface="Calibri" panose="020F0502020204030204" pitchFamily="34" charset="0"/>
                  <a:cs typeface="Arial" panose="020B0604020202020204" pitchFamily="34" charset="0"/>
                </a:rPr>
                <a:t>I</a:t>
              </a:r>
              <a:r>
                <a:rPr lang="en-US" sz="4000" b="1" dirty="0">
                  <a:solidFill>
                    <a:srgbClr val="00B0F0"/>
                  </a:solidFill>
                  <a:ea typeface="Calibri" panose="020F0502020204030204" pitchFamily="34" charset="0"/>
                  <a:cs typeface="Arial" panose="020B0604020202020204" pitchFamily="34" charset="0"/>
                </a:rPr>
                <a:t>P</a:t>
              </a:r>
              <a:r>
                <a:rPr lang="en-US" sz="4000" b="1" dirty="0">
                  <a:solidFill>
                    <a:srgbClr val="FFC000"/>
                  </a:solidFill>
                  <a:ea typeface="Calibri" panose="020F0502020204030204" pitchFamily="34" charset="0"/>
                  <a:cs typeface="Arial" panose="020B0604020202020204" pitchFamily="34" charset="0"/>
                </a:rPr>
                <a:t>P</a:t>
              </a:r>
              <a:r>
                <a:rPr lang="en-US" sz="4000" b="1" dirty="0">
                  <a:solidFill>
                    <a:srgbClr val="00B050"/>
                  </a:solidFill>
                  <a:ea typeface="Calibri" panose="020F0502020204030204" pitchFamily="34" charset="0"/>
                  <a:cs typeface="Arial" panose="020B0604020202020204" pitchFamily="34" charset="0"/>
                </a:rPr>
                <a:t>M’</a:t>
              </a:r>
              <a:r>
                <a:rPr lang="en-US" sz="4000" b="1" dirty="0">
                  <a:solidFill>
                    <a:srgbClr val="C00000"/>
                  </a:solidFill>
                  <a:ea typeface="Calibri" panose="020F0502020204030204" pitchFamily="34" charset="0"/>
                  <a:cs typeface="Arial" panose="020B0604020202020204" pitchFamily="34" charset="0"/>
                </a:rPr>
                <a:t>20</a:t>
              </a:r>
              <a:r>
                <a:rPr lang="en-US" sz="4000" b="1" dirty="0">
                  <a:ea typeface="Calibri" panose="020F0502020204030204" pitchFamily="34" charset="0"/>
                  <a:cs typeface="Arial" panose="020B0604020202020204" pitchFamily="34" charset="0"/>
                </a:rPr>
                <a:t>)</a:t>
              </a:r>
              <a:r>
                <a:rPr lang="en-US" sz="4000" b="1" dirty="0"/>
                <a:t>,  </a:t>
              </a:r>
              <a:r>
                <a:rPr lang="en-US" sz="4000" b="1" dirty="0">
                  <a:effectLst/>
                  <a:latin typeface="Calibri" panose="020F0502020204030204" pitchFamily="34" charset="0"/>
                  <a:ea typeface="Calibri" panose="020F0502020204030204" pitchFamily="34" charset="0"/>
                  <a:cs typeface="Arial" panose="020B0604020202020204" pitchFamily="34" charset="0"/>
                </a:rPr>
                <a:t>1</a:t>
              </a:r>
              <a:r>
                <a:rPr lang="en-US" sz="4000" b="1" baseline="30000" dirty="0">
                  <a:effectLst/>
                  <a:latin typeface="Calibri" panose="020F0502020204030204" pitchFamily="34" charset="0"/>
                  <a:ea typeface="Calibri" panose="020F0502020204030204" pitchFamily="34" charset="0"/>
                  <a:cs typeface="Arial" panose="020B0604020202020204" pitchFamily="34" charset="0"/>
                </a:rPr>
                <a:t>st</a:t>
              </a:r>
              <a:r>
                <a:rPr lang="en-US" sz="4000" b="1" dirty="0">
                  <a:effectLst/>
                  <a:latin typeface="Calibri" panose="020F0502020204030204" pitchFamily="34" charset="0"/>
                  <a:ea typeface="Calibri" panose="020F0502020204030204" pitchFamily="34" charset="0"/>
                  <a:cs typeface="Arial" panose="020B0604020202020204" pitchFamily="34" charset="0"/>
                </a:rPr>
                <a:t> Edition, February</a:t>
              </a:r>
              <a:r>
                <a:rPr lang="en-US" sz="4000" b="1" dirty="0">
                  <a:effectLst/>
                  <a:latin typeface="Arial" panose="020B0604020202020204" pitchFamily="34" charset="0"/>
                  <a:ea typeface="Calibri" panose="020F0502020204030204" pitchFamily="34" charset="0"/>
                  <a:cs typeface="Arial" panose="020B0604020202020204" pitchFamily="34" charset="0"/>
                </a:rPr>
                <a:t> </a:t>
              </a:r>
              <a:r>
                <a:rPr lang="en-US" sz="4000" b="1" dirty="0">
                  <a:effectLst/>
                  <a:latin typeface="Calibri" panose="020F0502020204030204" pitchFamily="34" charset="0"/>
                  <a:ea typeface="Calibri" panose="020F0502020204030204" pitchFamily="34" charset="0"/>
                  <a:cs typeface="Arial" panose="020B0604020202020204" pitchFamily="34" charset="0"/>
                </a:rPr>
                <a:t>23-26, 2020</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gn="ctr">
                <a:spcBef>
                  <a:spcPts val="0"/>
                </a:spcBef>
                <a:spcAft>
                  <a:spcPts val="1000"/>
                </a:spcAft>
              </a:pPr>
              <a:r>
                <a:rPr lang="en-US" sz="4000" b="1" dirty="0">
                  <a:solidFill>
                    <a:srgbClr val="C00000"/>
                  </a:solidFill>
                  <a:ea typeface="Calibri" panose="020F0502020204030204" pitchFamily="34" charset="0"/>
                  <a:cs typeface="Arial" panose="020B0604020202020204" pitchFamily="34" charset="0"/>
                </a:rPr>
                <a:t>Theme</a:t>
              </a:r>
              <a:r>
                <a:rPr lang="en-US" sz="4000" b="1" dirty="0">
                  <a:ea typeface="Calibri" panose="020F0502020204030204" pitchFamily="34" charset="0"/>
                  <a:cs typeface="Arial" panose="020B0604020202020204" pitchFamily="34" charset="0"/>
                </a:rPr>
                <a:t>: </a:t>
              </a:r>
              <a:r>
                <a:rPr lang="en-US" sz="4000" b="1" dirty="0">
                  <a:solidFill>
                    <a:srgbClr val="00B050"/>
                  </a:solidFill>
                  <a:ea typeface="Calibri" panose="020F0502020204030204" pitchFamily="34" charset="0"/>
                  <a:cs typeface="Arial" panose="020B0604020202020204" pitchFamily="34" charset="0"/>
                </a:rPr>
                <a:t>Modern Technology and Fineness Life</a:t>
              </a:r>
            </a:p>
            <a:p>
              <a:pPr marL="0" marR="0" algn="ctr">
                <a:spcBef>
                  <a:spcPts val="0"/>
                </a:spcBef>
                <a:spcAft>
                  <a:spcPts val="10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fr-FR" altLang="fr-FR" sz="5400" dirty="0">
                <a:solidFill>
                  <a:srgbClr val="C00000"/>
                </a:solidFill>
              </a:endParaRPr>
            </a:p>
          </p:txBody>
        </p:sp>
        <p:pic>
          <p:nvPicPr>
            <p:cNvPr id="2098" name="Picture 52" descr="D:\Disque local D\DVD 57\Universités\Administratif\2014-2015\Divers\logo univ eloued couleur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4861" y="669189"/>
              <a:ext cx="2306477" cy="2286000"/>
            </a:xfrm>
            <a:prstGeom prst="rect">
              <a:avLst/>
            </a:prstGeom>
            <a:grpFill/>
            <a:ln w="9525">
              <a:solidFill>
                <a:srgbClr val="000000"/>
              </a:solidFill>
              <a:miter lim="800000"/>
              <a:headEnd/>
              <a:tailEnd/>
            </a:ln>
          </p:spPr>
        </p:pic>
        <p:pic>
          <p:nvPicPr>
            <p:cNvPr id="3" name="Picture 2"/>
            <p:cNvPicPr>
              <a:picLocks noChangeAspect="1"/>
            </p:cNvPicPr>
            <p:nvPr/>
          </p:nvPicPr>
          <p:blipFill>
            <a:blip r:embed="rId3"/>
            <a:stretch>
              <a:fillRect/>
            </a:stretch>
          </p:blipFill>
          <p:spPr>
            <a:xfrm>
              <a:off x="4206001" y="581067"/>
              <a:ext cx="2761160" cy="2286000"/>
            </a:xfrm>
            <a:prstGeom prst="rect">
              <a:avLst/>
            </a:prstGeom>
            <a:grpFill/>
            <a:ln>
              <a:noFill/>
            </a:ln>
          </p:spPr>
        </p:pic>
        <p:pic>
          <p:nvPicPr>
            <p:cNvPr id="4" name="Picture 3"/>
            <p:cNvPicPr>
              <a:picLocks noChangeAspect="1"/>
            </p:cNvPicPr>
            <p:nvPr/>
          </p:nvPicPr>
          <p:blipFill>
            <a:blip r:embed="rId4"/>
            <a:stretch>
              <a:fillRect/>
            </a:stretch>
          </p:blipFill>
          <p:spPr>
            <a:xfrm>
              <a:off x="26645257" y="682191"/>
              <a:ext cx="5314106" cy="2286000"/>
            </a:xfrm>
            <a:prstGeom prst="rect">
              <a:avLst/>
            </a:prstGeom>
            <a:grpFill/>
            <a:ln>
              <a:noFill/>
            </a:ln>
          </p:spPr>
        </p:pic>
      </p:grpSp>
      <p:sp>
        <p:nvSpPr>
          <p:cNvPr id="6" name="TextBox 5"/>
          <p:cNvSpPr txBox="1"/>
          <p:nvPr/>
        </p:nvSpPr>
        <p:spPr>
          <a:xfrm>
            <a:off x="28497662" y="5101239"/>
            <a:ext cx="3088826" cy="2308324"/>
          </a:xfrm>
          <a:prstGeom prst="rect">
            <a:avLst/>
          </a:prstGeom>
          <a:noFill/>
          <a:ln w="3175">
            <a:solidFill>
              <a:schemeClr val="tx1"/>
            </a:solidFill>
          </a:ln>
        </p:spPr>
        <p:txBody>
          <a:bodyPr wrap="square" rtlCol="0">
            <a:spAutoFit/>
          </a:bodyPr>
          <a:lstStyle/>
          <a:p>
            <a:pPr algn="ctr"/>
            <a:r>
              <a:rPr lang="ar-DZ" sz="4800" b="1" dirty="0"/>
              <a:t>شعار الجامعة التي تنتمي إليها</a:t>
            </a:r>
            <a:endParaRPr lang="en-US" sz="4800" b="1" dirty="0"/>
          </a:p>
        </p:txBody>
      </p:sp>
      <p:sp>
        <p:nvSpPr>
          <p:cNvPr id="49" name="AutoShape 2025"/>
          <p:cNvSpPr>
            <a:spLocks noChangeArrowheads="1"/>
          </p:cNvSpPr>
          <p:nvPr/>
        </p:nvSpPr>
        <p:spPr bwMode="auto">
          <a:xfrm>
            <a:off x="27824526" y="19627471"/>
            <a:ext cx="4435098" cy="912350"/>
          </a:xfrm>
          <a:prstGeom prst="roundRect">
            <a:avLst>
              <a:gd name="adj" fmla="val 50000"/>
            </a:avLst>
          </a:prstGeom>
          <a:solidFill>
            <a:srgbClr val="F0F0FF"/>
          </a:solidFill>
          <a:ln w="381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pPr algn="ctr"/>
            <a:r>
              <a:rPr lang="ar-SA" b="1" dirty="0"/>
              <a:t>الإجراءات المنهجية</a:t>
            </a:r>
            <a:endParaRPr lang="fr-FR" altLang="en-US" sz="3000" dirty="0">
              <a:solidFill>
                <a:srgbClr val="0000FF"/>
              </a:solidFill>
              <a:latin typeface="Arial" panose="020B0604020202020204" pitchFamily="34" charset="0"/>
              <a:cs typeface="Arial" panose="020B0604020202020204" pitchFamily="34" charset="0"/>
            </a:endParaRPr>
          </a:p>
        </p:txBody>
      </p:sp>
      <p:pic>
        <p:nvPicPr>
          <p:cNvPr id="7" name="صورة 6">
            <a:extLst>
              <a:ext uri="{FF2B5EF4-FFF2-40B4-BE49-F238E27FC236}">
                <a16:creationId xmlns:a16="http://schemas.microsoft.com/office/drawing/2014/main" xmlns="" id="{EC0CBECF-DD05-42B3-96CE-AE684CB6E52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497662" y="5090608"/>
            <a:ext cx="3088826" cy="2318893"/>
          </a:xfrm>
          <a:prstGeom prst="rect">
            <a:avLst/>
          </a:prstGeom>
        </p:spPr>
      </p:pic>
      <p:sp>
        <p:nvSpPr>
          <p:cNvPr id="2" name="مستطيل 1"/>
          <p:cNvSpPr/>
          <p:nvPr/>
        </p:nvSpPr>
        <p:spPr>
          <a:xfrm>
            <a:off x="1613774" y="10744274"/>
            <a:ext cx="31214496" cy="1919500"/>
          </a:xfrm>
          <a:prstGeom prst="rect">
            <a:avLst/>
          </a:prstGeom>
        </p:spPr>
        <p:txBody>
          <a:bodyPr wrap="square">
            <a:spAutoFit/>
          </a:bodyPr>
          <a:lstStyle/>
          <a:p>
            <a:pPr algn="just" rtl="1">
              <a:lnSpc>
                <a:spcPct val="115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لقد </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أ</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ثارت مجلة الأحوال الشخصية منذ صدورها الإعجاب حتى أن كبار رجال القانون اعتبروها صرحا تشريعيا عظيما </a:t>
            </a:r>
            <a:r>
              <a:rPr lang="fr-FR" sz="2400" dirty="0">
                <a:latin typeface="Simplified Arabic" panose="02020603050405020304" pitchFamily="18" charset="-78"/>
                <a:ea typeface="Times New Roman" panose="02020603050405020304" pitchFamily="18" charset="0"/>
                <a:cs typeface="Simplified Arabic" panose="02020603050405020304" pitchFamily="18" charset="-78"/>
              </a:rPr>
              <a:t>Un monument législatif</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DZ" sz="24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وقد بنى المشرع </a:t>
            </a:r>
            <a:r>
              <a:rPr lang="ar-SA" sz="24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التونسي مجلة الأحول الشخصية على عدة مبادئ منها تكريس حرية الزواج وتحقيق المساواة في الطلاق الذي لا يقع إلا في المحكمة وضرورة مراعاة مصلحة المحضون عند البت في حضانته،  وقد اهتم بها المؤسس الدستوري ورسمها ضمن الدستور التونسي.</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SA" sz="24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طالما أن مصلحة المحضون هي العنصر الجوهري لإسناد الحضانة ،</a:t>
            </a:r>
            <a:r>
              <a:rPr lang="ar-DZ" sz="24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فإن الحق في السكن بالنسبة للحاضنة حق مستقل عن النفقة والجراية العمرية ،</a:t>
            </a:r>
            <a:r>
              <a:rPr lang="ar-DZ" sz="24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فالمشرع أكد على استقلالية مؤسسة سكنى الحاضنة من خلال إدخال تنقيح جوهري في 04 مارس 2008 على أحكام الفصل 56من .م.ا.ش مع تدعيم حقها في السكن بمعية محضونها بجملة من الضمانات الإجرائية والمتمثلة في اعتبارها من المسائل المؤكدة التي يتعين على قاضي الأسرة الحسم فيها على الفور إلى جانب إقرار المشرع جملة من الضمانات المدنية والجزائية بإضافة المشرع للفصل 56مكرر من نفس المجلة .</a:t>
            </a:r>
            <a:endParaRPr lang="en-US" sz="2400" dirty="0">
              <a:effectLst/>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8" name="مستطيل 7"/>
          <p:cNvSpPr/>
          <p:nvPr/>
        </p:nvSpPr>
        <p:spPr>
          <a:xfrm>
            <a:off x="947511" y="15091428"/>
            <a:ext cx="31905574" cy="3706656"/>
          </a:xfrm>
          <a:prstGeom prst="rect">
            <a:avLst/>
          </a:prstGeom>
        </p:spPr>
        <p:txBody>
          <a:bodyPr wrap="square">
            <a:spAutoFit/>
          </a:bodyPr>
          <a:lstStyle/>
          <a:p>
            <a:pPr algn="just" rtl="1">
              <a:lnSpc>
                <a:spcPct val="115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اقتضى الفصـل 56 مـن مجلّـة الأحـوال الشخصيـة التونسية أن " مصاريف شؤون المحضون تقام من ماله الخاص وإلا فمن مال أبيه و إذا لم يكن للحاضنة مسكن فعلى الأب إسكانها مع المحضون "، غير أن واجب الإسكان كما تمّ تنظيمه بالوجه المشار إليه أثار بالنسبة للحاضنة و محضونها العديد من الصعوبات عند التطبيق.</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فلقد ظهرت مواقف ترى أن سكنى الحاضنة مفهوم لم يستقل بذاته فهو متضمن في معاني أخرى كالجراية العمرية أو النفقة ومنه يأخذ حكمها القانوني من حيث الإسناد والمراجعة والانقضاء ، كما أن تطبيق الفصل 56 من مجلة الأحوال الشخصية أفرز صعوبات نتج عنها تطور تشريعي سعى من خلاله المشرع الى حماية سكنى الحاضنة.</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مم</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ا</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سبق ذكره نحاول الإجابة عن الإشكالية التالية</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:إلى أي مدى قام المشرع التونسي بحماية سكنى الحاضنة ؟</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وتتفرع عن هذا الإشكال التساؤلات التالية :</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ـ هل حق السكن هو حق للمطلقة الحاضنة أم هو حق مرتبط بالمحضون ؟ وما هي الآليات القانونية المقررة لضمان حقها في السكن؟ وهل الاجتهاد القضائي يصب في مصلحة الحاضنة ؟</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هذه الحماية تبرز من خلال ماهية سكنى الحاضنة (الفصل الأول ) وضمانات سكنى الحاضنة (الفصل الثاني)</a:t>
            </a:r>
            <a:r>
              <a:rPr lang="en-US" sz="2400" dirty="0">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400" dirty="0">
              <a:effectLst/>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9" name="مستطيل 8"/>
          <p:cNvSpPr/>
          <p:nvPr/>
        </p:nvSpPr>
        <p:spPr>
          <a:xfrm>
            <a:off x="13260040" y="20744393"/>
            <a:ext cx="19551771" cy="4387868"/>
          </a:xfrm>
          <a:prstGeom prst="rect">
            <a:avLst/>
          </a:prstGeom>
        </p:spPr>
        <p:txBody>
          <a:bodyPr wrap="square">
            <a:spAutoFit/>
          </a:bodyPr>
          <a:lstStyle/>
          <a:p>
            <a:pPr algn="just" rtl="1">
              <a:lnSpc>
                <a:spcPct val="115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الدراسات السابقة</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نظرا لقلة الدراسات التي تناولت( سكنى الحاضنة كحق مستقل ) بصفة موسعة، ومن جملة الدراسات التي تحصلنا عليها ما يلي:</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هند </a:t>
            </a:r>
            <a:r>
              <a:rPr lang="ar-SA" sz="2400" dirty="0" err="1">
                <a:latin typeface="Simplified Arabic" panose="02020603050405020304" pitchFamily="18" charset="-78"/>
                <a:ea typeface="Times New Roman" panose="02020603050405020304" pitchFamily="18" charset="0"/>
                <a:cs typeface="Simplified Arabic" panose="02020603050405020304" pitchFamily="18" charset="-78"/>
              </a:rPr>
              <a:t>الماكنى</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،سكنى الحاضنة ،مذكرة لنيل شهادة الماجستير في الحقوق العينية شعبة قانون خاص، كلية الحقوق  والعلوم السياسية بتونس ،2007.</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الطيب اللومي ، سكنى الحاضنة ، مجلة الأخبار القانونية ،عدد 26/27 جوان 2007.</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ـ ا</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لمنصف زغاب ،سكنى الحاضنة على ضوء 4مارس2008،مجلة الأخبار القانونية ،عدد44/45 </a:t>
            </a:r>
            <a:r>
              <a:rPr lang="ar-SA" sz="2400" dirty="0" err="1">
                <a:latin typeface="Simplified Arabic" panose="02020603050405020304" pitchFamily="18" charset="-78"/>
                <a:ea typeface="Times New Roman" panose="02020603050405020304" pitchFamily="18" charset="0"/>
                <a:cs typeface="Simplified Arabic" panose="02020603050405020304" pitchFamily="18" charset="-78"/>
              </a:rPr>
              <a:t>أفريل</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2008.</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ساسي بن حليمة ، سكنى الحاضنة ، </a:t>
            </a:r>
            <a:r>
              <a:rPr lang="ar-SA" sz="2400" dirty="0" err="1">
                <a:latin typeface="Simplified Arabic" panose="02020603050405020304" pitchFamily="18" charset="-78"/>
                <a:ea typeface="Times New Roman" panose="02020603050405020304" pitchFamily="18" charset="0"/>
                <a:cs typeface="Simplified Arabic" panose="02020603050405020304" pitchFamily="18" charset="-78"/>
              </a:rPr>
              <a:t>م.ق.ت</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1989.</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السويح بن أحمد ، سكنى الحاضنة ،مذكرة لنيل شهادة الماجستير في شعبة الحقوق قانون خاص</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نعمان رقيق،</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سكنى الحاضنة </a:t>
            </a:r>
            <a:r>
              <a:rPr lang="ar-SA" sz="24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بين ضرورات الواقع ومقتضيات </a:t>
            </a:r>
            <a:r>
              <a:rPr lang="ar-SA" sz="2400" dirty="0" smtClean="0">
                <a:latin typeface="Simplified Arabic" panose="02020603050405020304" pitchFamily="18" charset="-78"/>
                <a:ea typeface="Times New Roman" panose="02020603050405020304" pitchFamily="18" charset="0"/>
                <a:cs typeface="Simplified Arabic" panose="02020603050405020304" pitchFamily="18" charset="-78"/>
              </a:rPr>
              <a:t>الحداثة</a:t>
            </a:r>
            <a:r>
              <a:rPr lang="ar-DZ" sz="2400" dirty="0" smtClean="0">
                <a:latin typeface="Simplified Arabic" panose="02020603050405020304" pitchFamily="18" charset="-78"/>
                <a:ea typeface="Times New Roman" panose="02020603050405020304" pitchFamily="18" charset="0"/>
                <a:cs typeface="Simplified Arabic" panose="02020603050405020304" pitchFamily="18" charset="-78"/>
              </a:rPr>
              <a:t>، مقالات في قانون العائلة، </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مجلة بحوث ودراسات قانونية , </a:t>
            </a:r>
            <a:r>
              <a:rPr lang="ar-DZ" sz="2400" dirty="0" smtClean="0">
                <a:latin typeface="Simplified Arabic" panose="02020603050405020304" pitchFamily="18" charset="-78"/>
                <a:ea typeface="Times New Roman" panose="02020603050405020304" pitchFamily="18" charset="0"/>
                <a:cs typeface="Simplified Arabic" panose="02020603050405020304" pitchFamily="18" charset="-78"/>
              </a:rPr>
              <a:t>جمعية الحقوقيين ، 2012</a:t>
            </a:r>
            <a:endParaRPr lang="ar-DZ"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10" name="مستطيل 9"/>
          <p:cNvSpPr/>
          <p:nvPr/>
        </p:nvSpPr>
        <p:spPr>
          <a:xfrm>
            <a:off x="3522074" y="27188128"/>
            <a:ext cx="16764000" cy="7371249"/>
          </a:xfrm>
          <a:prstGeom prst="rect">
            <a:avLst/>
          </a:prstGeom>
        </p:spPr>
        <p:txBody>
          <a:bodyPr>
            <a:spAutoFit/>
          </a:bodyPr>
          <a:lstStyle/>
          <a:p>
            <a:pPr algn="just" rtl="1">
              <a:lnSpc>
                <a:spcPct val="200000"/>
              </a:lnSpc>
              <a:spcAft>
                <a:spcPts val="1000"/>
              </a:spcAft>
            </a:pPr>
            <a:r>
              <a:rPr lang="ar-SA" sz="3200" b="1" dirty="0">
                <a:latin typeface="Simplified Arabic" panose="02020603050405020304" pitchFamily="18" charset="-78"/>
                <a:ea typeface="Times New Roman" panose="02020603050405020304" pitchFamily="18" charset="0"/>
                <a:cs typeface="Simplified Arabic" panose="02020603050405020304" pitchFamily="18" charset="-78"/>
              </a:rPr>
              <a:t>الخطة الإجمالية للبحث :</a:t>
            </a:r>
            <a:endParaRPr lang="en-US" sz="3200" b="1"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200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اقتضت الإجابة على إشكالية هذا البحث تقسيم الموضوع إلى فصلين يحتوى كل واحد منهما على مبحثين يندرج ضمنهما مطلبين في كل مبحث كالآتي:</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 rtl="1">
              <a:lnSpc>
                <a:spcPct val="200000"/>
              </a:lnSpc>
              <a:spcAft>
                <a:spcPts val="0"/>
              </a:spcAft>
              <a:buFont typeface="Traditional Arabic" panose="02020603050405020304" pitchFamily="18" charset="-78"/>
              <a:buChar char="-"/>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في الفصل الأول ،بحثنا في ماهية سكنى الحاضنة ،خصصنا المبحث الأول منه سكنى الحاضنة مجتزأ من الجراية العمرية والنفقة و درسناه ضمن مطلبين على التوالي : تناولنا في المطلب الأول :النفقة وسكنى الحاضنة ، وفي المطلب الثاني : الجراية العمرية وسكنى الحاضنة .</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أ</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م</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ا</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المبحث الثاني : وضحنا فيه موقف القضاء والفقه من سكنى الحاضنة في مطلبين ، بي</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نم</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ا في المطلب الأول ، سكنى الحاضنة كحق مستقل، وفي المطلب الثاني الموقف القديم والحديث لفقه القضاء من سكنى الحاضنة.</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 rtl="1">
              <a:lnSpc>
                <a:spcPct val="200000"/>
              </a:lnSpc>
              <a:spcAft>
                <a:spcPts val="1000"/>
              </a:spcAft>
              <a:buFont typeface="Traditional Arabic" panose="02020603050405020304" pitchFamily="18" charset="-78"/>
              <a:buChar char="-"/>
            </a:pPr>
            <a:r>
              <a:rPr lang="en-US"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أما في الفصل الثاني ،فقد خصصناه لضمانات سكنى الحاضنة ، تناولنا في المبحث الأول الحماية على مستوى القانون المدني ، وأفردنا المطلب الأول للضمانات الإجرائية والمطلب الثاني للضمانات المدنية ، ثم ناقشنا في  المبحث الثاني الحماية على مستوى القانون الجزائي ضمن مطلبين فأفردنا المطلب الأول للضمانات الجزائية لسكنى الحاضنة ّ، أما المطلب الثاني في للإجراءات المتبعة والتسوية .</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200000"/>
              </a:lnSpc>
            </a:pPr>
            <a:r>
              <a:rPr lang="ar-DZ" sz="240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a:latin typeface="Simplified Arabic" panose="02020603050405020304" pitchFamily="18" charset="-78"/>
                <a:ea typeface="Times New Roman" panose="02020603050405020304" pitchFamily="18" charset="0"/>
                <a:cs typeface="Simplified Arabic" panose="02020603050405020304" pitchFamily="18" charset="-78"/>
              </a:rPr>
              <a:t>و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في الأخير انهينا دراستنا بخاتمة عرضنا فيها مجمل النتائج المتوصل إليها، وكذا بعض التوصيات</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ar-DZ" sz="2400" dirty="0">
              <a:latin typeface="Simplified Arabic" panose="02020603050405020304" pitchFamily="18" charset="-78"/>
              <a:cs typeface="Simplified Arabic" panose="02020603050405020304" pitchFamily="18" charset="-78"/>
            </a:endParaRPr>
          </a:p>
        </p:txBody>
      </p:sp>
      <p:sp>
        <p:nvSpPr>
          <p:cNvPr id="11" name="مستطيل 10"/>
          <p:cNvSpPr/>
          <p:nvPr/>
        </p:nvSpPr>
        <p:spPr>
          <a:xfrm>
            <a:off x="24543911" y="34221510"/>
            <a:ext cx="7983494" cy="1777923"/>
          </a:xfrm>
          <a:prstGeom prst="rect">
            <a:avLst/>
          </a:prstGeom>
        </p:spPr>
        <p:txBody>
          <a:bodyPr wrap="square">
            <a:spAutoFit/>
          </a:bodyPr>
          <a:lstStyle/>
          <a:p>
            <a:pPr algn="just" rtl="1">
              <a:lnSpc>
                <a:spcPct val="115000"/>
              </a:lnSpc>
              <a:spcAft>
                <a:spcPts val="1000"/>
              </a:spcAft>
            </a:pPr>
            <a:r>
              <a:rPr lang="ar-SA" sz="3200" b="1" dirty="0">
                <a:latin typeface="Simplified Arabic" panose="02020603050405020304" pitchFamily="18" charset="-78"/>
                <a:ea typeface="Times New Roman" panose="02020603050405020304" pitchFamily="18" charset="0"/>
                <a:cs typeface="Simplified Arabic" panose="02020603050405020304" pitchFamily="18" charset="-78"/>
              </a:rPr>
              <a:t>المنهج المتبع:</a:t>
            </a:r>
            <a:endParaRPr lang="ar-DZ" sz="3200" b="1"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هو</a:t>
            </a:r>
            <a:r>
              <a:rPr lang="ar-SA" sz="32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المنهج التحليلي لنصوص المواد القانونية التي اعتنت بهذا الحق سواء في الفصل 56 و</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الفصل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56مكرر من م.ا.ش و تنقيح 2008.</a:t>
            </a:r>
            <a:endParaRPr lang="en-US" sz="2400" dirty="0">
              <a:effectLst/>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12" name="مستطيل 11"/>
          <p:cNvSpPr/>
          <p:nvPr/>
        </p:nvSpPr>
        <p:spPr>
          <a:xfrm>
            <a:off x="24474087" y="26844722"/>
            <a:ext cx="8053318" cy="2061077"/>
          </a:xfrm>
          <a:prstGeom prst="rect">
            <a:avLst/>
          </a:prstGeom>
        </p:spPr>
        <p:txBody>
          <a:bodyPr wrap="square">
            <a:spAutoFit/>
          </a:bodyPr>
          <a:lstStyle/>
          <a:p>
            <a:pPr algn="just" rtl="1">
              <a:lnSpc>
                <a:spcPct val="115000"/>
              </a:lnSpc>
              <a:spcAft>
                <a:spcPts val="1000"/>
              </a:spcAft>
            </a:pPr>
            <a:r>
              <a:rPr lang="ar-SA" sz="3200" b="1" dirty="0">
                <a:latin typeface="Simplified Arabic" panose="02020603050405020304" pitchFamily="18" charset="-78"/>
                <a:ea typeface="Times New Roman" panose="02020603050405020304" pitchFamily="18" charset="0"/>
                <a:cs typeface="Simplified Arabic" panose="02020603050405020304" pitchFamily="18" charset="-78"/>
              </a:rPr>
              <a:t>الأهداف:</a:t>
            </a:r>
            <a:endParaRPr lang="en-US" sz="32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يهدف هذا البحث إلى رسم رؤية شاملة من أجل معرفة حق المطلقة الحاضنة في المسكن في مجلة الأحوال الشخصية التونسية، خاصة بعد تنقيح 2008، وجمع بعض ما ورد من اجتهاد قضائي في هذا الأمر و الذي يعطي حماية لهذا الحق</a:t>
            </a:r>
            <a:r>
              <a:rPr lang="ar-SA" sz="2400" b="1"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400" dirty="0">
              <a:effectLst/>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13" name="مستطيل 12"/>
          <p:cNvSpPr/>
          <p:nvPr/>
        </p:nvSpPr>
        <p:spPr>
          <a:xfrm>
            <a:off x="18114150" y="38634539"/>
            <a:ext cx="14343431" cy="5405582"/>
          </a:xfrm>
          <a:prstGeom prst="rect">
            <a:avLst/>
          </a:prstGeom>
        </p:spPr>
        <p:txBody>
          <a:bodyPr wrap="square">
            <a:spAutoFit/>
          </a:bodyPr>
          <a:lstStyle/>
          <a:p>
            <a:pPr algn="just" rtl="1">
              <a:lnSpc>
                <a:spcPct val="115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بالنظر إلى أن سكنى الحاضنة حق شخصي تتمتع به ويطالب به الأب إذا ما توفرت شروط إسناده وهذا بناء على الفصل 56 من </a:t>
            </a:r>
            <a:r>
              <a:rPr lang="ar-SA" sz="2400" dirty="0" err="1">
                <a:latin typeface="Simplified Arabic" panose="02020603050405020304" pitchFamily="18" charset="-78"/>
                <a:ea typeface="Times New Roman" panose="02020603050405020304" pitchFamily="18" charset="0"/>
                <a:cs typeface="Simplified Arabic" panose="02020603050405020304" pitchFamily="18" charset="-78"/>
              </a:rPr>
              <a:t>م.ا.ش</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 فحق السكنى حق تابع لمصلحة المحضون ، والحاضنة إنما ينظر إليها بصفة تبعية لا أصلية بواجب الإسكان.</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ــ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تنصل الأب من واجب الإسكان بمقتضى تمسكه أحيانا بشمول النفقة والجراية العمرية لمعلوم سكن الحاضنة وأحيانا أخرى بانقضاء التزام إسكانها باعتماده على الأساليب المسقطة للحضانة أو بانتظار أن ينتفي واجب إسكانها وذلك بانتهاء أمدها والأكثر من ذلك تنصله في تنفيذ هذا الواجب .</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إن تنقيح 04مارس 2008 منح الحاضنة جملة من الضمانات المدنية والجزائية للممارسة حقها في السكن مع محضونها وكذا جملة الحلول البديلة التي تضمنتها الفقرة الثالثة والرابعة من الفصل 56 من م.ا.ش،</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والذي يعتبر من المكتسبات التشريعية التي أضيفت إلى بقية أحكام المنظومة القانونية في مجال حقوق المرأة.</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ضرورة تشريك الزوجة في تحمل إسكان المحضون باعتبارها تساهم في تحمل إسكان ابنها إلا إذا أسندت لها الحضانة وكان لها مسكن.</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ضرورة الأخذ بعين الاعتبار مصلحة المحضون عند تحديد سكنى الحاضنة باعتبار أن المشرع لم يهتم عند صياغة الفصل 56 من .م.ا.ش إلا بضبط المعيار المحدد للشخص الذي يتحمل العبء المالي لسكنى الحاضنة .</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ضرورة إثراء وتطوير وتغيير بعض من فصول م.ا.ش. وخاصة على مستوى دعم استقرار العائلة،</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ودعم </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ورعاية المصلة الفضلى للمحضون</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400" dirty="0">
              <a:effectLst/>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14" name="مستطيل 13"/>
          <p:cNvSpPr/>
          <p:nvPr/>
        </p:nvSpPr>
        <p:spPr>
          <a:xfrm>
            <a:off x="24471003" y="29682408"/>
            <a:ext cx="8053318" cy="2910540"/>
          </a:xfrm>
          <a:prstGeom prst="rect">
            <a:avLst/>
          </a:prstGeom>
        </p:spPr>
        <p:txBody>
          <a:bodyPr wrap="square">
            <a:spAutoFit/>
          </a:bodyPr>
          <a:lstStyle/>
          <a:p>
            <a:pPr algn="just" rtl="1">
              <a:lnSpc>
                <a:spcPct val="115000"/>
              </a:lnSpc>
              <a:spcAft>
                <a:spcPts val="1000"/>
              </a:spcAft>
            </a:pPr>
            <a:r>
              <a:rPr lang="ar-SA" sz="3200" b="1" dirty="0">
                <a:latin typeface="Simplified Arabic" panose="02020603050405020304" pitchFamily="18" charset="-78"/>
                <a:ea typeface="Times New Roman" panose="02020603050405020304" pitchFamily="18" charset="0"/>
                <a:cs typeface="Simplified Arabic" panose="02020603050405020304" pitchFamily="18" charset="-78"/>
              </a:rPr>
              <a:t>الصعوبات </a:t>
            </a:r>
            <a:r>
              <a:rPr lang="ar-SA" sz="3200" b="1" dirty="0">
                <a:latin typeface="Simplified Arabic" panose="02020603050405020304" pitchFamily="18" charset="-78"/>
                <a:cs typeface="Simplified Arabic" panose="02020603050405020304" pitchFamily="18" charset="-78"/>
              </a:rPr>
              <a:t>التي</a:t>
            </a:r>
            <a:r>
              <a:rPr lang="ar-SA" sz="3200" b="1" dirty="0">
                <a:latin typeface="Simplified Arabic" panose="02020603050405020304" pitchFamily="18" charset="-78"/>
                <a:ea typeface="Times New Roman" panose="02020603050405020304" pitchFamily="18" charset="0"/>
                <a:cs typeface="Simplified Arabic" panose="02020603050405020304" pitchFamily="18" charset="-78"/>
              </a:rPr>
              <a:t> واجهتها:</a:t>
            </a:r>
            <a:endParaRPr lang="en-US" sz="32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lnSpc>
                <a:spcPct val="115000"/>
              </a:lnSpc>
              <a:spcAft>
                <a:spcPts val="100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أثناء مرحلة تجميع مصادر ومراجع البحث لاحظت رغم عددها وتنوعها الذي يظهر منه حجمها الكبير ،إلا أن غالبيتها لم تألف لهذا الموضوع خصوصا ،فهي وإن تناولته فقد تناولته تحت عناوين أخرى ومواضيع مختلفة ،في غياب  الآراء القانونية الشارحة لهذا الحق ، والتناقضات العملية في أروقة المحاكم المتعلقة ببعض المسائل الخاصة بسكن الحاضنة .</a:t>
            </a:r>
            <a:endParaRPr lang="en-US" sz="2400" dirty="0">
              <a:effectLst/>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15" name="مستطيل 14"/>
          <p:cNvSpPr/>
          <p:nvPr/>
        </p:nvSpPr>
        <p:spPr>
          <a:xfrm>
            <a:off x="1345486" y="38309430"/>
            <a:ext cx="15100894" cy="6647974"/>
          </a:xfrm>
          <a:prstGeom prst="rect">
            <a:avLst/>
          </a:prstGeom>
        </p:spPr>
        <p:txBody>
          <a:bodyPr wrap="square">
            <a:spAutoFit/>
          </a:bodyPr>
          <a:lstStyle/>
          <a:p>
            <a:pPr algn="just" rtl="1">
              <a:spcAft>
                <a:spcPts val="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1ـ ـ نعمان رقيق، سكنى الحاضنة ، بين ضرورات الواقع ومقتضيات الحداثة، مقالات في قانون العائلة، مجلة بحوث ودراسات قانونية , جمعية الحقوقيين ، 2012</a:t>
            </a:r>
          </a:p>
          <a:p>
            <a:pPr algn="just" rtl="1">
              <a:spcAft>
                <a:spcPts val="0"/>
              </a:spcAft>
            </a:pPr>
            <a:r>
              <a:rPr lang="ar-SA" sz="2400" dirty="0" smtClean="0">
                <a:latin typeface="Simplified Arabic" panose="02020603050405020304" pitchFamily="18" charset="-78"/>
                <a:ea typeface="Times New Roman" panose="02020603050405020304" pitchFamily="18" charset="0"/>
                <a:cs typeface="Simplified Arabic" panose="02020603050405020304" pitchFamily="18" charset="-78"/>
              </a:rPr>
              <a:t>2ـ </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مجلة الأحوال الشخصية بالملحق النصوص المتعلقة بوضعية الشخص في الأسرة والمجتمع، منشورات مجمع الأطرش للكتاب المختص تونس،2019.</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spcAft>
                <a:spcPts val="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3ـ فاطمة حداد، حق المطلقة الحاضنة في المسكن من خلال قانون الأسرة </a:t>
            </a:r>
            <a:r>
              <a:rPr lang="ar-SA" sz="2400" dirty="0" err="1">
                <a:latin typeface="Simplified Arabic" panose="02020603050405020304" pitchFamily="18" charset="-78"/>
                <a:ea typeface="Times New Roman" panose="02020603050405020304" pitchFamily="18" charset="0"/>
                <a:cs typeface="Simplified Arabic" panose="02020603050405020304" pitchFamily="18" charset="-78"/>
              </a:rPr>
              <a:t>الجزائري،مكتبة</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الوفاء القانونية الإسكندرية ،الطبعة الأولى 2017.</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spcAft>
                <a:spcPts val="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4ـ سهيمة بن عاشور ورشيدة الجلاصي ،ستينية مجلة الأحوال الشخصية (2016-1956)،مركز النشر الجامعي تونس،2019.</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spcAft>
                <a:spcPts val="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5ـ حامد </a:t>
            </a:r>
            <a:r>
              <a:rPr lang="ar-SA" sz="2400" dirty="0" err="1">
                <a:latin typeface="Simplified Arabic" panose="02020603050405020304" pitchFamily="18" charset="-78"/>
                <a:ea typeface="Times New Roman" panose="02020603050405020304" pitchFamily="18" charset="0"/>
                <a:cs typeface="Simplified Arabic" panose="02020603050405020304" pitchFamily="18" charset="-78"/>
              </a:rPr>
              <a:t>الجندلي</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،قانون الأحوال الشخصية التونسي وعلاقته بالشريعة الإسلامية ، منشورات مجمع الأطرش للكتاب المختص </a:t>
            </a:r>
            <a:r>
              <a:rPr lang="ar-SA" sz="2400" dirty="0" err="1">
                <a:latin typeface="Simplified Arabic" panose="02020603050405020304" pitchFamily="18" charset="-78"/>
                <a:ea typeface="Times New Roman" panose="02020603050405020304" pitchFamily="18" charset="0"/>
                <a:cs typeface="Simplified Arabic" panose="02020603050405020304" pitchFamily="18" charset="-78"/>
              </a:rPr>
              <a:t>تونس،الطبعة</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الأولى ،2011.</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spcAft>
                <a:spcPts val="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6ـ فاطمة الزهراء بن محمود وسامية دولة، التعليق على مجلة الأحوال الشخصية قراءة في فقه القضاء، منشورات مجمع الأطرش للكتاب المختص تونس، الطبعة الأولى،2015.</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spcAft>
                <a:spcPts val="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7ـ أحمد نصر الجندي ، الحضانة والنفقات في الشرع والقانون ،دار الكتب القانونية مصر 2006.</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spcAft>
                <a:spcPts val="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8ـ رضا </a:t>
            </a:r>
            <a:r>
              <a:rPr lang="ar-SA" sz="2400" dirty="0" err="1">
                <a:latin typeface="Simplified Arabic" panose="02020603050405020304" pitchFamily="18" charset="-78"/>
                <a:ea typeface="Times New Roman" panose="02020603050405020304" pitchFamily="18" charset="0"/>
                <a:cs typeface="Simplified Arabic" panose="02020603050405020304" pitchFamily="18" charset="-78"/>
              </a:rPr>
              <a:t>خماخم</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 أحكام النفقة في مجلة الأحوال الشخصية بعد تنقيح 12جويلية 1993، شركة فنون الرسم والنشر والصحافة ،1995.</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spcAft>
                <a:spcPts val="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9ـ محمد </a:t>
            </a:r>
            <a:r>
              <a:rPr lang="ar-SA" sz="2400" dirty="0" err="1">
                <a:latin typeface="Simplified Arabic" panose="02020603050405020304" pitchFamily="18" charset="-78"/>
                <a:ea typeface="Times New Roman" panose="02020603050405020304" pitchFamily="18" charset="0"/>
                <a:cs typeface="Simplified Arabic" panose="02020603050405020304" pitchFamily="18" charset="-78"/>
              </a:rPr>
              <a:t>اللجمي</a:t>
            </a: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 ،قانون الأسرة ،الشركة التونسية للنشر وتنمية فنون الرسم ،الطبعة الأولى ،2008.</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spcAft>
                <a:spcPts val="0"/>
              </a:spcAft>
            </a:pPr>
            <a:r>
              <a:rPr lang="ar-SA" sz="2400" dirty="0">
                <a:latin typeface="Simplified Arabic" panose="02020603050405020304" pitchFamily="18" charset="-78"/>
                <a:ea typeface="Times New Roman" panose="02020603050405020304" pitchFamily="18" charset="0"/>
                <a:cs typeface="Simplified Arabic" panose="02020603050405020304" pitchFamily="18" charset="-78"/>
              </a:rPr>
              <a:t>10ـ ممدوح عزمي ، أحكام الحضانة بين الفقه والقضاء ، دار الفكر العربي، بيروت، لبنان ،1983</a:t>
            </a:r>
            <a:r>
              <a:rPr lang="ar-SA" sz="2400" dirty="0" smtClean="0">
                <a:latin typeface="Simplified Arabic" panose="02020603050405020304" pitchFamily="18" charset="-78"/>
                <a:ea typeface="Times New Roman" panose="02020603050405020304" pitchFamily="18" charset="0"/>
                <a:cs typeface="Simplified Arabic" panose="02020603050405020304" pitchFamily="18" charset="-78"/>
              </a:rPr>
              <a:t>.</a:t>
            </a:r>
            <a:endParaRPr lang="ar-DZ" sz="2400" dirty="0" smtClean="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spcAft>
                <a:spcPts val="0"/>
              </a:spcAft>
            </a:pP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11. العربي </a:t>
            </a:r>
            <a:r>
              <a:rPr lang="ar-DZ" sz="2400" dirty="0" err="1">
                <a:latin typeface="Simplified Arabic" panose="02020603050405020304" pitchFamily="18" charset="-78"/>
                <a:ea typeface="Times New Roman" panose="02020603050405020304" pitchFamily="18" charset="0"/>
                <a:cs typeface="Simplified Arabic" panose="02020603050405020304" pitchFamily="18" charset="-78"/>
              </a:rPr>
              <a:t>بوشمال،المقارنات</a:t>
            </a:r>
            <a:r>
              <a:rPr lang="ar-DZ" sz="2400" dirty="0">
                <a:latin typeface="Simplified Arabic" panose="02020603050405020304" pitchFamily="18" charset="-78"/>
                <a:ea typeface="Times New Roman" panose="02020603050405020304" pitchFamily="18" charset="0"/>
                <a:cs typeface="Simplified Arabic" panose="02020603050405020304" pitchFamily="18" charset="-78"/>
              </a:rPr>
              <a:t> التشريعية في الأحوال الشخصية للشيخ محمود تمام (2012م)،مجمع الأطرش لنشر وتوزيع الكتاب المختص تونس ،الطبعة الأولى ،2019.</a:t>
            </a:r>
          </a:p>
          <a:p>
            <a:pPr marL="457200" rtl="1">
              <a:spcAft>
                <a:spcPts val="0"/>
              </a:spcAft>
            </a:pPr>
            <a:r>
              <a:rPr lang="fr-FR" sz="2400" dirty="0" smtClean="0">
                <a:latin typeface="Simplified Arabic" panose="02020603050405020304" pitchFamily="18" charset="-78"/>
                <a:ea typeface="Times New Roman" panose="02020603050405020304" pitchFamily="18" charset="0"/>
                <a:cs typeface="Simplified Arabic" panose="02020603050405020304" pitchFamily="18" charset="-78"/>
              </a:rPr>
              <a:t>12-S</a:t>
            </a:r>
            <a:r>
              <a:rPr lang="fr-FR" sz="2400" dirty="0">
                <a:latin typeface="Simplified Arabic" panose="02020603050405020304" pitchFamily="18" charset="-78"/>
                <a:ea typeface="Times New Roman" panose="02020603050405020304" pitchFamily="18" charset="0"/>
                <a:cs typeface="Simplified Arabic" panose="02020603050405020304" pitchFamily="18" charset="-78"/>
              </a:rPr>
              <a:t>. DOULA ,la consécration du principe de l'intérêt du mineur dans le code du statut personnel?rjl?4?2007?.</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457200" rtl="1">
              <a:spcAft>
                <a:spcPts val="0"/>
              </a:spcAft>
            </a:pPr>
            <a:r>
              <a:rPr lang="fr-FR" sz="2400" dirty="0">
                <a:latin typeface="Simplified Arabic" panose="02020603050405020304" pitchFamily="18" charset="-78"/>
                <a:ea typeface="Times New Roman" panose="02020603050405020304" pitchFamily="18" charset="0"/>
                <a:cs typeface="Simplified Arabic" panose="02020603050405020304" pitchFamily="18" charset="-78"/>
              </a:rPr>
              <a:t>J.CARBONNIER ,droit civil ,les personnes,ed,xviiéme,edition,1984.  </a:t>
            </a:r>
            <a:r>
              <a:rPr lang="ar-DZ" sz="2400" dirty="0" smtClean="0">
                <a:latin typeface="Simplified Arabic" panose="02020603050405020304" pitchFamily="18" charset="-78"/>
                <a:ea typeface="Times New Roman" panose="02020603050405020304" pitchFamily="18" charset="0"/>
                <a:cs typeface="Simplified Arabic" panose="02020603050405020304" pitchFamily="18" charset="-78"/>
              </a:rPr>
              <a:t>13</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457200" rtl="1">
              <a:spcAft>
                <a:spcPts val="0"/>
              </a:spcAft>
            </a:pPr>
            <a:r>
              <a:rPr lang="fr-FR" sz="2200" dirty="0" smtClean="0">
                <a:latin typeface="Simplified Arabic" panose="02020603050405020304" pitchFamily="18" charset="-78"/>
                <a:ea typeface="Times New Roman" panose="02020603050405020304" pitchFamily="18" charset="0"/>
                <a:cs typeface="Simplified Arabic" panose="02020603050405020304" pitchFamily="18" charset="-78"/>
              </a:rPr>
              <a:t>14</a:t>
            </a:r>
            <a:r>
              <a:rPr lang="fr-FR" sz="2200" dirty="0" smtClean="0">
                <a:latin typeface="Simplified Arabic" panose="02020603050405020304" pitchFamily="18" charset="-78"/>
                <a:ea typeface="Times New Roman" panose="02020603050405020304" pitchFamily="18" charset="0"/>
                <a:cs typeface="Simplified Arabic" panose="02020603050405020304" pitchFamily="18" charset="-78"/>
              </a:rPr>
              <a:t>-R.BEN </a:t>
            </a:r>
            <a:r>
              <a:rPr lang="fr-FR" sz="2200" dirty="0">
                <a:latin typeface="Simplified Arabic" panose="02020603050405020304" pitchFamily="18" charset="-78"/>
                <a:ea typeface="Times New Roman" panose="02020603050405020304" pitchFamily="18" charset="0"/>
                <a:cs typeface="Simplified Arabic" panose="02020603050405020304" pitchFamily="18" charset="-78"/>
              </a:rPr>
              <a:t>ACHOR ,la charte africaine des droit de l'homme et des peuples ,et des peuples ,études internationales;n28,1988.</a:t>
            </a:r>
            <a:endParaRPr lang="en-US" sz="2200" dirty="0">
              <a:latin typeface="Simplified Arabic" panose="02020603050405020304" pitchFamily="18" charset="-78"/>
              <a:ea typeface="Times New Roman" panose="02020603050405020304" pitchFamily="18" charset="0"/>
              <a:cs typeface="Simplified Arabic" panose="02020603050405020304" pitchFamily="18" charset="-78"/>
            </a:endParaRPr>
          </a:p>
          <a:p>
            <a:pPr rtl="1">
              <a:spcAft>
                <a:spcPts val="0"/>
              </a:spcAft>
            </a:pPr>
            <a:r>
              <a:rPr lang="fr-FR" sz="2000" dirty="0" smtClean="0">
                <a:latin typeface="Simplified Arabic" panose="02020603050405020304" pitchFamily="18" charset="-78"/>
                <a:ea typeface="Times New Roman" panose="02020603050405020304" pitchFamily="18" charset="0"/>
                <a:cs typeface="Simplified Arabic" panose="02020603050405020304" pitchFamily="18" charset="-78"/>
              </a:rPr>
              <a:t>15-A.Colomer</a:t>
            </a:r>
            <a:r>
              <a:rPr lang="fr-FR" sz="2000" dirty="0">
                <a:latin typeface="Simplified Arabic" panose="02020603050405020304" pitchFamily="18" charset="-78"/>
                <a:ea typeface="Times New Roman" panose="02020603050405020304" pitchFamily="18" charset="0"/>
                <a:cs typeface="Simplified Arabic" panose="02020603050405020304" pitchFamily="18" charset="-78"/>
              </a:rPr>
              <a:t>,(Le code du statut personnel tunisien),Revue algérienne tunisienne et marocaine et de jurisprudence,1957.</a:t>
            </a:r>
            <a:endParaRPr lang="en-US" sz="2000" dirty="0">
              <a:latin typeface="Simplified Arabic" panose="02020603050405020304" pitchFamily="18" charset="-78"/>
              <a:ea typeface="Times New Roman" panose="02020603050405020304" pitchFamily="18" charset="0"/>
              <a:cs typeface="Simplified Arabic" panose="02020603050405020304" pitchFamily="18" charset="-78"/>
            </a:endParaRPr>
          </a:p>
        </p:txBody>
      </p:sp>
    </p:spTree>
  </p:cSld>
  <p:clrMapOvr>
    <a:masterClrMapping/>
  </p:clrMapOvr>
  <p:transition/>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ouvelle pré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ouvelle pré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ouvelle pré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ouvelle pré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5939</TotalTime>
  <Words>1400</Words>
  <Application>Microsoft Office PowerPoint</Application>
  <PresentationFormat>مخصص</PresentationFormat>
  <Paragraphs>62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Nouvelle présentation</vt:lpstr>
      <vt:lpstr>عرض تقديمي في PowerPoint</vt:lpstr>
    </vt:vector>
  </TitlesOfParts>
  <Company>IMFS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Adel BENCHABANE</dc:creator>
  <cp:lastModifiedBy>h soft</cp:lastModifiedBy>
  <cp:revision>481</cp:revision>
  <cp:lastPrinted>2020-02-21T08:45:41Z</cp:lastPrinted>
  <dcterms:created xsi:type="dcterms:W3CDTF">2003-07-11T19:39:57Z</dcterms:created>
  <dcterms:modified xsi:type="dcterms:W3CDTF">2021-10-09T09:48:07Z</dcterms:modified>
</cp:coreProperties>
</file>