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94" r:id="rId4"/>
    <p:sldId id="261" r:id="rId5"/>
    <p:sldId id="265" r:id="rId6"/>
    <p:sldId id="270" r:id="rId7"/>
    <p:sldId id="272" r:id="rId8"/>
    <p:sldId id="271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8" r:id="rId21"/>
    <p:sldId id="289" r:id="rId22"/>
    <p:sldId id="291" r:id="rId23"/>
    <p:sldId id="290" r:id="rId24"/>
    <p:sldId id="29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5" autoAdjust="0"/>
    <p:restoredTop sz="94624" autoAdjust="0"/>
  </p:normalViewPr>
  <p:slideViewPr>
    <p:cSldViewPr snapToGrid="0">
      <p:cViewPr>
        <p:scale>
          <a:sx n="60" d="100"/>
          <a:sy n="60" d="100"/>
        </p:scale>
        <p:origin x="10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02C2-A52C-479F-A61E-4D390079A740}" type="datetimeFigureOut">
              <a:rPr lang="fr-FR" smtClean="0"/>
              <a:pPr/>
              <a:t>21/11/2021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2FEA-E1C5-4FFD-8B0A-C427B53821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2FEA-E1C5-4FFD-8B0A-C427B538215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2FEA-E1C5-4FFD-8B0A-C427B538215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2FEA-E1C5-4FFD-8B0A-C427B538215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09B51F-9629-402F-84B7-E07066320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F12C5FE-1426-46E5-AD46-E5D20868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1340E7-3E2B-43C0-9390-E32A4F5B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35B-FC3F-4EBD-BE28-1C1939CC257F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D3AC5B2-CC83-4BA6-B8A2-0B298CE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B2165E-7BF1-47EE-BDCC-7CA3609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2628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EEAEAA-293E-46C1-B762-CA3E698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8FC53C0-EE21-4635-B80E-290919AB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E4027D-72C4-4DBC-980B-A9C194CC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3CD1-70A3-4BB0-B911-4AFEF40DC1EE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FB1A20-2B22-4FBB-A2A7-EE0B8F3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0A72B6D-8E0F-475B-9D96-4ECC46A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159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35E98A7-FEA5-45E5-A9F9-82E61F571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89AA99C-2A8F-44EC-8011-B81BC7292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D866AD-A7A1-47C1-A531-4587DD6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53AE-1177-4E29-B3E0-3882762DE01E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4D0297-C770-4B97-BC17-F6234F9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A6C686F-1C2E-4085-9ACA-96BF2621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83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21F521-E6A5-4926-93C8-FAE9D886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7DEBD02-8419-4C01-B3D9-D6E3A007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AC82C0-9838-484A-B449-C796D6EF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ACC1-27BD-4BDE-B144-67E11FD909DD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1E581-5AB3-4221-85A2-829396D0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A2FE2C-BBBE-4A25-B55C-E6132131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104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0E4223-3715-4A95-B7AA-D339E1C1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278E61-377F-4C30-BB08-412513992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4D2218E-48F2-428B-8051-21B92A2D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11D-AE9D-4A7A-96AC-03B8832EC31C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C58956-7ECB-45DC-AE65-F3A3D577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2FF14D-2F5B-4CB7-BFB2-F918FC40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3047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FBEAB5-2A4F-447D-B8E1-01E168F9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051A1B-35AD-4858-9504-06B948904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8E2A15B-7332-4348-A572-03FEEEFE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D57FF88-926F-4C6C-A550-25B7F05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DCB8-BFCB-41D5-9C88-B3A58C0746D0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1280640-6E42-4827-9548-86C23A0F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67601F4-769E-4DB0-A0E8-EF683CF7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2376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773645-3ECD-408E-B708-84A75B11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3555E69-E4DC-4A50-B535-180DB170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2E882EB-4CBD-4AE5-95F5-0B24CF0B1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396ABC2-B5BA-4BD5-ADB5-642042157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70BAB24-F38B-4AF4-83C8-05924FFB1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177127A-9AA0-4B53-9369-7F7744F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3CD1-6412-4190-B640-A4154364A16A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B88C866-D464-4E7D-9CA8-10BF5B4C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F4E6085-49F3-4416-96F9-13E2108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185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F71955-E6CD-479E-A30E-2DB38505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20B05A3-41E4-417A-8458-38A73D2F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DB51-362B-434D-A629-ECD11070099D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53DA1FB-6311-410C-9E37-70BCCBAD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DAC125B-3408-4B24-8FFF-ECCE4234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02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268519A-7948-4FA3-8E9E-AE0372D7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130C-4A07-4CDB-9F22-E1DCC5D83D12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84C1C28-BAFD-441A-8E74-E6366A74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191F91C-F118-43E6-8FD7-D05AE6E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067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9ECB69-2715-45C1-87BE-60406A70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001737A-87BC-45E3-AAE6-231B4520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FD0C40E-69F8-46BD-AD82-12313DD6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4E52962-025D-4163-B290-82C7076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BE29-09ED-41A4-9CA7-44B52E85EB66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72F9907-924F-4A74-A33E-90385E12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AC355C0-F9E0-4CB2-ABD8-2DC472D8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2064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0F7F45-6E12-4E1B-A893-87E8305B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09593D1-5730-48D5-AE88-D9A8C5E21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A9A359D-05E9-4190-A75F-E664F102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7DE5CEA-9FCB-4E8B-8BE4-D32A3B30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917-B97E-4F14-B7EF-398898169F92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1E8D124-8F49-474D-ACA4-CD4E81C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ECDB226-6925-4D6F-B9B1-521B790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566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4A42D25-3750-40B2-ACCC-27BCD95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C1D00E-A850-4EEC-B42C-D341474F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8EA054-E647-4FD4-81AE-B483D83CD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BA9-6025-4A01-B8D9-59DD3CC244D1}" type="datetime1">
              <a:rPr lang="fr-CA" smtClean="0"/>
              <a:pPr/>
              <a:t>2021-11-21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E66045-5A9C-4554-A442-A5A2EA2FA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BB3919-3685-4DA1-BDA2-B2D1C41D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6C3-F152-475D-B436-E4C4C845E72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1831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E77CD2D-B2D3-4592-A8E9-BE859604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3" y="867104"/>
            <a:ext cx="11745309" cy="5754414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/>
              <a:t>L’ensemble des organes est unique dans chaque corps, et donne la structure suivante :</a:t>
            </a:r>
            <a:endParaRPr lang="fr-FR" dirty="0"/>
          </a:p>
        </p:txBody>
      </p:sp>
      <p:grpSp>
        <p:nvGrpSpPr>
          <p:cNvPr id="2" name="Groupe 10"/>
          <p:cNvGrpSpPr/>
          <p:nvPr/>
        </p:nvGrpSpPr>
        <p:grpSpPr>
          <a:xfrm>
            <a:off x="3878315" y="2151426"/>
            <a:ext cx="4258197" cy="789404"/>
            <a:chOff x="3587098" y="561"/>
            <a:chExt cx="3965664" cy="789404"/>
          </a:xfrm>
        </p:grpSpPr>
        <p:sp>
          <p:nvSpPr>
            <p:cNvPr id="12" name="Rectangle 11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755513" y="561"/>
              <a:ext cx="3797249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Les humeurs</a:t>
              </a:r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3767990" y="3092093"/>
            <a:ext cx="4303986" cy="789404"/>
            <a:chOff x="1334139" y="561"/>
            <a:chExt cx="6050213" cy="789404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34139" y="561"/>
              <a:ext cx="6050213" cy="7894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Les tempéraments</a:t>
              </a:r>
            </a:p>
          </p:txBody>
        </p:sp>
      </p:grpSp>
      <p:grpSp>
        <p:nvGrpSpPr>
          <p:cNvPr id="10" name="Groupe 17"/>
          <p:cNvGrpSpPr/>
          <p:nvPr/>
        </p:nvGrpSpPr>
        <p:grpSpPr>
          <a:xfrm>
            <a:off x="3367099" y="4017005"/>
            <a:ext cx="5083262" cy="805170"/>
            <a:chOff x="3587098" y="-204397"/>
            <a:chExt cx="3797254" cy="805170"/>
          </a:xfrm>
        </p:grpSpPr>
        <p:sp>
          <p:nvSpPr>
            <p:cNvPr id="19" name="Rectangle 18"/>
            <p:cNvSpPr/>
            <p:nvPr/>
          </p:nvSpPr>
          <p:spPr>
            <a:xfrm>
              <a:off x="3587098" y="-18863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587098" y="-204397"/>
              <a:ext cx="3797254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Des natures variables</a:t>
              </a:r>
            </a:p>
          </p:txBody>
        </p:sp>
      </p:grpSp>
      <p:grpSp>
        <p:nvGrpSpPr>
          <p:cNvPr id="11" name="Groupe 20"/>
          <p:cNvGrpSpPr/>
          <p:nvPr/>
        </p:nvGrpSpPr>
        <p:grpSpPr>
          <a:xfrm>
            <a:off x="5794978" y="4947165"/>
            <a:ext cx="3797253" cy="789404"/>
            <a:chOff x="3587098" y="561"/>
            <a:chExt cx="3797254" cy="789404"/>
          </a:xfrm>
        </p:grpSpPr>
        <p:sp>
          <p:nvSpPr>
            <p:cNvPr id="22" name="Rectangle 21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en qualité</a:t>
              </a:r>
            </a:p>
          </p:txBody>
        </p:sp>
      </p:grpSp>
      <p:grpSp>
        <p:nvGrpSpPr>
          <p:cNvPr id="58" name="Groupe 20"/>
          <p:cNvGrpSpPr/>
          <p:nvPr/>
        </p:nvGrpSpPr>
        <p:grpSpPr>
          <a:xfrm>
            <a:off x="1485736" y="4957676"/>
            <a:ext cx="3797253" cy="789404"/>
            <a:chOff x="3587098" y="561"/>
            <a:chExt cx="3797254" cy="789404"/>
          </a:xfrm>
        </p:grpSpPr>
        <p:sp>
          <p:nvSpPr>
            <p:cNvPr id="59" name="Rectangle 58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en quantité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504498" y="5872077"/>
            <a:ext cx="11067394" cy="789404"/>
          </a:xfrm>
          <a:prstGeom prst="rect">
            <a:avLst/>
          </a:prstGeom>
          <a:solidFill>
            <a:srgbClr val="FFC000"/>
          </a:solidFill>
          <a:ln>
            <a:solidFill>
              <a:srgbClr val="3B44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fr-FR" sz="4000" dirty="0" smtClean="0"/>
              <a:t>Les niveaux dépendent d’une échelle alchimique</a:t>
            </a:r>
          </a:p>
        </p:txBody>
      </p:sp>
      <p:pic>
        <p:nvPicPr>
          <p:cNvPr id="1027" name="Picture 3" descr="F:\RECHERCHE\THESES-DEA\Dossier Thèse\B-Images et Figures Râzî\250px-Croix_%C3%A9l%C3%A9mentaire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702" y="1708084"/>
            <a:ext cx="2894421" cy="3852000"/>
          </a:xfrm>
          <a:prstGeom prst="rect">
            <a:avLst/>
          </a:prstGeom>
          <a:noFill/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559" y="969015"/>
            <a:ext cx="10720552" cy="702130"/>
          </a:xfrm>
          <a:prstGeom prst="rect">
            <a:avLst/>
          </a:prstGeom>
          <a:solidFill>
            <a:srgbClr val="3B44A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fr-FR" sz="4000" dirty="0" smtClean="0"/>
              <a:t>Chaque être est installé à un niveau de la création</a:t>
            </a:r>
          </a:p>
          <a:p>
            <a:r>
              <a:rPr lang="fr-FR" sz="3600" dirty="0" smtClean="0"/>
              <a:t>  </a:t>
            </a:r>
            <a:endParaRPr lang="fr-FR" sz="3600" dirty="0"/>
          </a:p>
        </p:txBody>
      </p:sp>
      <p:sp>
        <p:nvSpPr>
          <p:cNvPr id="72" name="Rectangle 71"/>
          <p:cNvSpPr/>
          <p:nvPr/>
        </p:nvSpPr>
        <p:spPr>
          <a:xfrm>
            <a:off x="189186" y="5083794"/>
            <a:ext cx="11524593" cy="623326"/>
          </a:xfrm>
          <a:prstGeom prst="rect">
            <a:avLst/>
          </a:prstGeom>
          <a:solidFill>
            <a:srgbClr val="FFC000"/>
          </a:solidFill>
          <a:ln>
            <a:solidFill>
              <a:srgbClr val="3B44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/>
            <a:r>
              <a:rPr lang="fr-FR" sz="3700" dirty="0" smtClean="0"/>
              <a:t>La Transformation répond au système des qualités occultes </a:t>
            </a:r>
            <a:endParaRPr lang="fr-FR" sz="3700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half" idx="1"/>
          </p:nvPr>
        </p:nvSpPr>
        <p:spPr>
          <a:xfrm>
            <a:off x="1576553" y="1844234"/>
            <a:ext cx="8702564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000" dirty="0" smtClean="0"/>
              <a:t>Deux sortes de Transformations possibles  </a:t>
            </a:r>
            <a:endParaRPr lang="fr-FR" sz="4000" dirty="0"/>
          </a:p>
        </p:txBody>
      </p:sp>
      <p:sp>
        <p:nvSpPr>
          <p:cNvPr id="30" name="Espace réservé du contenu 27"/>
          <p:cNvSpPr>
            <a:spLocks noGrp="1"/>
          </p:cNvSpPr>
          <p:nvPr>
            <p:ph sz="half" idx="1"/>
          </p:nvPr>
        </p:nvSpPr>
        <p:spPr>
          <a:xfrm>
            <a:off x="1969970" y="2643016"/>
            <a:ext cx="2081758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400" dirty="0" smtClean="0"/>
              <a:t>Le </a:t>
            </a:r>
            <a:r>
              <a:rPr lang="fr-FR" sz="4000" dirty="0" smtClean="0"/>
              <a:t>genre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31" name="Espace réservé du contenu 27"/>
          <p:cNvSpPr>
            <a:spLocks noGrp="1"/>
          </p:cNvSpPr>
          <p:nvPr>
            <p:ph sz="half" idx="1"/>
          </p:nvPr>
        </p:nvSpPr>
        <p:spPr>
          <a:xfrm>
            <a:off x="7630499" y="2669291"/>
            <a:ext cx="2233500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000" dirty="0" smtClean="0"/>
              <a:t>Le niveau </a:t>
            </a:r>
            <a:endParaRPr lang="fr-FR" sz="4000" dirty="0"/>
          </a:p>
        </p:txBody>
      </p:sp>
      <p:sp>
        <p:nvSpPr>
          <p:cNvPr id="32" name="Espace réservé du contenu 27"/>
          <p:cNvSpPr>
            <a:spLocks noGrp="1"/>
          </p:cNvSpPr>
          <p:nvPr>
            <p:ph sz="half" idx="1"/>
          </p:nvPr>
        </p:nvSpPr>
        <p:spPr>
          <a:xfrm>
            <a:off x="2490244" y="3478588"/>
            <a:ext cx="6701037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000" dirty="0" smtClean="0"/>
              <a:t>Les Transformations sont faites </a:t>
            </a:r>
            <a:endParaRPr lang="fr-FR" sz="4000" dirty="0"/>
          </a:p>
        </p:txBody>
      </p:sp>
      <p:sp>
        <p:nvSpPr>
          <p:cNvPr id="33" name="Espace réservé du contenu 27"/>
          <p:cNvSpPr>
            <a:spLocks noGrp="1"/>
          </p:cNvSpPr>
          <p:nvPr>
            <p:ph sz="half" idx="1"/>
          </p:nvPr>
        </p:nvSpPr>
        <p:spPr>
          <a:xfrm>
            <a:off x="1481944" y="4277374"/>
            <a:ext cx="4682373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000" dirty="0" smtClean="0"/>
              <a:t>La Nature (Pierre Ph.)</a:t>
            </a:r>
            <a:endParaRPr lang="fr-FR" sz="4000" dirty="0"/>
          </a:p>
        </p:txBody>
      </p:sp>
      <p:sp>
        <p:nvSpPr>
          <p:cNvPr id="34" name="Espace réservé du contenu 27"/>
          <p:cNvSpPr>
            <a:spLocks noGrp="1"/>
          </p:cNvSpPr>
          <p:nvPr>
            <p:ph sz="half" idx="1"/>
          </p:nvPr>
        </p:nvSpPr>
        <p:spPr>
          <a:xfrm>
            <a:off x="7646283" y="4293139"/>
            <a:ext cx="2632841" cy="646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fr-FR" sz="4000" dirty="0" smtClean="0"/>
              <a:t>L’alchimiste</a:t>
            </a:r>
            <a:endParaRPr lang="fr-FR" sz="3600" dirty="0"/>
          </a:p>
        </p:txBody>
      </p:sp>
      <p:sp>
        <p:nvSpPr>
          <p:cNvPr id="35" name="Rectangle 34"/>
          <p:cNvSpPr/>
          <p:nvPr/>
        </p:nvSpPr>
        <p:spPr>
          <a:xfrm>
            <a:off x="646380" y="5832110"/>
            <a:ext cx="10562897" cy="789404"/>
          </a:xfrm>
          <a:prstGeom prst="rect">
            <a:avLst/>
          </a:prstGeom>
          <a:solidFill>
            <a:srgbClr val="3B44A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/>
            <a:r>
              <a:rPr lang="fr-FR" sz="4000" dirty="0" smtClean="0"/>
              <a:t>Chaque chose à un côté intérieur caché ou intime  </a:t>
            </a:r>
            <a:endParaRPr lang="fr-FR" sz="4000" dirty="0"/>
          </a:p>
        </p:txBody>
      </p:sp>
      <p:pic>
        <p:nvPicPr>
          <p:cNvPr id="13313" name="Picture 1" descr="C:\Users\COMPAQ\Desktop\pierre-philosophale-symbole-alchim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9114" y="2258088"/>
            <a:ext cx="1849822" cy="2152650"/>
          </a:xfrm>
          <a:prstGeom prst="rect">
            <a:avLst/>
          </a:prstGeom>
          <a:noFill/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9004739" y="6261758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2" grpId="0" animBg="1"/>
      <p:bldP spid="28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  <p:bldP spid="34" grpId="0" uiExpand="1" build="p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3" y="1072054"/>
            <a:ext cx="8781394" cy="5517931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Les œuvres razienne ne contiennent pas de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spéculation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arithmologiques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Mais elle orientent vers une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chimie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expérimentale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en train de naître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La transmutation a pris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un autre sens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Le médecin doit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écouter la nature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, en lui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tendant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ce dont elle a besoin !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RECHERCHE\THESES-DEA\Dossier Thèse\B-Images et Figures Râzî\Diapositive12.jpg"/>
          <p:cNvPicPr>
            <a:picLocks noChangeAspect="1" noChangeArrowheads="1"/>
          </p:cNvPicPr>
          <p:nvPr/>
        </p:nvPicPr>
        <p:blipFill>
          <a:blip r:embed="rId5"/>
          <a:srcRect l="3439"/>
          <a:stretch>
            <a:fillRect/>
          </a:stretch>
        </p:blipFill>
        <p:spPr bwMode="auto">
          <a:xfrm>
            <a:off x="9033640" y="1261243"/>
            <a:ext cx="3024275" cy="503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09690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1253045"/>
            <a:ext cx="12192000" cy="3779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 smtClean="0"/>
          </a:p>
          <a:p>
            <a:pPr>
              <a:lnSpc>
                <a:spcPct val="150000"/>
              </a:lnSpc>
            </a:pPr>
            <a:r>
              <a:rPr lang="fr-FR" sz="3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4000" b="1" i="1" dirty="0" smtClean="0">
                <a:solidFill>
                  <a:schemeClr val="bg1"/>
                </a:solidFill>
              </a:rPr>
              <a:t>L’attraction : affinité ou disparité ? </a:t>
            </a: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78615" y="5914917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3" y="1087820"/>
            <a:ext cx="8781394" cy="5439103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L’alchimie est basée sur une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« sympathie universelle »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qui unit les parties vivantes de l’Univers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L’Aphorisme de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Platon </a:t>
            </a:r>
            <a:r>
              <a:rPr lang="fr-FR" sz="3200" dirty="0" smtClean="0"/>
              <a:t>(m. 348).</a:t>
            </a:r>
            <a:endParaRPr lang="fr-FR" sz="4000" dirty="0" smtClean="0"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«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nature accompagne nécessairement la nature, la nature vainc la nature, elle se réjouit de la nature ».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COMPAQ\Desktop\Photos Alchimie\Platon.jpg"/>
          <p:cNvPicPr>
            <a:picLocks noChangeAspect="1" noChangeArrowheads="1"/>
          </p:cNvPicPr>
          <p:nvPr/>
        </p:nvPicPr>
        <p:blipFill>
          <a:blip r:embed="rId5"/>
          <a:srcRect l="7387" r="6610" b="25257"/>
          <a:stretch>
            <a:fillRect/>
          </a:stretch>
        </p:blipFill>
        <p:spPr bwMode="auto">
          <a:xfrm>
            <a:off x="9096702" y="1292775"/>
            <a:ext cx="2869324" cy="50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020504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3" y="1119352"/>
            <a:ext cx="8781394" cy="534451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La cause de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l’attraction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est-ce par :</a:t>
            </a:r>
          </a:p>
          <a:p>
            <a:pPr algn="just">
              <a:lnSpc>
                <a:spcPct val="100000"/>
              </a:lnSpc>
            </a:pPr>
            <a:endParaRPr lang="fr-FR" sz="4000" dirty="0" smtClean="0"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4000" dirty="0" smtClean="0"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L’attraction est causée par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la disparité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 </a:t>
            </a:r>
            <a:endParaRPr lang="fr-FR" sz="4000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Une force dans les choses mesurée par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la qualité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</a:t>
            </a:r>
            <a:r>
              <a:rPr lang="fr-FR" sz="4000" dirty="0" smtClean="0"/>
              <a:t>un médicament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laxatif</a:t>
            </a:r>
            <a:r>
              <a:rPr lang="fr-FR" sz="4000" dirty="0" smtClean="0"/>
              <a:t> peut attirer certaines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humeurs</a:t>
            </a:r>
            <a:r>
              <a:rPr lang="fr-FR" sz="4000" dirty="0" smtClean="0"/>
              <a:t> que d’autres, etc.</a:t>
            </a:r>
            <a:endParaRPr lang="fr-FR" sz="4000" dirty="0" smtClean="0"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46390" y="1765731"/>
          <a:ext cx="340535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352"/>
              </a:tblGrid>
              <a:tr h="606973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/>
                        <a:t>La convenance </a:t>
                      </a:r>
                      <a:endParaRPr lang="fr-FR" sz="4000" b="0" dirty="0"/>
                    </a:p>
                  </a:txBody>
                  <a:tcPr/>
                </a:tc>
              </a:tr>
              <a:tr h="606973">
                <a:tc>
                  <a:txBody>
                    <a:bodyPr/>
                    <a:lstStyle/>
                    <a:p>
                      <a:pPr algn="ctr"/>
                      <a:r>
                        <a:rPr lang="ar-DZ" sz="3600" b="1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المُوافـــقــــة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502166" y="1791714"/>
          <a:ext cx="313734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/>
                        <a:t>La disparité </a:t>
                      </a:r>
                      <a:endParaRPr lang="fr-FR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sz="36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المُخالـــــفـــــة</a:t>
                      </a:r>
                      <a:r>
                        <a:rPr lang="ar-DZ" sz="36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endParaRPr lang="fr-FR" sz="40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COMPAQ\Desktop\Le rituel ou l'alchimie vectoriel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283" y="1340069"/>
            <a:ext cx="3042745" cy="50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ifférent de 10"/>
          <p:cNvSpPr/>
          <p:nvPr/>
        </p:nvSpPr>
        <p:spPr>
          <a:xfrm>
            <a:off x="4382813" y="2222937"/>
            <a:ext cx="772511" cy="4887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957443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1" y="1135116"/>
            <a:ext cx="9033643" cy="5391807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Les corps sont composés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différemment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, de même leurs facultés à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endolorir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  </a:t>
            </a:r>
            <a:endParaRPr lang="fr-FR" sz="4000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4000" dirty="0" smtClean="0"/>
              <a:t>Leur guérison se fait par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effet contraire</a:t>
            </a:r>
            <a:r>
              <a:rPr lang="fr-FR" sz="4000" dirty="0" smtClean="0"/>
              <a:t>  à l’effet initial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cs typeface="Arial" pitchFamily="34" charset="0"/>
              </a:rPr>
              <a:t>Un remède aspirant à un remède d’une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nature opposée</a:t>
            </a:r>
            <a:r>
              <a:rPr lang="fr-FR" sz="4000" dirty="0" smtClean="0">
                <a:cs typeface="Arial" pitchFamily="34" charset="0"/>
              </a:rPr>
              <a:t> à celle de la maladie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/>
              <a:t>Si le corps est confronté à un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corps différent</a:t>
            </a:r>
            <a:r>
              <a:rPr lang="fr-FR" sz="4000" dirty="0" smtClean="0"/>
              <a:t>, ceci engendre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douleur. </a:t>
            </a:r>
            <a:endParaRPr lang="fr-FR" sz="4000" dirty="0" smtClean="0">
              <a:solidFill>
                <a:srgbClr val="3B4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 7" descr="Image associé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2275" y="1128767"/>
            <a:ext cx="2637987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96552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1" y="1087820"/>
            <a:ext cx="9033643" cy="5391807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disparité </a:t>
            </a:r>
            <a:r>
              <a:rPr lang="fr-FR" sz="3600" i="1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fr-FR" sz="3600" i="1" dirty="0" err="1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Mukhalafa</a:t>
            </a: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smtClean="0"/>
              <a:t>ne peut pas être un facteur </a:t>
            </a: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d’attraction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smtClean="0"/>
              <a:t>et de traitement ;</a:t>
            </a:r>
          </a:p>
          <a:p>
            <a:pPr algn="just">
              <a:lnSpc>
                <a:spcPct val="100000"/>
              </a:lnSpc>
            </a:pPr>
            <a:r>
              <a:rPr lang="fr-FR" sz="3600" dirty="0" smtClean="0"/>
              <a:t>Accepter l’attraction paraît </a:t>
            </a: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contradictoire</a:t>
            </a:r>
            <a:r>
              <a:rPr lang="fr-FR" sz="3600" dirty="0" smtClean="0"/>
              <a:t> avec la règle razienne suivante : </a:t>
            </a:r>
          </a:p>
          <a:p>
            <a:pPr algn="ctr">
              <a:lnSpc>
                <a:spcPct val="100000"/>
              </a:lnSpc>
            </a:pP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L’existence de ce que l’on aime correspond et convient à la nature »; </a:t>
            </a:r>
          </a:p>
          <a:p>
            <a:pPr algn="just">
              <a:lnSpc>
                <a:spcPct val="100000"/>
              </a:lnSpc>
            </a:pPr>
            <a:r>
              <a:rPr lang="fr-FR" sz="3600" dirty="0" smtClean="0"/>
              <a:t>Comment peut-on </a:t>
            </a:r>
            <a:r>
              <a:rPr lang="fr-FR" sz="36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équivaloir</a:t>
            </a:r>
            <a:r>
              <a:rPr lang="fr-FR" sz="3600" dirty="0" smtClean="0"/>
              <a:t> ces deux principes ? </a:t>
            </a:r>
            <a:endParaRPr lang="fr-FR" sz="3600" b="1" dirty="0">
              <a:solidFill>
                <a:srgbClr val="3B44AC"/>
              </a:solidFill>
            </a:endParaRPr>
          </a:p>
        </p:txBody>
      </p:sp>
      <p:pic>
        <p:nvPicPr>
          <p:cNvPr id="8196" name="Picture 4" descr="C:\Users\COMPAQ\Desktop\istockphoto-1200706393-1024x1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1655" y="1103584"/>
            <a:ext cx="2710049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73208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1" y="1040524"/>
            <a:ext cx="9033643" cy="5517931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3700" dirty="0" smtClean="0"/>
              <a:t>L’attraction faite par l’inconvenance; dans le cas où un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convenant est sujet de séduction </a:t>
            </a:r>
            <a:r>
              <a:rPr lang="fr-FR" sz="3700" dirty="0" smtClean="0"/>
              <a:t>;   </a:t>
            </a:r>
          </a:p>
          <a:p>
            <a:pPr algn="just">
              <a:lnSpc>
                <a:spcPct val="100000"/>
              </a:lnSpc>
            </a:pPr>
            <a:r>
              <a:rPr lang="fr-FR" sz="3700" dirty="0" smtClean="0"/>
              <a:t>La séduction par la disparité n’enfreint pas la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 de la convenance </a:t>
            </a:r>
            <a:r>
              <a:rPr lang="fr-FR" sz="3700" dirty="0" smtClean="0"/>
              <a:t>; </a:t>
            </a:r>
          </a:p>
          <a:p>
            <a:pPr algn="just">
              <a:lnSpc>
                <a:spcPct val="100000"/>
              </a:lnSpc>
            </a:pPr>
            <a:r>
              <a:rPr lang="fr-FR" sz="3700" dirty="0" smtClean="0"/>
              <a:t>Al-</a:t>
            </a:r>
            <a:r>
              <a:rPr lang="fr-FR" sz="3700" dirty="0" err="1" smtClean="0"/>
              <a:t>Râzî</a:t>
            </a:r>
            <a:r>
              <a:rPr lang="fr-FR" sz="3700" dirty="0" smtClean="0"/>
              <a:t> nous parle des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plaisirs</a:t>
            </a:r>
            <a:r>
              <a:rPr lang="fr-FR" sz="3700" dirty="0" smtClean="0"/>
              <a:t> et de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leurs opposés </a:t>
            </a:r>
            <a:r>
              <a:rPr lang="fr-FR" sz="3700" dirty="0" smtClean="0"/>
              <a:t>; </a:t>
            </a:r>
            <a:r>
              <a:rPr lang="fr-FR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voix aigüe           voix grave</a:t>
            </a:r>
            <a:r>
              <a:rPr lang="fr-FR" sz="3700" dirty="0" smtClean="0"/>
              <a:t>   </a:t>
            </a:r>
          </a:p>
          <a:p>
            <a:pPr algn="just">
              <a:lnSpc>
                <a:spcPct val="100000"/>
              </a:lnSpc>
            </a:pPr>
            <a:r>
              <a:rPr lang="fr-FR" sz="3700" dirty="0" smtClean="0"/>
              <a:t>Le principe de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sympathie</a:t>
            </a:r>
            <a:r>
              <a:rPr lang="fr-FR" sz="3700" dirty="0" smtClean="0"/>
              <a:t>, s’alimente tantôt par la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convenance </a:t>
            </a:r>
            <a:r>
              <a:rPr lang="fr-FR" sz="3700" dirty="0" smtClean="0"/>
              <a:t>tantôt par </a:t>
            </a:r>
            <a:r>
              <a:rPr lang="fr-FR" sz="37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disparité</a:t>
            </a:r>
            <a:r>
              <a:rPr lang="fr-FR" sz="3700" dirty="0" smtClean="0"/>
              <a:t>.</a:t>
            </a:r>
          </a:p>
        </p:txBody>
      </p:sp>
      <p:pic>
        <p:nvPicPr>
          <p:cNvPr id="7" name="Image 6" descr="https://pursuingveritasdotcom.files.wordpress.com/2015/05/incarnation.jpg"/>
          <p:cNvPicPr/>
          <p:nvPr/>
        </p:nvPicPr>
        <p:blipFill>
          <a:blip r:embed="rId5" cstate="print"/>
          <a:srcRect r="6691"/>
          <a:stretch>
            <a:fillRect/>
          </a:stretch>
        </p:blipFill>
        <p:spPr bwMode="auto">
          <a:xfrm>
            <a:off x="9285889" y="1261248"/>
            <a:ext cx="2772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ifférent de 7"/>
          <p:cNvSpPr/>
          <p:nvPr/>
        </p:nvSpPr>
        <p:spPr>
          <a:xfrm>
            <a:off x="5265681" y="4240923"/>
            <a:ext cx="772511" cy="4887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256987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1253045"/>
            <a:ext cx="12192000" cy="43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 smtClean="0"/>
          </a:p>
          <a:p>
            <a:pPr>
              <a:lnSpc>
                <a:spcPct val="150000"/>
              </a:lnSpc>
            </a:pPr>
            <a:r>
              <a:rPr lang="fr-FR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i="1" dirty="0" smtClean="0">
                <a:solidFill>
                  <a:schemeClr val="bg1"/>
                </a:solidFill>
              </a:rPr>
              <a:t>La génération et la corruption</a:t>
            </a:r>
          </a:p>
          <a:p>
            <a:endParaRPr lang="fr-FR" sz="4000" b="1" i="1" dirty="0" smtClean="0">
              <a:solidFill>
                <a:schemeClr val="bg1"/>
              </a:solidFill>
            </a:endParaRPr>
          </a:p>
          <a:p>
            <a:r>
              <a:rPr lang="fr-FR" sz="3900" dirty="0" smtClean="0">
                <a:solidFill>
                  <a:schemeClr val="bg1"/>
                </a:solidFill>
                <a:latin typeface="+mn-lt"/>
              </a:rPr>
              <a:t> La souffrance, est-elle inhérente à l’existence de l’homme ? </a:t>
            </a:r>
          </a:p>
          <a:p>
            <a:endParaRPr lang="fr-FR" sz="4000" b="1" i="1" dirty="0" smtClean="0">
              <a:solidFill>
                <a:schemeClr val="bg1"/>
              </a:solidFill>
            </a:endParaRPr>
          </a:p>
          <a:p>
            <a:r>
              <a:rPr lang="fr-FR" sz="4000" b="1" i="1" dirty="0" smtClean="0">
                <a:solidFill>
                  <a:schemeClr val="bg1"/>
                </a:solidFill>
              </a:rPr>
              <a:t> </a:t>
            </a: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1253044"/>
            <a:ext cx="12192000" cy="43752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b="1" i="1" dirty="0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L’alchimie du corps souffrant chez Abû </a:t>
            </a:r>
            <a:r>
              <a:rPr lang="fr-FR" sz="3600" b="1" i="1" dirty="0" err="1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Bakr</a:t>
            </a:r>
            <a:r>
              <a:rPr lang="fr-FR" sz="3600" b="1" i="1" dirty="0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 al-</a:t>
            </a:r>
            <a:r>
              <a:rPr lang="fr-FR" sz="3600" b="1" i="1" dirty="0" err="1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Râzî</a:t>
            </a:r>
            <a:r>
              <a:rPr lang="fr-FR" sz="3600" b="1" i="1" dirty="0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 </a:t>
            </a:r>
            <a:br>
              <a:rPr lang="fr-FR" sz="3600" b="1" i="1" dirty="0" smtClean="0">
                <a:solidFill>
                  <a:schemeClr val="bg1"/>
                </a:solidFill>
                <a:latin typeface="Calibri (Corps)"/>
                <a:cs typeface="Arial" pitchFamily="34" charset="0"/>
              </a:rPr>
            </a:br>
            <a:r>
              <a:rPr lang="fr-FR" sz="3600" b="1" i="1" dirty="0" smtClean="0">
                <a:solidFill>
                  <a:schemeClr val="bg1"/>
                </a:solidFill>
                <a:latin typeface="Calibri (Corps)"/>
                <a:cs typeface="Arial" pitchFamily="34" charset="0"/>
              </a:rPr>
              <a:t> « Une médecine ésotérique dévoilée »</a:t>
            </a:r>
            <a:endParaRPr lang="fr-FR" sz="4400" b="1" i="1" dirty="0">
              <a:solidFill>
                <a:schemeClr val="bg1"/>
              </a:solidFill>
              <a:latin typeface="Calibri (Corps)"/>
              <a:cs typeface="Arial" pitchFamily="34" charset="0"/>
            </a:endParaRPr>
          </a:p>
          <a:p>
            <a:endParaRPr lang="fr-FR" sz="3200" dirty="0" smtClean="0">
              <a:solidFill>
                <a:schemeClr val="bg1"/>
              </a:solidFill>
              <a:latin typeface="Calibri (Corps)"/>
              <a:cs typeface="Arial" panose="020B0604020202020204" pitchFamily="34" charset="0"/>
            </a:endParaRPr>
          </a:p>
          <a:p>
            <a:r>
              <a:rPr lang="fr-FR" sz="3200" dirty="0" err="1" smtClean="0">
                <a:solidFill>
                  <a:schemeClr val="bg1"/>
                </a:solidFill>
                <a:latin typeface="Calibri (Corps)"/>
                <a:cs typeface="Arial" panose="020B0604020202020204" pitchFamily="34" charset="0"/>
              </a:rPr>
              <a:t>Okba</a:t>
            </a:r>
            <a:r>
              <a:rPr lang="fr-FR" sz="3200" dirty="0" smtClean="0">
                <a:solidFill>
                  <a:schemeClr val="bg1"/>
                </a:solidFill>
                <a:latin typeface="Calibri (Corps)"/>
                <a:cs typeface="Arial" panose="020B0604020202020204" pitchFamily="34" charset="0"/>
              </a:rPr>
              <a:t> DJENANE</a:t>
            </a:r>
          </a:p>
          <a:p>
            <a:endParaRPr lang="fr-FR" sz="3200" dirty="0" smtClean="0">
              <a:solidFill>
                <a:schemeClr val="bg1"/>
              </a:solidFill>
              <a:latin typeface="Calibri (Corps)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chemeClr val="bg1"/>
                </a:solidFill>
                <a:latin typeface="Calibri (Corps)"/>
                <a:cs typeface="Arial" panose="020B0604020202020204" pitchFamily="34" charset="0"/>
              </a:rPr>
              <a:t>Enseignant-Chercheur </a:t>
            </a:r>
            <a:endParaRPr lang="fr-CA" sz="3200" dirty="0">
              <a:solidFill>
                <a:schemeClr val="bg1"/>
              </a:solidFill>
              <a:latin typeface="Calibri (Corps)"/>
              <a:cs typeface="Arial" panose="020B0604020202020204" pitchFamily="34" charset="0"/>
            </a:endParaRP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1" y="930166"/>
            <a:ext cx="9017878" cy="5707117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/>
              <a:t>La cause de la souffrance est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l’interpénétration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/>
              <a:t>de l’âme dans le corps qui se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corrompt</a:t>
            </a:r>
            <a:r>
              <a:rPr lang="fr-FR" sz="4000" dirty="0" smtClean="0"/>
              <a:t>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/>
              <a:t>L’âme attachée demeure souffrante, après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l’inévitable séparation</a:t>
            </a:r>
            <a:r>
              <a:rPr lang="fr-FR" sz="4000" dirty="0" smtClean="0"/>
              <a:t>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souffrance </a:t>
            </a:r>
            <a:r>
              <a:rPr lang="fr-FR" sz="4000" dirty="0" smtClean="0"/>
              <a:t>est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l’inadéquation</a:t>
            </a:r>
            <a:r>
              <a:rPr lang="fr-FR" sz="4000" dirty="0" smtClean="0"/>
              <a:t> entre la manière de voir les choses et leur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réelle</a:t>
            </a:r>
            <a:r>
              <a:rPr lang="fr-FR" sz="4000" dirty="0" smtClean="0"/>
              <a:t> ; </a:t>
            </a:r>
          </a:p>
        </p:txBody>
      </p:sp>
      <p:pic>
        <p:nvPicPr>
          <p:cNvPr id="7" name="Image 6" descr="Résultat de recherche d'images pour &quot;douleur et souffrance&quot;"/>
          <p:cNvPicPr/>
          <p:nvPr/>
        </p:nvPicPr>
        <p:blipFill>
          <a:blip r:embed="rId5"/>
          <a:srcRect l="2368"/>
          <a:stretch>
            <a:fillRect/>
          </a:stretch>
        </p:blipFill>
        <p:spPr bwMode="auto">
          <a:xfrm>
            <a:off x="9285890" y="1219205"/>
            <a:ext cx="2811789" cy="510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241221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2" y="977462"/>
            <a:ext cx="8939050" cy="5612524"/>
          </a:xfrm>
          <a:ln>
            <a:noFill/>
          </a:ln>
        </p:spPr>
        <p:txBody>
          <a:bodyPr anchor="ctr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/>
              <a:t>La souffrance s’explique par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difficulté</a:t>
            </a:r>
            <a:r>
              <a:rPr lang="fr-FR" sz="4000" dirty="0" smtClean="0"/>
              <a:t> d’accepter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l’impermanence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/>
              <a:t>des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choses aimées perdues ;</a:t>
            </a:r>
            <a:r>
              <a:rPr lang="fr-FR" sz="4000" dirty="0" smtClean="0"/>
              <a:t> </a:t>
            </a:r>
          </a:p>
          <a:p>
            <a:pPr algn="just">
              <a:lnSpc>
                <a:spcPct val="100000"/>
              </a:lnSpc>
              <a:buNone/>
            </a:pP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sentiment de frustration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/>
              <a:t>Les choses aimées sont candidates à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disparition </a:t>
            </a:r>
            <a:r>
              <a:rPr lang="fr-FR" sz="4000" dirty="0" smtClean="0"/>
              <a:t>suite à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corruption </a:t>
            </a:r>
            <a:r>
              <a:rPr lang="fr-FR" sz="4000" dirty="0" smtClean="0"/>
              <a:t>causée par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possession successive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/>
              <a:t>al-</a:t>
            </a:r>
            <a:r>
              <a:rPr lang="fr-FR" sz="4000" dirty="0" err="1" smtClean="0"/>
              <a:t>Râzî</a:t>
            </a:r>
            <a:r>
              <a:rPr lang="fr-FR" sz="4000" dirty="0" smtClean="0"/>
              <a:t> invite l’homme à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apprendre</a:t>
            </a:r>
            <a:r>
              <a:rPr lang="fr-FR" sz="4000" dirty="0" smtClean="0"/>
              <a:t> le principe de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mutabilité des choses</a:t>
            </a:r>
            <a:r>
              <a:rPr lang="fr-FR" sz="4000" dirty="0" smtClean="0"/>
              <a:t>. </a:t>
            </a:r>
            <a:endParaRPr lang="fr-FR" sz="4000" dirty="0"/>
          </a:p>
        </p:txBody>
      </p:sp>
      <p:sp>
        <p:nvSpPr>
          <p:cNvPr id="7" name="Chevron 6"/>
          <p:cNvSpPr/>
          <p:nvPr/>
        </p:nvSpPr>
        <p:spPr>
          <a:xfrm>
            <a:off x="394137" y="290085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Image associée"/>
          <p:cNvPicPr/>
          <p:nvPr/>
        </p:nvPicPr>
        <p:blipFill>
          <a:blip r:embed="rId5"/>
          <a:srcRect r="8942"/>
          <a:stretch>
            <a:fillRect/>
          </a:stretch>
        </p:blipFill>
        <p:spPr bwMode="auto">
          <a:xfrm>
            <a:off x="9343807" y="1034174"/>
            <a:ext cx="2664000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973208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i="1" dirty="0" smtClean="0"/>
          </a:p>
          <a:p>
            <a:pPr algn="ctr"/>
            <a:endParaRPr lang="fr-FR" sz="3600" i="1" dirty="0" smtClean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835572" y="1253045"/>
            <a:ext cx="9806152" cy="3779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 smtClean="0"/>
          </a:p>
          <a:p>
            <a:pPr>
              <a:lnSpc>
                <a:spcPct val="150000"/>
              </a:lnSpc>
            </a:pPr>
            <a:r>
              <a:rPr lang="fr-FR" sz="3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4000" b="1" i="1" dirty="0" smtClean="0">
                <a:solidFill>
                  <a:schemeClr val="bg1"/>
                </a:solidFill>
              </a:rPr>
              <a:t> </a:t>
            </a: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>
          <a:xfrm>
            <a:off x="315310" y="882869"/>
            <a:ext cx="8103476" cy="4745421"/>
          </a:xfrm>
        </p:spPr>
        <p:txBody>
          <a:bodyPr anchor="ctr">
            <a:noAutofit/>
          </a:bodyPr>
          <a:lstStyle/>
          <a:p>
            <a:pPr algn="just"/>
            <a:r>
              <a:rPr lang="fr-FR" sz="4000" b="1" i="1" dirty="0" smtClean="0">
                <a:solidFill>
                  <a:schemeClr val="bg1"/>
                </a:solidFill>
              </a:rPr>
              <a:t>« L’homme intelligent scrute et contemple ce qui, dans ce</a:t>
            </a:r>
            <a:br>
              <a:rPr lang="fr-FR" sz="4000" b="1" i="1" dirty="0" smtClean="0">
                <a:solidFill>
                  <a:schemeClr val="bg1"/>
                </a:solidFill>
              </a:rPr>
            </a:br>
            <a:r>
              <a:rPr lang="fr-FR" sz="4000" b="1" i="1" dirty="0" smtClean="0">
                <a:solidFill>
                  <a:schemeClr val="bg1"/>
                </a:solidFill>
              </a:rPr>
              <a:t>monde, est affecté par la génération et la corruption. (…) tout en lui s’en va, s’oublie, change, se corrompt, et disparaît.».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fr-FR" sz="4000" b="1" i="1" dirty="0" smtClean="0">
                <a:solidFill>
                  <a:schemeClr val="bg1"/>
                </a:solidFill>
              </a:rPr>
              <a:t>                          </a:t>
            </a:r>
          </a:p>
          <a:p>
            <a:pPr algn="just"/>
            <a:r>
              <a:rPr lang="fr-FR" sz="4000" b="1" i="1" dirty="0" smtClean="0">
                <a:solidFill>
                  <a:schemeClr val="bg1"/>
                </a:solidFill>
              </a:rPr>
              <a:t>                          La Médecine spirituelle</a:t>
            </a:r>
          </a:p>
        </p:txBody>
      </p:sp>
      <p:pic>
        <p:nvPicPr>
          <p:cNvPr id="14" name="Picture 2" descr="F:\RECHERCHE\THESES-DEA\Dossier Thèse\B-Images et Figures Râzî\Diapositive2.jpg"/>
          <p:cNvPicPr>
            <a:picLocks noChangeAspect="1" noChangeArrowheads="1"/>
          </p:cNvPicPr>
          <p:nvPr/>
        </p:nvPicPr>
        <p:blipFill>
          <a:blip r:embed="rId9"/>
          <a:srcRect l="50138"/>
          <a:stretch>
            <a:fillRect/>
          </a:stretch>
        </p:blipFill>
        <p:spPr bwMode="auto">
          <a:xfrm>
            <a:off x="8781392" y="865134"/>
            <a:ext cx="3159272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1253045"/>
            <a:ext cx="12192000" cy="3779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 smtClean="0"/>
          </a:p>
          <a:p>
            <a:pPr>
              <a:lnSpc>
                <a:spcPct val="150000"/>
              </a:lnSpc>
            </a:pPr>
            <a:r>
              <a:rPr lang="fr-FR" sz="3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4000" b="1" i="1" dirty="0" smtClean="0">
                <a:solidFill>
                  <a:schemeClr val="bg1"/>
                </a:solidFill>
              </a:rPr>
              <a:t>Merci de votre attention !</a:t>
            </a:r>
          </a:p>
          <a:p>
            <a:r>
              <a:rPr lang="fr-FR" sz="4000" b="1" i="1" dirty="0" smtClean="0">
                <a:solidFill>
                  <a:schemeClr val="bg1"/>
                </a:solidFill>
              </a:rPr>
              <a:t> </a:t>
            </a: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F54198-E546-4969-A338-E8058F3E3229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D5CC13F-8665-44EF-A700-200D0951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D41CCD40-BB7E-4964-9891-AED370027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8" name="Titre 13">
            <a:extLst>
              <a:ext uri="{FF2B5EF4-FFF2-40B4-BE49-F238E27FC236}">
                <a16:creationId xmlns:a16="http://schemas.microsoft.com/office/drawing/2014/main" xmlns="" id="{ACA95F37-97E7-46A1-B6CB-14B787959F75}"/>
              </a:ext>
            </a:extLst>
          </p:cNvPr>
          <p:cNvSpPr txBox="1">
            <a:spLocks/>
          </p:cNvSpPr>
          <p:nvPr/>
        </p:nvSpPr>
        <p:spPr>
          <a:xfrm>
            <a:off x="0" y="1287087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ORGANISATRICES</a:t>
            </a:r>
            <a:endParaRPr lang="fr-FR" sz="12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0" name="Titre 13">
            <a:extLst>
              <a:ext uri="{FF2B5EF4-FFF2-40B4-BE49-F238E27FC236}">
                <a16:creationId xmlns:a16="http://schemas.microsoft.com/office/drawing/2014/main" xmlns="" id="{9ECC4CA8-89D4-47D8-A142-2F6D5A87DE41}"/>
              </a:ext>
            </a:extLst>
          </p:cNvPr>
          <p:cNvSpPr txBox="1">
            <a:spLocks/>
          </p:cNvSpPr>
          <p:nvPr/>
        </p:nvSpPr>
        <p:spPr>
          <a:xfrm>
            <a:off x="0" y="2962894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endParaRPr lang="fr-FR" sz="12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xmlns="" id="{D7B3D4A7-9CC3-4D9A-ABC2-0ED74870D962}"/>
              </a:ext>
            </a:extLst>
          </p:cNvPr>
          <p:cNvSpPr txBox="1">
            <a:spLocks/>
          </p:cNvSpPr>
          <p:nvPr/>
        </p:nvSpPr>
        <p:spPr>
          <a:xfrm>
            <a:off x="0" y="4938924"/>
            <a:ext cx="12192000" cy="350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 DES ACTIVITÉS SCIENTIFIQUES</a:t>
            </a:r>
            <a:endParaRPr lang="fr-FR" sz="12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D9E85833-1E81-448D-A3F6-29C78A97E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16395" y="3621593"/>
            <a:ext cx="1709931" cy="326616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9D6C403F-386B-4182-BFDA-51FAE5608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3523779" y="3591703"/>
            <a:ext cx="2068357" cy="386397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xmlns="" id="{50256788-ADE9-4229-AF1C-8014A4BA2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9675629" y="3343541"/>
            <a:ext cx="1478556" cy="88272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A618A75A-2BF6-4BA5-B24D-6AFC45BE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589590" y="3569900"/>
            <a:ext cx="2088585" cy="4300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AA3CEE9-D4F6-41D1-A240-74C79090D2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35573" y="5464618"/>
            <a:ext cx="1788391" cy="598903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xmlns="" id="{FE4DD1DC-1C59-4404-B77F-52A1D6CE35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933798" y="1812453"/>
            <a:ext cx="1071899" cy="37610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xmlns="" id="{598DBF46-A371-42A4-98FA-E11BE7A4A4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076403" y="1712599"/>
            <a:ext cx="2035147" cy="599565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694F8C80-8C3A-4BE7-B74F-B22E4FCAED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2840428" y="1682511"/>
            <a:ext cx="1446564" cy="635989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xmlns="" id="{D7FB31A2-A3CB-40D9-8A51-3FFFD8F291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506082" y="5411038"/>
            <a:ext cx="1181300" cy="706063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xmlns="" id="{73791293-5AA3-43A3-9D19-7E463A2790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569498" y="5570706"/>
            <a:ext cx="1660940" cy="386727"/>
          </a:xfrm>
          <a:prstGeom prst="rect">
            <a:avLst/>
          </a:prstGeom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649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504504" y="1608080"/>
            <a:ext cx="8087703" cy="4824252"/>
          </a:xfr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Introduction ;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L’astronomie inférieure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;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L’attraction : </a:t>
            </a:r>
            <a:r>
              <a:rPr lang="fr-F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affinité ou disparité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génération et la corruption;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Conclusion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15097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8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B44AC"/>
                </a:solidFill>
                <a:latin typeface="+mn-lt"/>
                <a:cs typeface="Arial" panose="020B0604020202020204" pitchFamily="34" charset="0"/>
              </a:rPr>
              <a:t>Plan de présentation 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 9" descr="Résultat de recherche d'images pour &quot;astrologie arabe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2566" y="1671141"/>
            <a:ext cx="324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1" name="Image 10" descr="C:\Users\OKBA\Documents\Okba\THESES-DEA\Dossier Thèse\B-Images et Figures Râzî\Rhaz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4373" y="1056293"/>
            <a:ext cx="288032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20717" y="1040528"/>
            <a:ext cx="8781394" cy="5470634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Al-</a:t>
            </a:r>
            <a:r>
              <a:rPr lang="fr-FR" sz="4000" dirty="0" err="1" smtClean="0">
                <a:ea typeface="Tahoma" pitchFamily="34" charset="0"/>
                <a:cs typeface="Tahoma" pitchFamily="34" charset="0"/>
              </a:rPr>
              <a:t>Râzî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(865 – 925) au nom latinisé en </a:t>
            </a:r>
            <a:r>
              <a:rPr lang="fr-FR" sz="4000" i="1" dirty="0" err="1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Rhazès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Bien qu’il soit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un médecin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Il est attiré par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l’aspect alchimique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de la médecine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Ce qui donne au corps souffrant une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définition occulte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15097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B44AC"/>
                </a:solidFill>
                <a:latin typeface="+mn-lt"/>
                <a:cs typeface="Arial" panose="020B0604020202020204" pitchFamily="34" charset="0"/>
              </a:rPr>
              <a:t>La composition du corps humain 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238455" y="1502681"/>
          <a:ext cx="2561019" cy="85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019"/>
              </a:tblGrid>
              <a:tr h="856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 smtClean="0">
                          <a:effectLst/>
                        </a:rPr>
                        <a:t>Les esprits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559741" y="1497425"/>
          <a:ext cx="2561019" cy="85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019"/>
              </a:tblGrid>
              <a:tr h="856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 smtClean="0">
                          <a:effectLst/>
                        </a:rPr>
                        <a:t>Les fluides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854749" y="1497425"/>
          <a:ext cx="2561019" cy="85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019"/>
              </a:tblGrid>
              <a:tr h="856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 smtClean="0">
                          <a:effectLst/>
                        </a:rPr>
                        <a:t>Les solides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3929352" y="2561332"/>
            <a:ext cx="3797254" cy="789404"/>
            <a:chOff x="3587098" y="561"/>
            <a:chExt cx="3797254" cy="789404"/>
          </a:xfrm>
        </p:grpSpPr>
        <p:sp>
          <p:nvSpPr>
            <p:cNvPr id="16" name="Rectangle 15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000" kern="1200" dirty="0" smtClean="0"/>
                <a:t>Les membres </a:t>
              </a:r>
              <a:endParaRPr lang="fr-FR" sz="4000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617753" y="3523031"/>
            <a:ext cx="3343963" cy="789404"/>
            <a:chOff x="1405284" y="1121515"/>
            <a:chExt cx="3343963" cy="789404"/>
          </a:xfrm>
        </p:grpSpPr>
        <p:sp>
          <p:nvSpPr>
            <p:cNvPr id="19" name="Rectangle 18"/>
            <p:cNvSpPr/>
            <p:nvPr/>
          </p:nvSpPr>
          <p:spPr>
            <a:xfrm>
              <a:off x="1405284" y="1121515"/>
              <a:ext cx="3343963" cy="7894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405284" y="1121515"/>
              <a:ext cx="3343963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Les simples </a:t>
              </a:r>
              <a:endParaRPr lang="fr-FR" sz="3600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263418" y="4516260"/>
            <a:ext cx="4084171" cy="789404"/>
            <a:chOff x="1035179" y="2242469"/>
            <a:chExt cx="4084171" cy="789404"/>
          </a:xfrm>
        </p:grpSpPr>
        <p:sp>
          <p:nvSpPr>
            <p:cNvPr id="22" name="Rectangle 21"/>
            <p:cNvSpPr/>
            <p:nvPr/>
          </p:nvSpPr>
          <p:spPr>
            <a:xfrm>
              <a:off x="1035179" y="2242469"/>
              <a:ext cx="4084171" cy="789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035179" y="2242469"/>
              <a:ext cx="4084171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Les homéomères </a:t>
              </a:r>
              <a:endParaRPr lang="fr-FR" sz="3600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642108" y="5477957"/>
            <a:ext cx="3263728" cy="789404"/>
            <a:chOff x="2056222" y="3363423"/>
            <a:chExt cx="3263728" cy="789404"/>
          </a:xfrm>
        </p:grpSpPr>
        <p:sp>
          <p:nvSpPr>
            <p:cNvPr id="26" name="Rectangle 25"/>
            <p:cNvSpPr/>
            <p:nvPr/>
          </p:nvSpPr>
          <p:spPr>
            <a:xfrm>
              <a:off x="2056222" y="3363423"/>
              <a:ext cx="3263728" cy="7894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056222" y="3363423"/>
              <a:ext cx="3263728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Semblables </a:t>
              </a:r>
              <a:endParaRPr lang="fr-FR" sz="3600" kern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826400" y="3507261"/>
            <a:ext cx="3426503" cy="789404"/>
            <a:chOff x="6205386" y="1121515"/>
            <a:chExt cx="3426503" cy="789404"/>
          </a:xfrm>
        </p:grpSpPr>
        <p:sp>
          <p:nvSpPr>
            <p:cNvPr id="29" name="Rectangle 28"/>
            <p:cNvSpPr/>
            <p:nvPr/>
          </p:nvSpPr>
          <p:spPr>
            <a:xfrm>
              <a:off x="6205386" y="1121515"/>
              <a:ext cx="3426503" cy="7894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205386" y="1121515"/>
              <a:ext cx="3426503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Les composés </a:t>
              </a:r>
              <a:endParaRPr lang="fr-FR" sz="3600" kern="12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6304049" y="4500491"/>
            <a:ext cx="4534274" cy="789404"/>
            <a:chOff x="5651500" y="2242469"/>
            <a:chExt cx="4534274" cy="789404"/>
          </a:xfrm>
        </p:grpSpPr>
        <p:sp>
          <p:nvSpPr>
            <p:cNvPr id="32" name="Rectangle 31"/>
            <p:cNvSpPr/>
            <p:nvPr/>
          </p:nvSpPr>
          <p:spPr>
            <a:xfrm>
              <a:off x="5651500" y="2242469"/>
              <a:ext cx="4534274" cy="789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5651500" y="2242469"/>
              <a:ext cx="4534274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Les </a:t>
              </a:r>
              <a:r>
                <a:rPr lang="fr-FR" sz="3600" kern="1200" dirty="0" err="1" smtClean="0"/>
                <a:t>anhoméomères</a:t>
              </a:r>
              <a:r>
                <a:rPr lang="fr-FR" sz="3600" kern="1200" dirty="0" smtClean="0"/>
                <a:t> </a:t>
              </a:r>
              <a:endParaRPr lang="fr-FR" sz="3600" kern="12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884553" y="5462188"/>
            <a:ext cx="3562454" cy="789404"/>
            <a:chOff x="6785069" y="3363423"/>
            <a:chExt cx="3562454" cy="789404"/>
          </a:xfrm>
        </p:grpSpPr>
        <p:sp>
          <p:nvSpPr>
            <p:cNvPr id="35" name="Rectangle 34"/>
            <p:cNvSpPr/>
            <p:nvPr/>
          </p:nvSpPr>
          <p:spPr>
            <a:xfrm>
              <a:off x="6785069" y="3363423"/>
              <a:ext cx="3562454" cy="7894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6785069" y="3363423"/>
              <a:ext cx="3562454" cy="78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/>
                <a:t>Dissemblables</a:t>
              </a: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xfrm>
            <a:off x="9162394" y="6277524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B44AC"/>
                </a:solidFill>
                <a:latin typeface="+mn-lt"/>
                <a:cs typeface="Arial" panose="020B0604020202020204" pitchFamily="34" charset="0"/>
              </a:rPr>
              <a:t>La composition du corps humain 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4" y="1529255"/>
            <a:ext cx="8686800" cy="509226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endParaRPr lang="fr-FR" sz="4000" dirty="0" smtClean="0">
              <a:solidFill>
                <a:srgbClr val="3B4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L’atome</a:t>
            </a:r>
            <a:r>
              <a:rPr lang="fr-FR" sz="4300" dirty="0" smtClean="0">
                <a:ea typeface="Tahoma" pitchFamily="34" charset="0"/>
                <a:cs typeface="Tahoma" pitchFamily="34" charset="0"/>
              </a:rPr>
              <a:t> est un facteur important pour la </a:t>
            </a: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décomposition</a:t>
            </a:r>
            <a:r>
              <a:rPr lang="fr-F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fr-FR" sz="4300" dirty="0" smtClean="0">
                <a:ea typeface="Tahoma" pitchFamily="34" charset="0"/>
                <a:cs typeface="Tahoma" pitchFamily="34" charset="0"/>
              </a:rPr>
              <a:t>du corps composé ;   </a:t>
            </a:r>
          </a:p>
          <a:p>
            <a:pPr algn="just">
              <a:lnSpc>
                <a:spcPct val="150000"/>
              </a:lnSpc>
            </a:pPr>
            <a:r>
              <a:rPr lang="fr-FR" sz="4300" dirty="0" smtClean="0">
                <a:ea typeface="Tahoma" pitchFamily="34" charset="0"/>
                <a:cs typeface="Tahoma" pitchFamily="34" charset="0"/>
              </a:rPr>
              <a:t>La </a:t>
            </a: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transformation</a:t>
            </a:r>
            <a:r>
              <a:rPr lang="fr-FR" sz="4300" dirty="0" smtClean="0">
                <a:solidFill>
                  <a:srgbClr val="3B44AC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4300" dirty="0" smtClean="0">
                <a:ea typeface="Tahoma" pitchFamily="34" charset="0"/>
                <a:cs typeface="Tahoma" pitchFamily="34" charset="0"/>
              </a:rPr>
              <a:t>donne un sens alchimique</a:t>
            </a: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fr-FR" sz="4300" dirty="0" smtClean="0">
                <a:ea typeface="Tahoma" pitchFamily="34" charset="0"/>
                <a:cs typeface="Tahoma" pitchFamily="34" charset="0"/>
              </a:rPr>
              <a:t>à</a:t>
            </a: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la souffrance </a:t>
            </a:r>
            <a:r>
              <a:rPr lang="fr-FR" sz="4300" dirty="0" smtClean="0">
                <a:ea typeface="Tahoma" pitchFamily="34" charset="0"/>
                <a:cs typeface="Tahoma" pitchFamily="34" charset="0"/>
              </a:rPr>
              <a:t>; par le biais d’une </a:t>
            </a:r>
            <a:r>
              <a:rPr lang="fr-FR" sz="43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Ame Sensible et Vivante .</a:t>
            </a:r>
            <a:endParaRPr lang="fr-FR" sz="4300" dirty="0" smtClean="0"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40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6</a:t>
            </a:fld>
            <a:endParaRPr lang="fr-CA"/>
          </a:p>
        </p:txBody>
      </p:sp>
      <p:pic>
        <p:nvPicPr>
          <p:cNvPr id="8" name="Image 7" descr="C:\Users\OKBA\Documents\Okba\Calligraphie et Esthétique arabe\expo ima\expo-sa-oeimg40.jpg"/>
          <p:cNvPicPr/>
          <p:nvPr/>
        </p:nvPicPr>
        <p:blipFill>
          <a:blip r:embed="rId4"/>
          <a:srcRect l="4101" r="53770" b="5761"/>
          <a:stretch>
            <a:fillRect/>
          </a:stretch>
        </p:blipFill>
        <p:spPr bwMode="auto">
          <a:xfrm>
            <a:off x="9043935" y="1529255"/>
            <a:ext cx="288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3" y="882869"/>
            <a:ext cx="8875985" cy="5738648"/>
          </a:xfrm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L’alchimie ou l’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astronomie inferieure 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; prend tout son sens en la joignant à la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médecine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;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Si en alchimie on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transforme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les métaux vils en or ; </a:t>
            </a:r>
          </a:p>
          <a:p>
            <a:pPr algn="just">
              <a:lnSpc>
                <a:spcPct val="100000"/>
              </a:lnSpc>
            </a:pPr>
            <a:r>
              <a:rPr lang="fr-FR" sz="4000" dirty="0" smtClean="0">
                <a:ea typeface="Tahoma" pitchFamily="34" charset="0"/>
                <a:cs typeface="Tahoma" pitchFamily="34" charset="0"/>
              </a:rPr>
              <a:t>En médecine on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métamorphose</a:t>
            </a:r>
            <a:r>
              <a:rPr lang="fr-FR" sz="4000" dirty="0" smtClean="0">
                <a:ea typeface="Tahoma" pitchFamily="34" charset="0"/>
                <a:cs typeface="Tahoma" pitchFamily="34" charset="0"/>
              </a:rPr>
              <a:t> le malade en lui rendant sa santé.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RECHERCHE\THESES-DEA\Dossier Thèse\B-Images et Figures Râzî\528px-Al-RaziInGerardusCremonensis1250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9190473" y="1056293"/>
            <a:ext cx="274579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083567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75D3B1-1B0E-44BF-8374-AD064A7828E8}"/>
              </a:ext>
            </a:extLst>
          </p:cNvPr>
          <p:cNvSpPr/>
          <p:nvPr/>
        </p:nvSpPr>
        <p:spPr>
          <a:xfrm>
            <a:off x="0" y="-182879"/>
            <a:ext cx="12192000" cy="6074229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D2BE036-A325-4562-96CA-C682950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sp>
        <p:nvSpPr>
          <p:cNvPr id="5" name="Titre 13">
            <a:extLst>
              <a:ext uri="{FF2B5EF4-FFF2-40B4-BE49-F238E27FC236}">
                <a16:creationId xmlns:a16="http://schemas.microsoft.com/office/drawing/2014/main" xmlns="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1253045"/>
            <a:ext cx="12192000" cy="3779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 smtClean="0"/>
          </a:p>
          <a:p>
            <a:pPr>
              <a:lnSpc>
                <a:spcPct val="150000"/>
              </a:lnSpc>
            </a:pPr>
            <a:r>
              <a:rPr lang="fr-FR" sz="3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L’astronomie inférieure </a:t>
            </a:r>
            <a:endParaRPr lang="fr-CA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5400" b="1" i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xmlns="" id="{1257C6CA-2A6A-4369-93C7-CF460EBE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2239" y="6129355"/>
            <a:ext cx="2287422" cy="67388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xmlns="" id="{02398161-27AE-4C36-B909-36561CC47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5720" y="6275799"/>
            <a:ext cx="1085851" cy="381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3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60E-C872-4A49-A0D6-25B840DEDC90}"/>
              </a:ext>
            </a:extLst>
          </p:cNvPr>
          <p:cNvSpPr/>
          <p:nvPr/>
        </p:nvSpPr>
        <p:spPr>
          <a:xfrm>
            <a:off x="0" y="1"/>
            <a:ext cx="12192000" cy="724394"/>
          </a:xfrm>
          <a:prstGeom prst="rect">
            <a:avLst/>
          </a:prstGeom>
          <a:solidFill>
            <a:srgbClr val="3B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ED564C-24D3-418F-ADCE-E96EA2A8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561EB467-B7AB-47D3-95E3-F1C204DD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90004" y="146182"/>
            <a:ext cx="2707573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xmlns="" id="{01C10051-B3F3-4AB8-9377-8F18C114F34B}"/>
              </a:ext>
            </a:extLst>
          </p:cNvPr>
          <p:cNvSpPr txBox="1">
            <a:spLocks/>
          </p:cNvSpPr>
          <p:nvPr/>
        </p:nvSpPr>
        <p:spPr>
          <a:xfrm>
            <a:off x="220716" y="838946"/>
            <a:ext cx="11729547" cy="64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36484" y="1103587"/>
            <a:ext cx="8686800" cy="5423338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4000" dirty="0" smtClean="0"/>
              <a:t>La 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transmutation » </a:t>
            </a:r>
            <a:r>
              <a:rPr lang="fr-FR" sz="4000" dirty="0" smtClean="0"/>
              <a:t>se fonde sur deux idées :</a:t>
            </a:r>
            <a:r>
              <a:rPr lang="fr-FR" sz="4000" dirty="0" smtClean="0">
                <a:solidFill>
                  <a:srgbClr val="3B4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00000"/>
              </a:lnSpc>
              <a:buNone/>
            </a:pP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50588" y="3018532"/>
            <a:ext cx="3797253" cy="789404"/>
            <a:chOff x="3587098" y="561"/>
            <a:chExt cx="3797254" cy="789404"/>
          </a:xfrm>
        </p:grpSpPr>
        <p:sp>
          <p:nvSpPr>
            <p:cNvPr id="12" name="Rectangle 11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La composition 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043457" y="2997511"/>
            <a:ext cx="3797253" cy="789404"/>
            <a:chOff x="3587098" y="561"/>
            <a:chExt cx="3797254" cy="789404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La décomposition 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71608" y="4631869"/>
            <a:ext cx="3797253" cy="789404"/>
            <a:chOff x="3587098" y="561"/>
            <a:chExt cx="3797254" cy="789404"/>
          </a:xfrm>
        </p:grpSpPr>
        <p:sp>
          <p:nvSpPr>
            <p:cNvPr id="19" name="Rectangle 18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La génération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053967" y="4663399"/>
            <a:ext cx="3797253" cy="789404"/>
            <a:chOff x="3587098" y="561"/>
            <a:chExt cx="3797254" cy="789404"/>
          </a:xfrm>
        </p:grpSpPr>
        <p:sp>
          <p:nvSpPr>
            <p:cNvPr id="22" name="Rectangle 21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587098" y="561"/>
              <a:ext cx="3797254" cy="789404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/>
              <a:r>
                <a:rPr lang="fr-FR" sz="4000" dirty="0" smtClean="0"/>
                <a:t>La corruption</a:t>
              </a:r>
            </a:p>
          </p:txBody>
        </p:sp>
      </p:grpSp>
      <p:pic>
        <p:nvPicPr>
          <p:cNvPr id="4098" name="Picture 2" descr="C:\Users\COMPAQ\Desktop\DIkWA_JWAAAjVHj.png"/>
          <p:cNvPicPr>
            <a:picLocks noChangeAspect="1" noChangeArrowheads="1"/>
          </p:cNvPicPr>
          <p:nvPr/>
        </p:nvPicPr>
        <p:blipFill>
          <a:blip r:embed="rId4"/>
          <a:srcRect l="12633" r="45611"/>
          <a:stretch>
            <a:fillRect/>
          </a:stretch>
        </p:blipFill>
        <p:spPr bwMode="auto">
          <a:xfrm>
            <a:off x="9017867" y="1119353"/>
            <a:ext cx="3024000" cy="531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Différent de 23"/>
          <p:cNvSpPr/>
          <p:nvPr/>
        </p:nvSpPr>
        <p:spPr>
          <a:xfrm>
            <a:off x="4177862" y="3184634"/>
            <a:ext cx="772511" cy="4887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Différent de 25"/>
          <p:cNvSpPr/>
          <p:nvPr/>
        </p:nvSpPr>
        <p:spPr>
          <a:xfrm>
            <a:off x="4219903" y="4803227"/>
            <a:ext cx="772511" cy="4887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847084" y="6492875"/>
            <a:ext cx="2743200" cy="365125"/>
          </a:xfrm>
        </p:spPr>
        <p:txBody>
          <a:bodyPr/>
          <a:lstStyle/>
          <a:p>
            <a:fld id="{D78FD6C3-F152-475D-B436-E4C4C845E724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098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19668</TotalTime>
  <Words>730</Words>
  <Application>Microsoft Office PowerPoint</Application>
  <PresentationFormat>Personnalisé</PresentationFormat>
  <Paragraphs>141</Paragraphs>
  <Slides>24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St-Georges</dc:creator>
  <cp:lastModifiedBy>COMPAQ</cp:lastModifiedBy>
  <cp:revision>251</cp:revision>
  <dcterms:created xsi:type="dcterms:W3CDTF">2020-11-30T20:11:49Z</dcterms:created>
  <dcterms:modified xsi:type="dcterms:W3CDTF">2021-11-21T15:34:05Z</dcterms:modified>
</cp:coreProperties>
</file>