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65" r:id="rId2"/>
    <p:sldId id="300" r:id="rId3"/>
    <p:sldId id="268" r:id="rId4"/>
    <p:sldId id="266" r:id="rId5"/>
    <p:sldId id="264" r:id="rId6"/>
    <p:sldId id="269" r:id="rId7"/>
    <p:sldId id="270" r:id="rId8"/>
    <p:sldId id="271" r:id="rId9"/>
    <p:sldId id="272" r:id="rId10"/>
    <p:sldId id="277" r:id="rId11"/>
    <p:sldId id="274" r:id="rId12"/>
    <p:sldId id="276" r:id="rId13"/>
    <p:sldId id="273" r:id="rId14"/>
    <p:sldId id="284" r:id="rId15"/>
    <p:sldId id="281" r:id="rId16"/>
    <p:sldId id="293" r:id="rId17"/>
    <p:sldId id="302" r:id="rId18"/>
    <p:sldId id="282" r:id="rId19"/>
    <p:sldId id="285" r:id="rId20"/>
    <p:sldId id="275" r:id="rId21"/>
    <p:sldId id="283" r:id="rId22"/>
    <p:sldId id="291" r:id="rId23"/>
    <p:sldId id="287" r:id="rId24"/>
    <p:sldId id="290" r:id="rId25"/>
    <p:sldId id="297" r:id="rId26"/>
    <p:sldId id="298" r:id="rId27"/>
    <p:sldId id="299" r:id="rId28"/>
    <p:sldId id="292" r:id="rId29"/>
    <p:sldId id="294" r:id="rId30"/>
    <p:sldId id="303" r:id="rId31"/>
    <p:sldId id="30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5" d="100"/>
          <a:sy n="65" d="100"/>
        </p:scale>
        <p:origin x="634" y="43"/>
      </p:cViewPr>
      <p:guideLst/>
    </p:cSldViewPr>
  </p:slideViewPr>
  <p:notesTextViewPr>
    <p:cViewPr>
      <p:scale>
        <a:sx n="1" d="1"/>
        <a:sy n="1" d="1"/>
      </p:scale>
      <p:origin x="0" y="0"/>
    </p:cViewPr>
  </p:notesTextViewPr>
  <p:sorterViewPr>
    <p:cViewPr>
      <p:scale>
        <a:sx n="100" d="100"/>
        <a:sy n="100" d="100"/>
      </p:scale>
      <p:origin x="0" y="-1097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7A8E05-45D0-494E-A17F-CADE9AEE32DB}"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311729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A8E05-45D0-494E-A17F-CADE9AEE32DB}"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383683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A8E05-45D0-494E-A17F-CADE9AEE32DB}"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170964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A8E05-45D0-494E-A17F-CADE9AEE32DB}"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310623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7A8E05-45D0-494E-A17F-CADE9AEE32DB}"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08869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7A8E05-45D0-494E-A17F-CADE9AEE32DB}" type="datetimeFigureOut">
              <a:rPr lang="en-US" smtClean="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20831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7A8E05-45D0-494E-A17F-CADE9AEE32DB}" type="datetimeFigureOut">
              <a:rPr lang="en-US" smtClean="0"/>
              <a:t>7/30/2021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37188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7A8E05-45D0-494E-A17F-CADE9AEE32DB}" type="datetimeFigureOut">
              <a:rPr lang="en-US" smtClean="0"/>
              <a:t>7/30/2021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18902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A8E05-45D0-494E-A17F-CADE9AEE32DB}" type="datetimeFigureOut">
              <a:rPr lang="en-US" smtClean="0"/>
              <a:t>7/30/2021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115810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7A8E05-45D0-494E-A17F-CADE9AEE32DB}" type="datetimeFigureOut">
              <a:rPr lang="en-US" smtClean="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95961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7A8E05-45D0-494E-A17F-CADE9AEE32DB}" type="datetimeFigureOut">
              <a:rPr lang="en-US" smtClean="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255356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A8E05-45D0-494E-A17F-CADE9AEE32DB}" type="datetimeFigureOut">
              <a:rPr lang="en-US" smtClean="0"/>
              <a:t>7/30/2021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54B20-8F90-4A94-9020-EC00B43031F0}" type="slidenum">
              <a:rPr lang="en-US" smtClean="0"/>
              <a:t>‹#›</a:t>
            </a:fld>
            <a:endParaRPr lang="en-US"/>
          </a:p>
        </p:txBody>
      </p:sp>
    </p:spTree>
    <p:extLst>
      <p:ext uri="{BB962C8B-B14F-4D97-AF65-F5344CB8AC3E}">
        <p14:creationId xmlns:p14="http://schemas.microsoft.com/office/powerpoint/2010/main" val="1400630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155723" y="1862362"/>
            <a:ext cx="2930768"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441510" y="205589"/>
            <a:ext cx="1010884" cy="103663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8447492" y="360640"/>
            <a:ext cx="846477" cy="923081"/>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453191" y="-2534313"/>
            <a:ext cx="1023061" cy="6881445"/>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1524000" y="310853"/>
            <a:ext cx="6881445" cy="1077218"/>
          </a:xfrm>
          <a:prstGeom prst="rect">
            <a:avLst/>
          </a:prstGeom>
        </p:spPr>
        <p:txBody>
          <a:bodyPr wrap="square">
            <a:spAutoFit/>
          </a:bodyPr>
          <a:lstStyle/>
          <a:p>
            <a:pPr algn="ctr"/>
            <a:r>
              <a:rPr lang="ar-AE" sz="3200" b="1" dirty="0">
                <a:latin typeface="Arabic Typesetting" panose="03020402040406030203" pitchFamily="66" charset="-78"/>
                <a:cs typeface="Arabic Typesetting" panose="03020402040406030203" pitchFamily="66" charset="-78"/>
              </a:rPr>
              <a:t>بسم الله الرحمن الرحيم</a:t>
            </a:r>
          </a:p>
          <a:p>
            <a:pPr algn="ctr" rtl="1"/>
            <a:r>
              <a:rPr lang="ar-AE" sz="3200" b="1" dirty="0" smtClean="0">
                <a:latin typeface="Arabic Typesetting" panose="03020402040406030203" pitchFamily="66" charset="-78"/>
                <a:cs typeface="Arabic Typesetting" panose="03020402040406030203" pitchFamily="66" charset="-78"/>
              </a:rPr>
              <a:t>وأصلي وأسلم </a:t>
            </a:r>
            <a:r>
              <a:rPr lang="ar-AE" sz="3200" b="1" dirty="0" smtClean="0">
                <a:latin typeface="Arabic Typesetting" panose="03020402040406030203" pitchFamily="66" charset="-78"/>
                <a:cs typeface="Arabic Typesetting" panose="03020402040406030203" pitchFamily="66" charset="-78"/>
              </a:rPr>
              <a:t>على سيدنا محمد الذي بعث ليتمم مكارم الأخلاق</a:t>
            </a:r>
            <a:endParaRPr lang="en-US" sz="3200" b="1" dirty="0">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223045" y="1531838"/>
            <a:ext cx="9026463" cy="5138594"/>
          </a:xfrm>
        </p:spPr>
        <p:txBody>
          <a:bodyPr>
            <a:noAutofit/>
          </a:bodyPr>
          <a:lstStyle/>
          <a:p>
            <a:pPr marL="0" indent="0" algn="just" rtl="1"/>
            <a:r>
              <a:rPr lang="ar-AE" dirty="0">
                <a:latin typeface="Arabic Typesetting" panose="03020402040406030203" pitchFamily="66" charset="-78"/>
                <a:cs typeface="Arabic Typesetting" panose="03020402040406030203" pitchFamily="66" charset="-78"/>
              </a:rPr>
              <a:t>الحمد لله رب العالمين الذي هيأ لنا الأسباب لنحول المحن إلى منح عظيمة، ويسر لنا أسباب هذا اللقاء العلمي المتميز رغم التحديات الجسام والحمد لله الذي جعلنا ممن يتفاءل دائما بالخير ويقفز فوق الصعاب وينظر إلى الجزء الملئ من الكوب</a:t>
            </a:r>
          </a:p>
          <a:p>
            <a:pPr marL="0" indent="0" algn="just" rtl="1"/>
            <a:r>
              <a:rPr lang="ar-AE" dirty="0">
                <a:latin typeface="Arabic Typesetting" panose="03020402040406030203" pitchFamily="66" charset="-78"/>
                <a:cs typeface="Arabic Typesetting" panose="03020402040406030203" pitchFamily="66" charset="-78"/>
              </a:rPr>
              <a:t>الشكر موصول لسعادة الأستاذ الدكتور مصطفى الحكيم رئس المؤتمر ورئس مؤسسة منارات الفكر الدولية</a:t>
            </a:r>
          </a:p>
          <a:p>
            <a:pPr marL="0" indent="0" algn="just" rtl="1"/>
            <a:r>
              <a:rPr lang="ar-AE" dirty="0">
                <a:latin typeface="Arabic Typesetting" panose="03020402040406030203" pitchFamily="66" charset="-78"/>
                <a:cs typeface="Arabic Typesetting" panose="03020402040406030203" pitchFamily="66" charset="-78"/>
              </a:rPr>
              <a:t>الأستاذ الدكتور ماجد </a:t>
            </a:r>
            <a:r>
              <a:rPr lang="ar-AE" dirty="0" smtClean="0">
                <a:latin typeface="Arabic Typesetting" panose="03020402040406030203" pitchFamily="66" charset="-78"/>
                <a:cs typeface="Arabic Typesetting" panose="03020402040406030203" pitchFamily="66" charset="-78"/>
              </a:rPr>
              <a:t>العصيمي </a:t>
            </a:r>
            <a:r>
              <a:rPr lang="ar-AE" dirty="0">
                <a:latin typeface="Arabic Typesetting" panose="03020402040406030203" pitchFamily="66" charset="-78"/>
                <a:cs typeface="Arabic Typesetting" panose="03020402040406030203" pitchFamily="66" charset="-78"/>
              </a:rPr>
              <a:t>المدير العام لمؤسسة منارات الفكر الدولية</a:t>
            </a:r>
          </a:p>
          <a:p>
            <a:pPr marL="0" indent="0" algn="just" rtl="1"/>
            <a:r>
              <a:rPr lang="ar-AE" dirty="0">
                <a:latin typeface="Arabic Typesetting" panose="03020402040406030203" pitchFamily="66" charset="-78"/>
                <a:cs typeface="Arabic Typesetting" panose="03020402040406030203" pitchFamily="66" charset="-78"/>
              </a:rPr>
              <a:t>الأستاذ الدكتور أنور عميد كلية الدراسات الإسلامية صربيا</a:t>
            </a:r>
          </a:p>
          <a:p>
            <a:pPr marL="0" indent="0" algn="just" rtl="1"/>
            <a:r>
              <a:rPr lang="ar-AE" dirty="0">
                <a:latin typeface="Arabic Typesetting" panose="03020402040406030203" pitchFamily="66" charset="-78"/>
                <a:cs typeface="Arabic Typesetting" panose="03020402040406030203" pitchFamily="66" charset="-78"/>
              </a:rPr>
              <a:t>الأستاذ الدكتور معمر رئس مجلس أمناء الجامعة </a:t>
            </a:r>
            <a:r>
              <a:rPr lang="ar-AE" dirty="0" smtClean="0">
                <a:latin typeface="Arabic Typesetting" panose="03020402040406030203" pitchFamily="66" charset="-78"/>
                <a:cs typeface="Arabic Typesetting" panose="03020402040406030203" pitchFamily="66" charset="-78"/>
              </a:rPr>
              <a:t>العالمية </a:t>
            </a:r>
            <a:r>
              <a:rPr lang="ar-AE" dirty="0">
                <a:latin typeface="Arabic Typesetting" panose="03020402040406030203" pitchFamily="66" charset="-78"/>
                <a:cs typeface="Arabic Typesetting" panose="03020402040406030203" pitchFamily="66" charset="-78"/>
              </a:rPr>
              <a:t>نوفي  بازار – صربيا</a:t>
            </a:r>
          </a:p>
          <a:p>
            <a:pPr marL="0" indent="0" algn="just" rtl="1"/>
            <a:r>
              <a:rPr lang="ar-AE" dirty="0">
                <a:latin typeface="Arabic Typesetting" panose="03020402040406030203" pitchFamily="66" charset="-78"/>
                <a:cs typeface="Arabic Typesetting" panose="03020402040406030203" pitchFamily="66" charset="-78"/>
              </a:rPr>
              <a:t> الأستاذ الدكتور مولود المفتي العام ورئس المشخة الإسلامة صربيا</a:t>
            </a:r>
          </a:p>
          <a:p>
            <a:pPr marL="0" indent="0" algn="just" rtl="1"/>
            <a:r>
              <a:rPr lang="ar-AE" b="1" dirty="0" smtClean="0"/>
              <a:t> </a:t>
            </a:r>
            <a:r>
              <a:rPr lang="ar-AE" dirty="0">
                <a:latin typeface="Arabic Typesetting" panose="03020402040406030203" pitchFamily="66" charset="-78"/>
                <a:cs typeface="Arabic Typesetting" panose="03020402040406030203" pitchFamily="66" charset="-78"/>
              </a:rPr>
              <a:t>ولكل الثلة الطيبة الذين جادوا بعصارة أفكارهم وقرائحهم ليخرج هذا الملتقى بهذه الكيفية الجميلة من تنسيق وترتيب رغم التحديات الراهنة وأسأل الله تعالى </a:t>
            </a:r>
            <a:r>
              <a:rPr lang="ar-AE" dirty="0" smtClean="0">
                <a:latin typeface="Arabic Typesetting" panose="03020402040406030203" pitchFamily="66" charset="-78"/>
                <a:cs typeface="Arabic Typesetting" panose="03020402040406030203" pitchFamily="66" charset="-78"/>
              </a:rPr>
              <a:t>أن تكون عما قريب من الذكريات </a:t>
            </a:r>
          </a:p>
          <a:p>
            <a:pPr marL="0" indent="0" algn="just" rtl="1"/>
            <a:r>
              <a:rPr lang="ar-AE" dirty="0" smtClean="0">
                <a:latin typeface="Arabic Typesetting" panose="03020402040406030203" pitchFamily="66" charset="-78"/>
                <a:cs typeface="Arabic Typesetting" panose="03020402040406030203" pitchFamily="66" charset="-78"/>
              </a:rPr>
              <a:t>وأسمحوا لي أن أرحب بجميع زملائي </a:t>
            </a:r>
            <a:r>
              <a:rPr lang="ar-AE" dirty="0">
                <a:latin typeface="Arabic Typesetting" panose="03020402040406030203" pitchFamily="66" charset="-78"/>
                <a:cs typeface="Arabic Typesetting" panose="03020402040406030203" pitchFamily="66" charset="-78"/>
              </a:rPr>
              <a:t>من الباحثين والباحثات بكل مقاماتهم السامية وألقابهم العلمية التي هم أهل لها</a:t>
            </a:r>
            <a:endParaRPr lang="en-US"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636368" y="5556738"/>
            <a:ext cx="2589637"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9538414" y="439758"/>
            <a:ext cx="2548077" cy="1422604"/>
          </a:xfrm>
          <a:prstGeom prst="rect">
            <a:avLst/>
          </a:prstGeom>
        </p:spPr>
      </p:pic>
    </p:spTree>
    <p:extLst>
      <p:ext uri="{BB962C8B-B14F-4D97-AF65-F5344CB8AC3E}">
        <p14:creationId xmlns:p14="http://schemas.microsoft.com/office/powerpoint/2010/main" val="2036762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1200329"/>
          </a:xfrm>
          <a:prstGeom prst="rect">
            <a:avLst/>
          </a:prstGeom>
        </p:spPr>
        <p:txBody>
          <a:bodyPr wrap="square">
            <a:spAutoFit/>
          </a:bodyPr>
          <a:lstStyle/>
          <a:p>
            <a:pPr algn="ctr"/>
            <a:r>
              <a:rPr lang="ar-AE" sz="4000" b="1" dirty="0">
                <a:latin typeface="Arabic Typesetting" panose="03020402040406030203" pitchFamily="66" charset="-78"/>
                <a:cs typeface="Arabic Typesetting" panose="03020402040406030203" pitchFamily="66" charset="-78"/>
              </a:rPr>
              <a:t>محاور ثقافة العصر الجاهلي</a:t>
            </a:r>
            <a:endParaRPr lang="en-US" sz="4000" dirty="0">
              <a:solidFill>
                <a:srgbClr val="C00000"/>
              </a:solidFill>
              <a:latin typeface="Arabic Typesetting" panose="03020402040406030203" pitchFamily="66" charset="-78"/>
              <a:cs typeface="Arabic Typesetting" panose="03020402040406030203" pitchFamily="66" charset="-78"/>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2304181"/>
            <a:ext cx="8789531" cy="4291199"/>
          </a:xfrm>
        </p:spPr>
        <p:txBody>
          <a:bodyPr>
            <a:normAutofit/>
          </a:bodyPr>
          <a:lstStyle/>
          <a:p>
            <a:pPr algn="r" rtl="1"/>
            <a:endParaRPr lang="ar-AE" dirty="0" smtClean="0"/>
          </a:p>
          <a:p>
            <a:pPr algn="r" rtl="1"/>
            <a:r>
              <a:rPr lang="ar-AE" sz="3600" b="1" dirty="0" smtClean="0">
                <a:latin typeface="Arabic Typesetting" panose="03020402040406030203" pitchFamily="66" charset="-78"/>
                <a:cs typeface="Arabic Typesetting" panose="03020402040406030203" pitchFamily="66" charset="-78"/>
              </a:rPr>
              <a:t>العادات </a:t>
            </a:r>
            <a:r>
              <a:rPr lang="ar-AE" sz="3600" b="1" dirty="0">
                <a:latin typeface="Arabic Typesetting" panose="03020402040406030203" pitchFamily="66" charset="-78"/>
                <a:cs typeface="Arabic Typesetting" panose="03020402040406030203" pitchFamily="66" charset="-78"/>
              </a:rPr>
              <a:t>والتقاليد والأعراف ـــ وكانت بمثابة القوانين التي تنظم حياتهم؛ بل سيرت دولابها اليومي ـــ ومنها الجانب المادي ، والاخر معنوي. والتفاعل كان أكثر وضوحًا في الجانب المعنوي مع الحضارة الإسلامية</a:t>
            </a:r>
            <a:endParaRPr lang="en-US" sz="3600" b="1"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890782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67139" y="2888894"/>
            <a:ext cx="2773876"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822885" y="468269"/>
            <a:ext cx="1199590" cy="97932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323001" y="495870"/>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167063" y="-1828170"/>
            <a:ext cx="1142859" cy="5678710"/>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855785"/>
            <a:ext cx="4197003" cy="1200329"/>
          </a:xfrm>
          <a:prstGeom prst="rect">
            <a:avLst/>
          </a:prstGeom>
        </p:spPr>
        <p:txBody>
          <a:bodyPr wrap="square">
            <a:spAutoFit/>
          </a:bodyPr>
          <a:lstStyle/>
          <a:p>
            <a:pPr algn="ctr"/>
            <a:r>
              <a:rPr lang="ar-AE" sz="4000" b="1" dirty="0">
                <a:latin typeface="Arabic Typesetting" panose="03020402040406030203" pitchFamily="66" charset="-78"/>
                <a:cs typeface="Arabic Typesetting" panose="03020402040406030203" pitchFamily="66" charset="-78"/>
              </a:rPr>
              <a:t>محاور ثقافة العصر الجاهلي</a:t>
            </a:r>
            <a:endParaRPr lang="en-US" sz="4000" dirty="0">
              <a:solidFill>
                <a:srgbClr val="C00000"/>
              </a:solidFill>
              <a:latin typeface="Arabic Typesetting" panose="03020402040406030203" pitchFamily="66" charset="-78"/>
              <a:cs typeface="Arabic Typesetting" panose="03020402040406030203" pitchFamily="66" charset="-78"/>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64123" y="1582615"/>
            <a:ext cx="8819961" cy="5012766"/>
          </a:xfrm>
        </p:spPr>
        <p:txBody>
          <a:bodyPr>
            <a:normAutofit fontScale="25000" lnSpcReduction="20000"/>
          </a:bodyPr>
          <a:lstStyle/>
          <a:p>
            <a:pPr marL="0" indent="0" algn="r" rtl="1">
              <a:buNone/>
            </a:pPr>
            <a:endParaRPr lang="ar-AE" sz="3200" b="1" dirty="0" smtClean="0">
              <a:latin typeface="Arabic Typesetting" panose="03020402040406030203" pitchFamily="66" charset="-78"/>
              <a:cs typeface="Arabic Typesetting" panose="03020402040406030203" pitchFamily="66" charset="-78"/>
            </a:endParaRPr>
          </a:p>
          <a:p>
            <a:pPr algn="just" rtl="1">
              <a:lnSpc>
                <a:spcPct val="110000"/>
              </a:lnSpc>
            </a:pPr>
            <a:r>
              <a:rPr lang="ar-AE" sz="14400" b="1" dirty="0">
                <a:latin typeface="Arabic Typesetting" panose="03020402040406030203" pitchFamily="66" charset="-78"/>
                <a:cs typeface="Arabic Typesetting" panose="03020402040406030203" pitchFamily="66" charset="-78"/>
              </a:rPr>
              <a:t>الرحلات التجارية رفدت ثقافة المجمع الجاهلي بالخبرات الحياتية والمهارات المختلفة في شتى مناحى </a:t>
            </a:r>
            <a:r>
              <a:rPr lang="ar-AE" sz="14400" b="1" dirty="0" smtClean="0">
                <a:latin typeface="Arabic Typesetting" panose="03020402040406030203" pitchFamily="66" charset="-78"/>
                <a:cs typeface="Arabic Typesetting" panose="03020402040406030203" pitchFamily="66" charset="-78"/>
              </a:rPr>
              <a:t>الحياة؛ لأن </a:t>
            </a:r>
            <a:r>
              <a:rPr lang="ar-AE" sz="14400" b="1" dirty="0">
                <a:latin typeface="Arabic Typesetting" panose="03020402040406030203" pitchFamily="66" charset="-78"/>
                <a:cs typeface="Arabic Typesetting" panose="03020402040406030203" pitchFamily="66" charset="-78"/>
              </a:rPr>
              <a:t>موقع الجزيرة المتوسط بين الشرق والغرب جعلها حلقة وصل </a:t>
            </a:r>
            <a:r>
              <a:rPr lang="ar-AE" sz="14400" b="1" dirty="0" smtClean="0">
                <a:latin typeface="Arabic Typesetting" panose="03020402040406030203" pitchFamily="66" charset="-78"/>
                <a:cs typeface="Arabic Typesetting" panose="03020402040406030203" pitchFamily="66" charset="-78"/>
              </a:rPr>
              <a:t>وممر </a:t>
            </a:r>
            <a:r>
              <a:rPr lang="ar-AE" sz="14400" b="1" dirty="0">
                <a:latin typeface="Arabic Typesetting" panose="03020402040406030203" pitchFamily="66" charset="-78"/>
                <a:cs typeface="Arabic Typesetting" panose="03020402040406030203" pitchFamily="66" charset="-78"/>
              </a:rPr>
              <a:t>للقبائل فالتقت الشعوب من شتى انحاء المعمورة </a:t>
            </a:r>
            <a:r>
              <a:rPr lang="ar-AE" sz="14400" b="1" dirty="0" smtClean="0">
                <a:latin typeface="Arabic Typesetting" panose="03020402040406030203" pitchFamily="66" charset="-78"/>
                <a:cs typeface="Arabic Typesetting" panose="03020402040406030203" pitchFamily="66" charset="-78"/>
              </a:rPr>
              <a:t>فيها.</a:t>
            </a:r>
            <a:endParaRPr lang="ar-AE" sz="14400" b="1" dirty="0">
              <a:latin typeface="Arabic Typesetting" panose="03020402040406030203" pitchFamily="66" charset="-78"/>
              <a:cs typeface="Arabic Typesetting" panose="03020402040406030203" pitchFamily="66" charset="-78"/>
            </a:endParaRPr>
          </a:p>
          <a:p>
            <a:pPr algn="just" rtl="1">
              <a:lnSpc>
                <a:spcPct val="110000"/>
              </a:lnSpc>
            </a:pPr>
            <a:r>
              <a:rPr lang="ar-AE" sz="14400" b="1" dirty="0">
                <a:latin typeface="Arabic Typesetting" panose="03020402040406030203" pitchFamily="66" charset="-78"/>
                <a:cs typeface="Arabic Typesetting" panose="03020402040406030203" pitchFamily="66" charset="-78"/>
              </a:rPr>
              <a:t>وهكذا أصبحت التجارة من أهم وسائل الاتصال مع الأمم الأخرى؛ من روم وفرس فضلا عن بلاد الشام والعراق والحبشة، ومنهم من اتخذها مسكنا مقابل دفع ضريبة لحماية أمواله وتجارته( الجُعل) ومن رحلاتههم التجارية  المشهورة رحلة الشتاء إلى اليمن  ورحلة الصيف إلى بلاد الشام، وخلدهما القرآن الكريم ﴿ لِإِيلَافِ قُرَيْشٍ * إِيلَافِهِمْ رِحْلَةَ الشِّتَاءِ </a:t>
            </a:r>
            <a:r>
              <a:rPr lang="ar-AE" sz="14400" b="1" dirty="0" smtClean="0">
                <a:latin typeface="Arabic Typesetting" panose="03020402040406030203" pitchFamily="66" charset="-78"/>
                <a:cs typeface="Arabic Typesetting" panose="03020402040406030203" pitchFamily="66" charset="-78"/>
              </a:rPr>
              <a:t>وَالصَّيْفِ</a:t>
            </a:r>
            <a:endParaRPr lang="ar-AE" sz="16000" b="1" dirty="0">
              <a:latin typeface="Arabic Typesetting" panose="03020402040406030203" pitchFamily="66" charset="-78"/>
              <a:cs typeface="Arabic Typesetting" panose="03020402040406030203" pitchFamily="66" charset="-78"/>
            </a:endParaRPr>
          </a:p>
          <a:p>
            <a:pPr algn="just" rtl="1">
              <a:lnSpc>
                <a:spcPct val="110000"/>
              </a:lnSpc>
            </a:pPr>
            <a:r>
              <a:rPr lang="ar-AE" sz="16000" b="1" dirty="0">
                <a:latin typeface="Arabic Typesetting" panose="03020402040406030203" pitchFamily="66" charset="-78"/>
                <a:cs typeface="Arabic Typesetting" panose="03020402040406030203" pitchFamily="66" charset="-78"/>
              </a:rPr>
              <a:t>وكانوا قوم يعشقون السفر والحل والترحال؛ لذا وجدوا ضالتهم في التجارة، وما </a:t>
            </a:r>
            <a:r>
              <a:rPr lang="ar-AE" sz="16000" b="1" dirty="0" smtClean="0">
                <a:latin typeface="Arabic Typesetting" panose="03020402040406030203" pitchFamily="66" charset="-78"/>
                <a:cs typeface="Arabic Typesetting" panose="03020402040406030203" pitchFamily="66" charset="-78"/>
              </a:rPr>
              <a:t>تتيحه </a:t>
            </a:r>
            <a:r>
              <a:rPr lang="ar-AE" sz="16000" b="1" dirty="0">
                <a:latin typeface="Arabic Typesetting" panose="03020402040406030203" pitchFamily="66" charset="-78"/>
                <a:cs typeface="Arabic Typesetting" panose="03020402040406030203" pitchFamily="66" charset="-78"/>
              </a:rPr>
              <a:t>لهم من حرية السفر </a:t>
            </a:r>
            <a:r>
              <a:rPr lang="ar-AE" sz="16000" b="1" dirty="0" smtClean="0">
                <a:latin typeface="Arabic Typesetting" panose="03020402040406030203" pitchFamily="66" charset="-78"/>
                <a:cs typeface="Arabic Typesetting" panose="03020402040406030203" pitchFamily="66" charset="-78"/>
              </a:rPr>
              <a:t>والتنقل.</a:t>
            </a:r>
            <a:r>
              <a:rPr lang="ar-AE" sz="4200" b="1" dirty="0" smtClean="0">
                <a:latin typeface="Arabic Typesetting" panose="03020402040406030203" pitchFamily="66" charset="-78"/>
                <a:cs typeface="Arabic Typesetting" panose="03020402040406030203" pitchFamily="66" charset="-78"/>
              </a:rPr>
              <a:t>.</a:t>
            </a:r>
            <a:endParaRPr lang="en-US" sz="4200" b="1" dirty="0">
              <a:latin typeface="Arabic Typesetting" panose="03020402040406030203" pitchFamily="66" charset="-78"/>
              <a:cs typeface="Arabic Typesetting" panose="03020402040406030203" pitchFamily="66" charset="-78"/>
            </a:endParaRPr>
          </a:p>
          <a:p>
            <a:pPr marL="0" indent="0" algn="just" rtl="1">
              <a:buNone/>
            </a:pPr>
            <a:r>
              <a:rPr lang="ar-AE" sz="4200" dirty="0" smtClean="0"/>
              <a:t> </a:t>
            </a:r>
          </a:p>
          <a:p>
            <a:pPr algn="just" rtl="1"/>
            <a:endParaRPr lang="en-US" sz="3500" dirty="0"/>
          </a:p>
          <a:p>
            <a:pPr algn="r" rtl="1"/>
            <a:endParaRPr lang="en-US" sz="3500" dirty="0"/>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67139" y="439758"/>
            <a:ext cx="3184184" cy="2033811"/>
          </a:xfrm>
          <a:prstGeom prst="rect">
            <a:avLst/>
          </a:prstGeom>
        </p:spPr>
      </p:pic>
    </p:spTree>
    <p:extLst>
      <p:ext uri="{BB962C8B-B14F-4D97-AF65-F5344CB8AC3E}">
        <p14:creationId xmlns:p14="http://schemas.microsoft.com/office/powerpoint/2010/main" val="2036223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727402" y="1021696"/>
            <a:ext cx="1404109" cy="1205652"/>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1200329"/>
          </a:xfrm>
          <a:prstGeom prst="rect">
            <a:avLst/>
          </a:prstGeom>
        </p:spPr>
        <p:txBody>
          <a:bodyPr wrap="square">
            <a:spAutoFit/>
          </a:bodyPr>
          <a:lstStyle/>
          <a:p>
            <a:pPr algn="ctr"/>
            <a:r>
              <a:rPr lang="ar-AE" sz="4000" b="1" dirty="0">
                <a:latin typeface="Arabic Typesetting" panose="03020402040406030203" pitchFamily="66" charset="-78"/>
                <a:cs typeface="Arabic Typesetting" panose="03020402040406030203" pitchFamily="66" charset="-78"/>
              </a:rPr>
              <a:t>محاور ثقافة العصر الجاهلي</a:t>
            </a:r>
            <a:endParaRPr lang="en-US" sz="4000" dirty="0">
              <a:solidFill>
                <a:srgbClr val="C00000"/>
              </a:solidFill>
              <a:latin typeface="Arabic Typesetting" panose="03020402040406030203" pitchFamily="66" charset="-78"/>
              <a:cs typeface="Arabic Typesetting" panose="03020402040406030203" pitchFamily="66" charset="-78"/>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2304181"/>
            <a:ext cx="8789531" cy="4291199"/>
          </a:xfrm>
        </p:spPr>
        <p:txBody>
          <a:bodyPr>
            <a:normAutofit fontScale="92500" lnSpcReduction="10000"/>
          </a:bodyPr>
          <a:lstStyle/>
          <a:p>
            <a:pPr algn="r" rtl="1"/>
            <a:endParaRPr lang="ar-AE" sz="3200" b="1" dirty="0" smtClean="0">
              <a:latin typeface="Arabic Typesetting" panose="03020402040406030203" pitchFamily="66" charset="-78"/>
              <a:cs typeface="Arabic Typesetting" panose="03020402040406030203" pitchFamily="66" charset="-78"/>
            </a:endParaRPr>
          </a:p>
          <a:p>
            <a:pPr marL="0" indent="0" algn="just" rtl="1">
              <a:buNone/>
            </a:pPr>
            <a:r>
              <a:rPr lang="ar-AE" sz="4000" b="1" dirty="0" smtClean="0">
                <a:latin typeface="Arabic Typesetting" panose="03020402040406030203" pitchFamily="66" charset="-78"/>
                <a:cs typeface="Arabic Typesetting" panose="03020402040406030203" pitchFamily="66" charset="-78"/>
              </a:rPr>
              <a:t>ومن </a:t>
            </a:r>
            <a:r>
              <a:rPr lang="ar-AE" sz="4000" b="1" dirty="0">
                <a:latin typeface="Arabic Typesetting" panose="03020402040406030203" pitchFamily="66" charset="-78"/>
                <a:cs typeface="Arabic Typesetting" panose="03020402040406030203" pitchFamily="66" charset="-78"/>
              </a:rPr>
              <a:t>فوائد </a:t>
            </a:r>
            <a:r>
              <a:rPr lang="ar-AE" sz="4000" b="1" dirty="0" smtClean="0">
                <a:latin typeface="Arabic Typesetting" panose="03020402040406030203" pitchFamily="66" charset="-78"/>
                <a:cs typeface="Arabic Typesetting" panose="03020402040406030203" pitchFamily="66" charset="-78"/>
              </a:rPr>
              <a:t>الرحلات الثقافية التي كان يقوم بها بعض  </a:t>
            </a:r>
            <a:r>
              <a:rPr lang="ar-AE" sz="4000" b="1" dirty="0">
                <a:latin typeface="Arabic Typesetting" panose="03020402040406030203" pitchFamily="66" charset="-78"/>
                <a:cs typeface="Arabic Typesetting" panose="03020402040406030203" pitchFamily="66" charset="-78"/>
              </a:rPr>
              <a:t>الشعراء وغيرهم إلى خارج أرض الحجاز </a:t>
            </a:r>
            <a:r>
              <a:rPr lang="ar-AE" sz="4000" b="1" dirty="0" smtClean="0">
                <a:latin typeface="Arabic Typesetting" panose="03020402040406030203" pitchFamily="66" charset="-78"/>
                <a:cs typeface="Arabic Typesetting" panose="03020402040406030203" pitchFamily="66" charset="-78"/>
              </a:rPr>
              <a:t>حيث تعرفوا </a:t>
            </a:r>
            <a:r>
              <a:rPr lang="ar-AE" sz="4000" b="1" dirty="0">
                <a:latin typeface="Arabic Typesetting" panose="03020402040406030203" pitchFamily="66" charset="-78"/>
                <a:cs typeface="Arabic Typesetting" panose="03020402040406030203" pitchFamily="66" charset="-78"/>
              </a:rPr>
              <a:t>على </a:t>
            </a:r>
            <a:r>
              <a:rPr lang="ar-AE" sz="4000" b="1" dirty="0" smtClean="0">
                <a:latin typeface="Arabic Typesetting" panose="03020402040406030203" pitchFamily="66" charset="-78"/>
                <a:cs typeface="Arabic Typesetting" panose="03020402040406030203" pitchFamily="66" charset="-78"/>
              </a:rPr>
              <a:t>أنماط ثقافية </a:t>
            </a:r>
            <a:r>
              <a:rPr lang="ar-AE" sz="4000" b="1" dirty="0">
                <a:latin typeface="Arabic Typesetting" panose="03020402040406030203" pitchFamily="66" charset="-78"/>
                <a:cs typeface="Arabic Typesetting" panose="03020402040406030203" pitchFamily="66" charset="-78"/>
              </a:rPr>
              <a:t>جديدة وحضارات </a:t>
            </a:r>
            <a:r>
              <a:rPr lang="ar-AE" sz="4000" b="1" dirty="0" smtClean="0">
                <a:latin typeface="Arabic Typesetting" panose="03020402040406030203" pitchFamily="66" charset="-78"/>
                <a:cs typeface="Arabic Typesetting" panose="03020402040406030203" pitchFamily="66" charset="-78"/>
              </a:rPr>
              <a:t>مختلفة كانت </a:t>
            </a:r>
            <a:r>
              <a:rPr lang="ar-AE" sz="4000" b="1" dirty="0">
                <a:latin typeface="Arabic Typesetting" panose="03020402040406030203" pitchFamily="66" charset="-78"/>
                <a:cs typeface="Arabic Typesetting" panose="03020402040406030203" pitchFamily="66" charset="-78"/>
              </a:rPr>
              <a:t>قد بلغت شأوا عظيما في ذلك الزمان، وأثمرت هذه الرحلات في تجربتهم الشعرية وفي فكرهم وثقافتهم</a:t>
            </a:r>
            <a:r>
              <a:rPr lang="ar-AE" sz="4000" b="1" dirty="0" smtClean="0">
                <a:latin typeface="Arabic Typesetting" panose="03020402040406030203" pitchFamily="66" charset="-78"/>
                <a:cs typeface="Arabic Typesetting" panose="03020402040406030203" pitchFamily="66" charset="-78"/>
              </a:rPr>
              <a:t>. فضلا عن العائد المادي.</a:t>
            </a:r>
          </a:p>
          <a:p>
            <a:pPr marL="0" indent="0" algn="just" rtl="1">
              <a:buNone/>
            </a:pPr>
            <a:r>
              <a:rPr lang="ar-AE" sz="4000" b="1" dirty="0" smtClean="0">
                <a:latin typeface="Arabic Typesetting" panose="03020402040406030203" pitchFamily="66" charset="-78"/>
                <a:cs typeface="Arabic Typesetting" panose="03020402040406030203" pitchFamily="66" charset="-78"/>
              </a:rPr>
              <a:t>وهكذا يتضح لنا أن عرب </a:t>
            </a:r>
            <a:r>
              <a:rPr lang="ar-AE" sz="4000" b="1" dirty="0">
                <a:latin typeface="Arabic Typesetting" panose="03020402040406030203" pitchFamily="66" charset="-78"/>
                <a:cs typeface="Arabic Typesetting" panose="03020402040406030203" pitchFamily="66" charset="-78"/>
              </a:rPr>
              <a:t>الجحاز </a:t>
            </a:r>
            <a:r>
              <a:rPr lang="ar-AE" sz="4000" b="1" dirty="0" smtClean="0">
                <a:latin typeface="Arabic Typesetting" panose="03020402040406030203" pitchFamily="66" charset="-78"/>
                <a:cs typeface="Arabic Typesetting" panose="03020402040406030203" pitchFamily="66" charset="-78"/>
              </a:rPr>
              <a:t>تواصلوا مع الأمم </a:t>
            </a:r>
            <a:r>
              <a:rPr lang="ar-AE" sz="4000" b="1" dirty="0">
                <a:latin typeface="Arabic Typesetting" panose="03020402040406030203" pitchFamily="66" charset="-78"/>
                <a:cs typeface="Arabic Typesetting" panose="03020402040406030203" pitchFamily="66" charset="-78"/>
              </a:rPr>
              <a:t>و</a:t>
            </a:r>
            <a:r>
              <a:rPr lang="ar-AE" sz="4000" b="1" dirty="0" smtClean="0">
                <a:latin typeface="Arabic Typesetting" panose="03020402040406030203" pitchFamily="66" charset="-78"/>
                <a:cs typeface="Arabic Typesetting" panose="03020402040406030203" pitchFamily="66" charset="-78"/>
              </a:rPr>
              <a:t>الشعوب بعدة </a:t>
            </a:r>
            <a:r>
              <a:rPr lang="ar-AE" sz="4000" b="1" dirty="0">
                <a:latin typeface="Arabic Typesetting" panose="03020402040406030203" pitchFamily="66" charset="-78"/>
                <a:cs typeface="Arabic Typesetting" panose="03020402040406030203" pitchFamily="66" charset="-78"/>
              </a:rPr>
              <a:t>طرق منها التجارية والدينية </a:t>
            </a:r>
            <a:r>
              <a:rPr lang="ar-AE" sz="4000" b="1" dirty="0" smtClean="0">
                <a:latin typeface="Arabic Typesetting" panose="03020402040406030203" pitchFamily="66" charset="-78"/>
                <a:cs typeface="Arabic Typesetting" panose="03020402040406030203" pitchFamily="66" charset="-78"/>
              </a:rPr>
              <a:t>والسياسية </a:t>
            </a:r>
            <a:r>
              <a:rPr lang="ar-AE" sz="4000" b="1" dirty="0" smtClean="0">
                <a:latin typeface="Arabic Typesetting" panose="03020402040406030203" pitchFamily="66" charset="-78"/>
                <a:cs typeface="Arabic Typesetting" panose="03020402040406030203" pitchFamily="66" charset="-78"/>
              </a:rPr>
              <a:t>والفكرية،والاجتماعية،والعسكرية </a:t>
            </a:r>
            <a:r>
              <a:rPr lang="ar-AE" sz="4000" b="1" dirty="0">
                <a:latin typeface="Arabic Typesetting" panose="03020402040406030203" pitchFamily="66" charset="-78"/>
                <a:cs typeface="Arabic Typesetting" panose="03020402040406030203" pitchFamily="66" charset="-78"/>
              </a:rPr>
              <a:t>وأثمر هذا التواصل </a:t>
            </a:r>
            <a:r>
              <a:rPr lang="ar-AE" sz="4000" b="1" dirty="0" smtClean="0">
                <a:latin typeface="Arabic Typesetting" panose="03020402040406030203" pitchFamily="66" charset="-78"/>
                <a:cs typeface="Arabic Typesetting" panose="03020402040406030203" pitchFamily="66" charset="-78"/>
              </a:rPr>
              <a:t>بمختلف ألوان طيفه في </a:t>
            </a:r>
            <a:r>
              <a:rPr lang="ar-AE" sz="4000" b="1" dirty="0">
                <a:latin typeface="Arabic Typesetting" panose="03020402040406030203" pitchFamily="66" charset="-78"/>
                <a:cs typeface="Arabic Typesetting" panose="03020402040406030203" pitchFamily="66" charset="-78"/>
              </a:rPr>
              <a:t>النهوض بالثقافة العامة وكان له أثر واضح في تطور المجتمع </a:t>
            </a:r>
            <a:r>
              <a:rPr lang="ar-AE" sz="4000" b="1" dirty="0" smtClean="0">
                <a:latin typeface="Arabic Typesetting" panose="03020402040406030203" pitchFamily="66" charset="-78"/>
                <a:cs typeface="Arabic Typesetting" panose="03020402040406030203" pitchFamily="66" charset="-78"/>
              </a:rPr>
              <a:t>يومئذ وتقدمه</a:t>
            </a:r>
            <a:r>
              <a:rPr lang="ar-AE" sz="4000" b="1" dirty="0">
                <a:latin typeface="Arabic Typesetting" panose="03020402040406030203" pitchFamily="66" charset="-78"/>
                <a:cs typeface="Arabic Typesetting" panose="03020402040406030203" pitchFamily="66" charset="-78"/>
              </a:rPr>
              <a:t>.  </a:t>
            </a:r>
            <a:endParaRPr lang="en-US" sz="4000" b="1" dirty="0">
              <a:latin typeface="Arabic Typesetting" panose="03020402040406030203" pitchFamily="66" charset="-78"/>
              <a:cs typeface="Arabic Typesetting" panose="03020402040406030203" pitchFamily="66" charset="-78"/>
            </a:endParaRPr>
          </a:p>
          <a:p>
            <a:pPr algn="just" rtl="1"/>
            <a:endParaRPr lang="en-US" dirty="0"/>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70849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945674" y="544360"/>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754698" y="970884"/>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086708" y="703384"/>
            <a:ext cx="5764406" cy="117230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4000" b="1" dirty="0">
                <a:solidFill>
                  <a:schemeClr val="tx1"/>
                </a:solidFill>
                <a:latin typeface="Arabic Typesetting" panose="03020402040406030203" pitchFamily="66" charset="-78"/>
                <a:cs typeface="Arabic Typesetting" panose="03020402040406030203" pitchFamily="66" charset="-78"/>
              </a:rPr>
              <a:t>من مظاهر ثقافة العصر الجاهلي</a:t>
            </a:r>
            <a:endParaRPr lang="en-US" sz="4000" b="1" dirty="0">
              <a:solidFill>
                <a:schemeClr val="tx1"/>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2304181"/>
            <a:ext cx="8789531" cy="4291199"/>
          </a:xfrm>
        </p:spPr>
        <p:txBody>
          <a:bodyPr>
            <a:normAutofit/>
          </a:bodyPr>
          <a:lstStyle/>
          <a:p>
            <a:pPr marL="0" indent="0" algn="just" rtl="1">
              <a:buNone/>
            </a:pPr>
            <a:r>
              <a:rPr lang="ar-AE" sz="4000" b="1" dirty="0" smtClean="0">
                <a:latin typeface="Arabic Typesetting" panose="03020402040406030203" pitchFamily="66" charset="-78"/>
                <a:cs typeface="Arabic Typesetting" panose="03020402040406030203" pitchFamily="66" charset="-78"/>
              </a:rPr>
              <a:t>الكتابة : معرفة </a:t>
            </a:r>
            <a:r>
              <a:rPr lang="ar-AE" sz="4000" b="1" dirty="0">
                <a:latin typeface="Arabic Typesetting" panose="03020402040406030203" pitchFamily="66" charset="-78"/>
                <a:cs typeface="Arabic Typesetting" panose="03020402040406030203" pitchFamily="66" charset="-78"/>
              </a:rPr>
              <a:t>بعضهم </a:t>
            </a:r>
            <a:r>
              <a:rPr lang="ar-AE" sz="4000" b="1" dirty="0" smtClean="0">
                <a:latin typeface="Arabic Typesetting" panose="03020402040406030203" pitchFamily="66" charset="-78"/>
                <a:cs typeface="Arabic Typesetting" panose="03020402040406030203" pitchFamily="66" charset="-78"/>
              </a:rPr>
              <a:t>وأدواتها </a:t>
            </a:r>
            <a:r>
              <a:rPr lang="ar-AE" sz="4000" b="1" dirty="0">
                <a:latin typeface="Arabic Typesetting" panose="03020402040406030203" pitchFamily="66" charset="-78"/>
                <a:cs typeface="Arabic Typesetting" panose="03020402040406030203" pitchFamily="66" charset="-78"/>
              </a:rPr>
              <a:t>وأكبر دليل على ذلك ما ورد في القرآن الكريم؛ </a:t>
            </a:r>
            <a:r>
              <a:rPr lang="ar-AE" sz="4000" b="1" dirty="0" smtClean="0">
                <a:latin typeface="Arabic Typesetting" panose="03020402040406030203" pitchFamily="66" charset="-78"/>
                <a:cs typeface="Arabic Typesetting" panose="03020402040406030203" pitchFamily="66" charset="-78"/>
              </a:rPr>
              <a:t>وخاطبهم المولى عز وجل من جنس الشئ الذي يعرفونه ومن </a:t>
            </a:r>
            <a:r>
              <a:rPr lang="ar-AE" sz="4000" b="1" dirty="0">
                <a:latin typeface="Arabic Typesetting" panose="03020402040406030203" pitchFamily="66" charset="-78"/>
                <a:cs typeface="Arabic Typesetting" panose="03020402040406030203" pitchFamily="66" charset="-78"/>
              </a:rPr>
              <a:t>الألفاظ التي وردت في القرآن الكريم </a:t>
            </a:r>
            <a:r>
              <a:rPr lang="ar-AE" sz="4000" b="1" dirty="0" smtClean="0">
                <a:latin typeface="Arabic Typesetting" panose="03020402040406030203" pitchFamily="66" charset="-78"/>
                <a:cs typeface="Arabic Typesetting" panose="03020402040406030203" pitchFamily="66" charset="-78"/>
              </a:rPr>
              <a:t>( رق والقراطيس </a:t>
            </a:r>
            <a:r>
              <a:rPr lang="ar-AE" sz="4000" b="1" dirty="0">
                <a:latin typeface="Arabic Typesetting" panose="03020402040406030203" pitchFamily="66" charset="-78"/>
                <a:cs typeface="Arabic Typesetting" panose="03020402040406030203" pitchFamily="66" charset="-78"/>
              </a:rPr>
              <a:t>ونون والقلم </a:t>
            </a:r>
            <a:r>
              <a:rPr lang="ar-AE" sz="4000" b="1" dirty="0" smtClean="0">
                <a:latin typeface="Arabic Typesetting" panose="03020402040406030203" pitchFamily="66" charset="-78"/>
                <a:cs typeface="Arabic Typesetting" panose="03020402040406030203" pitchFamily="66" charset="-78"/>
              </a:rPr>
              <a:t>وغيرها </a:t>
            </a:r>
            <a:r>
              <a:rPr lang="ar-AE" sz="4000" b="1" dirty="0">
                <a:latin typeface="Arabic Typesetting" panose="03020402040406030203" pitchFamily="66" charset="-78"/>
                <a:cs typeface="Arabic Typesetting" panose="03020402040406030203" pitchFamily="66" charset="-78"/>
              </a:rPr>
              <a:t>من المفردات الدالة على ذلك ) </a:t>
            </a:r>
            <a:r>
              <a:rPr lang="ar-AE" sz="4000" b="1" dirty="0" smtClean="0">
                <a:latin typeface="Arabic Typesetting" panose="03020402040406030203" pitchFamily="66" charset="-78"/>
                <a:cs typeface="Arabic Typesetting" panose="03020402040406030203" pitchFamily="66" charset="-78"/>
              </a:rPr>
              <a:t>لقد أقسم الله تعالى بهذه الأدوات المعروفة لديهم.</a:t>
            </a:r>
          </a:p>
          <a:p>
            <a:pPr marL="0" indent="0" algn="just" rtl="1">
              <a:buNone/>
            </a:pPr>
            <a:r>
              <a:rPr lang="ar-AE" sz="4000" b="1" dirty="0" smtClean="0">
                <a:latin typeface="Arabic Typesetting" panose="03020402040406030203" pitchFamily="66" charset="-78"/>
                <a:cs typeface="Arabic Typesetting" panose="03020402040406030203" pitchFamily="66" charset="-78"/>
              </a:rPr>
              <a:t>وآية </a:t>
            </a:r>
            <a:r>
              <a:rPr lang="ar-AE" sz="4000" b="1" dirty="0">
                <a:latin typeface="Arabic Typesetting" panose="03020402040406030203" pitchFamily="66" charset="-78"/>
                <a:cs typeface="Arabic Typesetting" panose="03020402040406030203" pitchFamily="66" charset="-78"/>
              </a:rPr>
              <a:t>الدين تشهد لهم بمعرفتهم </a:t>
            </a:r>
            <a:r>
              <a:rPr lang="ar-AE" sz="4000" b="1" dirty="0" smtClean="0">
                <a:latin typeface="Arabic Typesetting" panose="03020402040406030203" pitchFamily="66" charset="-78"/>
                <a:cs typeface="Arabic Typesetting" panose="03020402040406030203" pitchFamily="66" charset="-78"/>
              </a:rPr>
              <a:t>للكتابة،  </a:t>
            </a:r>
            <a:r>
              <a:rPr lang="ar-AE" sz="4000" b="1" dirty="0">
                <a:latin typeface="Arabic Typesetting" panose="03020402040406030203" pitchFamily="66" charset="-78"/>
                <a:cs typeface="Arabic Typesetting" panose="03020402040406030203" pitchFamily="66" charset="-78"/>
              </a:rPr>
              <a:t>وكذلك كتاب الوحي الذين انتدبهم الرسول صلى الله عليه وسلم لكتابة الوحي. </a:t>
            </a:r>
            <a:r>
              <a:rPr lang="ar-AE" sz="4000" b="1" dirty="0" smtClean="0">
                <a:latin typeface="Arabic Typesetting" panose="03020402040406030203" pitchFamily="66" charset="-78"/>
                <a:cs typeface="Arabic Typesetting" panose="03020402040406030203" pitchFamily="66" charset="-78"/>
              </a:rPr>
              <a:t>وكانوا عند مبعثه صلى الله عليه وسلم حوالي 28 كاتبا ما بين مكة والمدينة </a:t>
            </a:r>
            <a:endParaRPr lang="ar-AE" sz="4000" b="1"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953448" y="439759"/>
            <a:ext cx="3097875" cy="1978684"/>
          </a:xfrm>
          <a:prstGeom prst="rect">
            <a:avLst/>
          </a:prstGeom>
        </p:spPr>
      </p:pic>
    </p:spTree>
    <p:extLst>
      <p:ext uri="{BB962C8B-B14F-4D97-AF65-F5344CB8AC3E}">
        <p14:creationId xmlns:p14="http://schemas.microsoft.com/office/powerpoint/2010/main" val="3717944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68154" y="2309446"/>
            <a:ext cx="3083169" cy="954107"/>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953885" y="222929"/>
            <a:ext cx="1061050" cy="1259999"/>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741156" y="379278"/>
            <a:ext cx="1155775" cy="110173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086708" y="439759"/>
            <a:ext cx="5764406" cy="1131134"/>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4000" b="1" dirty="0">
                <a:solidFill>
                  <a:schemeClr val="tx1"/>
                </a:solidFill>
                <a:latin typeface="Arabic Typesetting" panose="03020402040406030203" pitchFamily="66" charset="-78"/>
                <a:cs typeface="Arabic Typesetting" panose="03020402040406030203" pitchFamily="66" charset="-78"/>
              </a:rPr>
              <a:t>من مظاهر ثقافة العصر الجاهلي</a:t>
            </a:r>
            <a:endParaRPr lang="en-US" sz="4000" b="1" dirty="0">
              <a:solidFill>
                <a:schemeClr val="tx1"/>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43081" y="1570893"/>
            <a:ext cx="8925073" cy="5302079"/>
          </a:xfrm>
        </p:spPr>
        <p:txBody>
          <a:bodyPr>
            <a:noAutofit/>
          </a:bodyPr>
          <a:lstStyle/>
          <a:p>
            <a:pPr marL="0" indent="0" algn="ctr" rtl="1">
              <a:buNone/>
            </a:pPr>
            <a:r>
              <a:rPr lang="ar-AE" sz="3600" b="1" dirty="0">
                <a:latin typeface="Arabic Typesetting" panose="03020402040406030203" pitchFamily="66" charset="-78"/>
                <a:cs typeface="Arabic Typesetting" panose="03020402040406030203" pitchFamily="66" charset="-78"/>
              </a:rPr>
              <a:t>معرفتهم لشتى أنواع العلوم </a:t>
            </a:r>
            <a:r>
              <a:rPr lang="ar-AE" sz="3600" b="1" dirty="0" smtClean="0">
                <a:latin typeface="Arabic Typesetting" panose="03020402040406030203" pitchFamily="66" charset="-78"/>
                <a:cs typeface="Arabic Typesetting" panose="03020402040406030203" pitchFamily="66" charset="-78"/>
              </a:rPr>
              <a:t>والمعارف </a:t>
            </a:r>
            <a:r>
              <a:rPr lang="ar-AE" sz="3600" b="1" dirty="0">
                <a:latin typeface="Arabic Typesetting" panose="03020402040406030203" pitchFamily="66" charset="-78"/>
                <a:cs typeface="Arabic Typesetting" panose="03020402040406030203" pitchFamily="66" charset="-78"/>
              </a:rPr>
              <a:t>من طب وفلك </a:t>
            </a:r>
            <a:r>
              <a:rPr lang="ar-AE" sz="3600" b="1" dirty="0" smtClean="0">
                <a:latin typeface="Arabic Typesetting" panose="03020402040406030203" pitchFamily="66" charset="-78"/>
                <a:cs typeface="Arabic Typesetting" panose="03020402040406030203" pitchFamily="66" charset="-78"/>
              </a:rPr>
              <a:t>وحساب وغيرها، وعلومهم </a:t>
            </a:r>
            <a:r>
              <a:rPr lang="ar-AE" sz="3600" b="1" dirty="0">
                <a:latin typeface="Arabic Typesetting" panose="03020402040406030203" pitchFamily="66" charset="-78"/>
                <a:cs typeface="Arabic Typesetting" panose="03020402040406030203" pitchFamily="66" charset="-78"/>
              </a:rPr>
              <a:t>ومعارفهم </a:t>
            </a:r>
            <a:r>
              <a:rPr lang="ar-AE" sz="3600" b="1" dirty="0" smtClean="0">
                <a:latin typeface="Arabic Typesetting" panose="03020402040406030203" pitchFamily="66" charset="-78"/>
                <a:cs typeface="Arabic Typesetting" panose="03020402040406030203" pitchFamily="66" charset="-78"/>
              </a:rPr>
              <a:t>على </a:t>
            </a:r>
            <a:r>
              <a:rPr lang="ar-AE" sz="3600" b="1" dirty="0">
                <a:latin typeface="Arabic Typesetting" panose="03020402040406030203" pitchFamily="66" charset="-78"/>
                <a:cs typeface="Arabic Typesetting" panose="03020402040406030203" pitchFamily="66" charset="-78"/>
              </a:rPr>
              <a:t>بساطتها، لكنها كانت تسير دولاب حياتهم اليومي </a:t>
            </a:r>
            <a:r>
              <a:rPr lang="ar-AE" sz="3600" b="1" dirty="0" smtClean="0">
                <a:latin typeface="Arabic Typesetting" panose="03020402040406030203" pitchFamily="66" charset="-78"/>
                <a:cs typeface="Arabic Typesetting" panose="03020402040406030203" pitchFamily="66" charset="-78"/>
              </a:rPr>
              <a:t>وترفدهم بما </a:t>
            </a:r>
            <a:r>
              <a:rPr lang="ar-AE" sz="3600" b="1" dirty="0">
                <a:latin typeface="Arabic Typesetting" panose="03020402040406030203" pitchFamily="66" charset="-78"/>
                <a:cs typeface="Arabic Typesetting" panose="03020402040406030203" pitchFamily="66" charset="-78"/>
              </a:rPr>
              <a:t>يحتاجون إليه من مهارات وخبرات وحدث أن جرح أحد الصحابة في غزوة من الغزوات ونزف جرحه بشدة ، وحضر حسان بن ثابت ووضع كافورا وضمد به الجرح فتوقف النزف وعندما سأله الرسول صلى الله عليه وسلم من أين لك هذه الحكمة ياحسان؟ رد عليه  هي من قول </a:t>
            </a:r>
            <a:r>
              <a:rPr lang="ar-AE" sz="3600" b="1" dirty="0" smtClean="0">
                <a:latin typeface="Arabic Typesetting" panose="03020402040406030203" pitchFamily="66" charset="-78"/>
                <a:cs typeface="Arabic Typesetting" panose="03020402040406030203" pitchFamily="66" charset="-78"/>
              </a:rPr>
              <a:t>الشاعر             </a:t>
            </a:r>
            <a:r>
              <a:rPr lang="ar-AE" sz="3600" b="1" dirty="0" smtClean="0">
                <a:latin typeface="Arabic Typesetting" panose="03020402040406030203" pitchFamily="66" charset="-78"/>
                <a:cs typeface="Arabic Typesetting" panose="03020402040406030203" pitchFamily="66" charset="-78"/>
              </a:rPr>
              <a:t>   </a:t>
            </a:r>
            <a:r>
              <a:rPr lang="ar-AE" sz="3200" b="1" dirty="0" smtClean="0">
                <a:latin typeface="Arabic Typesetting" panose="03020402040406030203" pitchFamily="66" charset="-78"/>
                <a:cs typeface="Arabic Typesetting" panose="03020402040406030203" pitchFamily="66" charset="-78"/>
              </a:rPr>
              <a:t>فكرت </a:t>
            </a:r>
            <a:r>
              <a:rPr lang="ar-AE" sz="3200" b="1" dirty="0" smtClean="0">
                <a:latin typeface="Arabic Typesetting" panose="03020402040406030203" pitchFamily="66" charset="-78"/>
                <a:cs typeface="Arabic Typesetting" panose="03020402040406030203" pitchFamily="66" charset="-78"/>
              </a:rPr>
              <a:t>ليلة وصلها في هجرها   فسالت مدامع </a:t>
            </a:r>
            <a:r>
              <a:rPr lang="ar-AE" sz="3200" b="1" dirty="0" smtClean="0">
                <a:latin typeface="Arabic Typesetting" panose="03020402040406030203" pitchFamily="66" charset="-78"/>
                <a:cs typeface="Arabic Typesetting" panose="03020402040406030203" pitchFamily="66" charset="-78"/>
              </a:rPr>
              <a:t>مقلتي </a:t>
            </a:r>
            <a:r>
              <a:rPr lang="ar-AE" sz="3200" b="1" dirty="0" smtClean="0">
                <a:latin typeface="Arabic Typesetting" panose="03020402040406030203" pitchFamily="66" charset="-78"/>
                <a:cs typeface="Arabic Typesetting" panose="03020402040406030203" pitchFamily="66" charset="-78"/>
              </a:rPr>
              <a:t>كالعندم</a:t>
            </a:r>
          </a:p>
          <a:p>
            <a:pPr marL="0" indent="0" algn="ctr" rtl="1">
              <a:buNone/>
            </a:pPr>
            <a:r>
              <a:rPr lang="ar-AE" sz="3200" b="1" dirty="0" smtClean="0">
                <a:latin typeface="Arabic Typesetting" panose="03020402040406030203" pitchFamily="66" charset="-78"/>
                <a:cs typeface="Arabic Typesetting" panose="03020402040406030203" pitchFamily="66" charset="-78"/>
              </a:rPr>
              <a:t>فطفقت أمسح مقلني بخدها   إذ عادة الكافور إمساك الدم</a:t>
            </a:r>
          </a:p>
          <a:p>
            <a:pPr marL="0" indent="0" algn="just" rtl="1">
              <a:buNone/>
            </a:pPr>
            <a:r>
              <a:rPr lang="ar-AE" sz="3600" b="1" dirty="0" smtClean="0">
                <a:latin typeface="Arabic Typesetting" panose="03020402040406030203" pitchFamily="66" charset="-78"/>
                <a:cs typeface="Arabic Typesetting" panose="03020402040406030203" pitchFamily="66" charset="-78"/>
              </a:rPr>
              <a:t>وهنا </a:t>
            </a:r>
            <a:r>
              <a:rPr lang="ar-AE" sz="3600" b="1" dirty="0">
                <a:latin typeface="Arabic Typesetting" panose="03020402040406030203" pitchFamily="66" charset="-78"/>
                <a:cs typeface="Arabic Typesetting" panose="03020402040406030203" pitchFamily="66" charset="-78"/>
              </a:rPr>
              <a:t>نلاحظ كيف تلاقحت ثقافة حسان بن ثابت، وهو أحد سفراء القوافي؛ إذ كانت تربطة علاقات طيبة مع الملوك من خارج نطاق جزيرة العرب ــــ </a:t>
            </a:r>
            <a:r>
              <a:rPr lang="ar-AE" sz="3600" b="1" dirty="0" smtClean="0">
                <a:latin typeface="Arabic Typesetting" panose="03020402040406030203" pitchFamily="66" charset="-78"/>
                <a:cs typeface="Arabic Typesetting" panose="03020402040406030203" pitchFamily="66" charset="-78"/>
              </a:rPr>
              <a:t>وتفاعل مع </a:t>
            </a:r>
            <a:r>
              <a:rPr lang="ar-AE" sz="3600" b="1" dirty="0">
                <a:latin typeface="Arabic Typesetting" panose="03020402040406030203" pitchFamily="66" charset="-78"/>
                <a:cs typeface="Arabic Typesetting" panose="03020402040406030203" pitchFamily="66" charset="-78"/>
              </a:rPr>
              <a:t>الثقافات الأخرى وانصهرت عصارة هذه الثقافات في بوتقة الحضارة الإسلامية وتفاعلت معها. </a:t>
            </a:r>
            <a:endParaRPr lang="en-US" sz="3600" b="1" dirty="0">
              <a:latin typeface="Arabic Typesetting" panose="03020402040406030203" pitchFamily="66" charset="-78"/>
              <a:cs typeface="Arabic Typesetting" panose="03020402040406030203" pitchFamily="66" charset="-78"/>
            </a:endParaRPr>
          </a:p>
          <a:p>
            <a:pPr marL="0" indent="0" algn="just" rtl="1">
              <a:buNone/>
            </a:pPr>
            <a:endParaRPr lang="ar-AE" sz="3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1">
              <a:buNone/>
            </a:pPr>
            <a:r>
              <a:rPr lang="ar-AE" sz="3200" b="1" dirty="0" smtClean="0">
                <a:latin typeface="Arabic Typesetting" panose="03020402040406030203" pitchFamily="66" charset="-78"/>
                <a:cs typeface="Arabic Typesetting" panose="03020402040406030203" pitchFamily="66" charset="-78"/>
              </a:rPr>
              <a:t> </a:t>
            </a:r>
            <a:endParaRPr lang="ar-AE" sz="3200" b="1"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9117195" y="439759"/>
            <a:ext cx="2934128" cy="1685569"/>
          </a:xfrm>
          <a:prstGeom prst="rect">
            <a:avLst/>
          </a:prstGeom>
        </p:spPr>
      </p:pic>
    </p:spTree>
    <p:extLst>
      <p:ext uri="{BB962C8B-B14F-4D97-AF65-F5344CB8AC3E}">
        <p14:creationId xmlns:p14="http://schemas.microsoft.com/office/powerpoint/2010/main" val="1824057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614509" y="759801"/>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201577" y="-1725464"/>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703386"/>
            <a:ext cx="4272737" cy="1200329"/>
          </a:xfrm>
          <a:prstGeom prst="rect">
            <a:avLst/>
          </a:prstGeom>
        </p:spPr>
        <p:txBody>
          <a:bodyPr wrap="square">
            <a:spAutoFit/>
          </a:bodyPr>
          <a:lstStyle/>
          <a:p>
            <a:pPr algn="ctr"/>
            <a:r>
              <a:rPr lang="ar-AE" sz="4000" b="1" dirty="0" smtClean="0">
                <a:latin typeface="Arabic Typesetting" panose="03020402040406030203" pitchFamily="66" charset="-78"/>
                <a:cs typeface="Arabic Typesetting" panose="03020402040406030203" pitchFamily="66" charset="-78"/>
              </a:rPr>
              <a:t>من مظاهر </a:t>
            </a:r>
            <a:r>
              <a:rPr lang="ar-AE" sz="4000" b="1" dirty="0">
                <a:latin typeface="Arabic Typesetting" panose="03020402040406030203" pitchFamily="66" charset="-78"/>
                <a:cs typeface="Arabic Typesetting" panose="03020402040406030203" pitchFamily="66" charset="-78"/>
              </a:rPr>
              <a:t>ثقافة ا</a:t>
            </a:r>
            <a:r>
              <a:rPr lang="ar-AE" sz="4000" b="1" dirty="0" smtClean="0">
                <a:latin typeface="Arabic Typesetting" panose="03020402040406030203" pitchFamily="66" charset="-78"/>
                <a:cs typeface="Arabic Typesetting" panose="03020402040406030203" pitchFamily="66" charset="-78"/>
              </a:rPr>
              <a:t>لعصر الجاهلي</a:t>
            </a:r>
            <a:endParaRPr lang="en-US" sz="4000" dirty="0" smtClean="0">
              <a:solidFill>
                <a:srgbClr val="C00000"/>
              </a:solidFill>
              <a:latin typeface="Arabic Typesetting" panose="03020402040406030203" pitchFamily="66" charset="-78"/>
              <a:cs typeface="Arabic Typesetting" panose="03020402040406030203" pitchFamily="66" charset="-78"/>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2304181"/>
            <a:ext cx="8789531" cy="4291199"/>
          </a:xfrm>
        </p:spPr>
        <p:txBody>
          <a:bodyPr>
            <a:normAutofit/>
          </a:bodyPr>
          <a:lstStyle/>
          <a:p>
            <a:pPr algn="r" rtl="1"/>
            <a:endParaRPr lang="ar-AE" sz="3200" b="1" dirty="0" smtClean="0">
              <a:latin typeface="Arabic Typesetting" panose="03020402040406030203" pitchFamily="66" charset="-78"/>
              <a:cs typeface="Arabic Typesetting" panose="03020402040406030203" pitchFamily="66" charset="-78"/>
            </a:endParaRPr>
          </a:p>
          <a:p>
            <a:pPr algn="just" rtl="1"/>
            <a:r>
              <a:rPr lang="ar-AE" sz="4000" dirty="0">
                <a:latin typeface="Arabic Typesetting" panose="03020402040406030203" pitchFamily="66" charset="-78"/>
                <a:ea typeface="Times New Roman" panose="02020603050405020304" pitchFamily="18" charset="0"/>
                <a:cs typeface="Arabic Typesetting" panose="03020402040406030203" pitchFamily="66" charset="-78"/>
              </a:rPr>
              <a:t>الحياة </a:t>
            </a:r>
            <a:r>
              <a:rPr lang="ar-AE" sz="4000" dirty="0" smtClean="0">
                <a:latin typeface="Arabic Typesetting" panose="03020402040406030203" pitchFamily="66" charset="-78"/>
                <a:ea typeface="Times New Roman" panose="02020603050405020304" pitchFamily="18" charset="0"/>
                <a:cs typeface="Arabic Typesetting" panose="03020402040406030203" pitchFamily="66" charset="-78"/>
              </a:rPr>
              <a:t>الفكرية والمنتديات الأدبية </a:t>
            </a:r>
            <a:r>
              <a:rPr lang="ar-AE" sz="4000" dirty="0">
                <a:latin typeface="Arabic Typesetting" panose="03020402040406030203" pitchFamily="66" charset="-78"/>
                <a:ea typeface="Times New Roman" panose="02020603050405020304" pitchFamily="18" charset="0"/>
                <a:cs typeface="Arabic Typesetting" panose="03020402040406030203" pitchFamily="66" charset="-78"/>
              </a:rPr>
              <a:t>من أهم  ملامح ثقافتهم </a:t>
            </a:r>
            <a:r>
              <a:rPr lang="ar-AE" sz="4000" dirty="0" smtClean="0">
                <a:latin typeface="Arabic Typesetting" panose="03020402040406030203" pitchFamily="66" charset="-78"/>
                <a:ea typeface="Times New Roman" panose="02020603050405020304" pitchFamily="18" charset="0"/>
                <a:cs typeface="Arabic Typesetting" panose="03020402040406030203" pitchFamily="66" charset="-78"/>
              </a:rPr>
              <a:t>وسوق عكاظ من أبرز ملتقياتهم الفكرية والثقافية؛ حيث </a:t>
            </a:r>
            <a:r>
              <a:rPr lang="ar-AE" sz="4000" dirty="0">
                <a:latin typeface="Arabic Typesetting" panose="03020402040406030203" pitchFamily="66" charset="-78"/>
                <a:ea typeface="Times New Roman" panose="02020603050405020304" pitchFamily="18" charset="0"/>
                <a:cs typeface="Arabic Typesetting" panose="03020402040406030203" pitchFamily="66" charset="-78"/>
              </a:rPr>
              <a:t>كان قبلة الشعراء والخطباء فضلا عما يحققه من منافع  تجارية أيام </a:t>
            </a:r>
            <a:r>
              <a:rPr lang="ar-AE" sz="4000" dirty="0" smtClean="0">
                <a:latin typeface="Arabic Typesetting" panose="03020402040406030203" pitchFamily="66" charset="-78"/>
                <a:ea typeface="Times New Roman" panose="02020603050405020304" pitchFamily="18" charset="0"/>
                <a:cs typeface="Arabic Typesetting" panose="03020402040406030203" pitchFamily="66" charset="-78"/>
              </a:rPr>
              <a:t>الموسم. </a:t>
            </a:r>
            <a:r>
              <a:rPr lang="ar-AE" sz="4000" dirty="0" smtClean="0">
                <a:latin typeface="Arabic Typesetting" panose="03020402040406030203" pitchFamily="66" charset="-78"/>
                <a:ea typeface="Times New Roman" panose="02020603050405020304" pitchFamily="18" charset="0"/>
                <a:cs typeface="Arabic Typesetting" panose="03020402040406030203" pitchFamily="66" charset="-78"/>
              </a:rPr>
              <a:t>معنى حتى </a:t>
            </a:r>
            <a:r>
              <a:rPr lang="ar-AE" sz="4000" dirty="0" smtClean="0">
                <a:latin typeface="Arabic Typesetting" panose="03020402040406030203" pitchFamily="66" charset="-78"/>
                <a:ea typeface="Times New Roman" panose="02020603050405020304" pitchFamily="18" charset="0"/>
                <a:cs typeface="Arabic Typesetting" panose="03020402040406030203" pitchFamily="66" charset="-78"/>
              </a:rPr>
              <a:t>التجارة </a:t>
            </a:r>
            <a:r>
              <a:rPr lang="ar-AE" sz="4000" dirty="0">
                <a:latin typeface="Arabic Typesetting" panose="03020402040406030203" pitchFamily="66" charset="-78"/>
                <a:ea typeface="Times New Roman" panose="02020603050405020304" pitchFamily="18" charset="0"/>
                <a:cs typeface="Arabic Typesetting" panose="03020402040406030203" pitchFamily="66" charset="-78"/>
              </a:rPr>
              <a:t>نهضت بالوعي الفكري والثقافي  في العصر الجاهلي</a:t>
            </a:r>
          </a:p>
          <a:p>
            <a:pPr algn="just" rtl="1"/>
            <a:endParaRPr lang="en-US" sz="4000" dirty="0">
              <a:latin typeface="Arabic Typesetting" panose="03020402040406030203" pitchFamily="66" charset="-78"/>
              <a:ea typeface="Times New Roman" panose="02020603050405020304" pitchFamily="18" charset="0"/>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1594568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a:t>
            </a:r>
            <a:r>
              <a:rPr lang="ar-AE" sz="2800" b="1" dirty="0">
                <a:latin typeface="Arabic Typesetting" panose="03020402040406030203" pitchFamily="66" charset="-78"/>
                <a:cs typeface="Arabic Typesetting" panose="03020402040406030203" pitchFamily="66" charset="-78"/>
              </a:rPr>
              <a:t>العصر الجاهلي </a:t>
            </a:r>
            <a:endParaRPr lang="en-US" sz="2800" b="1" dirty="0">
              <a:latin typeface="Arabic Typesetting" panose="03020402040406030203" pitchFamily="66" charset="-78"/>
              <a:cs typeface="Arabic Typesetting" panose="03020402040406030203" pitchFamily="66" charset="-78"/>
            </a:endParaRPr>
          </a:p>
          <a:p>
            <a:pPr algn="ctr"/>
            <a:r>
              <a:rPr lang="ar-AE" sz="2800" b="1" dirty="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836666" y="330883"/>
            <a:ext cx="1412942" cy="1293811"/>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439163" y="612242"/>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9191" y="-1760361"/>
            <a:ext cx="1268996"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619376" y="574431"/>
            <a:ext cx="4010022" cy="1569660"/>
          </a:xfrm>
          <a:prstGeom prst="rect">
            <a:avLst/>
          </a:prstGeom>
        </p:spPr>
        <p:txBody>
          <a:bodyPr wrap="square">
            <a:spAutoFit/>
          </a:bodyPr>
          <a:lstStyle/>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بصمات العصر الجاهلي الإيجابية</a:t>
            </a:r>
          </a:p>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في الحضارة الإسلامية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0" y="1840523"/>
            <a:ext cx="9008897" cy="4754859"/>
          </a:xfrm>
        </p:spPr>
        <p:txBody>
          <a:bodyPr>
            <a:normAutofit fontScale="25000" lnSpcReduction="20000"/>
          </a:bodyPr>
          <a:lstStyle/>
          <a:p>
            <a:pPr algn="just" rtl="1">
              <a:buFont typeface="Wingdings" panose="05000000000000000000" pitchFamily="2" charset="2"/>
              <a:buChar char="§"/>
            </a:pPr>
            <a:endParaRPr lang="ar-AE" sz="3600" b="1" dirty="0" smtClean="0">
              <a:latin typeface="Arabic Typesetting" panose="03020402040406030203" pitchFamily="66" charset="-78"/>
              <a:cs typeface="Arabic Typesetting" panose="03020402040406030203" pitchFamily="66" charset="-78"/>
            </a:endParaRPr>
          </a:p>
          <a:p>
            <a:pPr marL="0" indent="0" algn="just" rtl="1"/>
            <a:r>
              <a:rPr lang="ar-AE" sz="14400" dirty="0">
                <a:latin typeface="Arabic Typesetting" panose="03020402040406030203" pitchFamily="66" charset="-78"/>
                <a:cs typeface="Arabic Typesetting" panose="03020402040406030203" pitchFamily="66" charset="-78"/>
              </a:rPr>
              <a:t>وتأسيسا على ما سبق، يمكن القول كان للعصر الجاهلي ثقافة، لأن عناصر الثقافة المتباينة ومحاورها المختلفة  قد تحققت فيه؛ مما ييسر معرفة الأنماط السلوكية المختلفة </a:t>
            </a:r>
            <a:r>
              <a:rPr lang="ar-AE" sz="14400" dirty="0" smtClean="0">
                <a:latin typeface="Arabic Typesetting" panose="03020402040406030203" pitchFamily="66" charset="-78"/>
                <a:cs typeface="Arabic Typesetting" panose="03020402040406030203" pitchFamily="66" charset="-78"/>
              </a:rPr>
              <a:t>للفرد، </a:t>
            </a:r>
            <a:r>
              <a:rPr lang="ar-AE" sz="14400" dirty="0">
                <a:latin typeface="Arabic Typesetting" panose="03020402040406030203" pitchFamily="66" charset="-78"/>
                <a:cs typeface="Arabic Typesetting" panose="03020402040406030203" pitchFamily="66" charset="-78"/>
              </a:rPr>
              <a:t>وأسلوبه في الحياة، وكذلك المجتمع الذي يعيش فيه.</a:t>
            </a:r>
          </a:p>
          <a:p>
            <a:pPr marL="0" indent="0" algn="just" rtl="1"/>
            <a:r>
              <a:rPr lang="ar-AE" sz="14400" dirty="0">
                <a:latin typeface="Arabic Typesetting" panose="03020402040406030203" pitchFamily="66" charset="-78"/>
                <a:cs typeface="Arabic Typesetting" panose="03020402040406030203" pitchFamily="66" charset="-78"/>
              </a:rPr>
              <a:t>وبغض النظر عن السلبيات التي كانت موجودة وما أكثرها، لكن تمكن الإسلام بسماحته أن يحولها إلى إيجابيات ويسمو بإنسانية الفرد ـ الذي شرح الله تعالى صدره للإسلام ــ ويخلصه من الشرك  ويطهر روحه وقلبه ويهذب لسانه. </a:t>
            </a:r>
          </a:p>
          <a:p>
            <a:pPr marL="0" indent="0" algn="just" rtl="1"/>
            <a:r>
              <a:rPr lang="ar-AE" sz="14400" dirty="0">
                <a:latin typeface="Arabic Typesetting" panose="03020402040406030203" pitchFamily="66" charset="-78"/>
                <a:cs typeface="Arabic Typesetting" panose="03020402040406030203" pitchFamily="66" charset="-78"/>
              </a:rPr>
              <a:t>وحسب  العصر الجاهلي من </a:t>
            </a:r>
            <a:r>
              <a:rPr lang="ar-AE" sz="14400" dirty="0" smtClean="0">
                <a:latin typeface="Arabic Typesetting" panose="03020402040406030203" pitchFamily="66" charset="-78"/>
                <a:cs typeface="Arabic Typesetting" panose="03020402040406030203" pitchFamily="66" charset="-78"/>
              </a:rPr>
              <a:t>الفخر قول </a:t>
            </a:r>
            <a:r>
              <a:rPr lang="ar-AE" sz="14400" dirty="0" smtClean="0">
                <a:latin typeface="Arabic Typesetting" panose="03020402040406030203" pitchFamily="66" charset="-78"/>
                <a:cs typeface="Arabic Typesetting" panose="03020402040406030203" pitchFamily="66" charset="-78"/>
              </a:rPr>
              <a:t>الحق عز وجل </a:t>
            </a:r>
            <a:r>
              <a:rPr lang="en-US" sz="14400" dirty="0">
                <a:latin typeface="Arabic Typesetting" panose="03020402040406030203" pitchFamily="66" charset="-78"/>
                <a:cs typeface="Arabic Typesetting" panose="03020402040406030203" pitchFamily="66" charset="-78"/>
              </a:rPr>
              <a:t>﴿</a:t>
            </a:r>
            <a:r>
              <a:rPr lang="ar-AE" sz="14400" dirty="0">
                <a:latin typeface="Arabic Typesetting" panose="03020402040406030203" pitchFamily="66" charset="-78"/>
                <a:cs typeface="Arabic Typesetting" panose="03020402040406030203" pitchFamily="66" charset="-78"/>
              </a:rPr>
              <a:t>  اللّهُ أَعْلَمُ حَيْثُ يَجْعَلُ رِسَالَتَهُ </a:t>
            </a:r>
            <a:r>
              <a:rPr lang="ar-AE" sz="14400" dirty="0" smtClean="0">
                <a:latin typeface="Arabic Typesetting" panose="03020402040406030203" pitchFamily="66" charset="-78"/>
                <a:cs typeface="Arabic Typesetting" panose="03020402040406030203" pitchFamily="66" charset="-78"/>
              </a:rPr>
              <a:t>﴾ وقول </a:t>
            </a:r>
            <a:r>
              <a:rPr lang="ar-AE" sz="14400" dirty="0">
                <a:latin typeface="Arabic Typesetting" panose="03020402040406030203" pitchFamily="66" charset="-78"/>
                <a:cs typeface="Arabic Typesetting" panose="03020402040406030203" pitchFamily="66" charset="-78"/>
              </a:rPr>
              <a:t>المصطفى صلى الله عليه وسلم إنما بعثت متمما لمكارم </a:t>
            </a:r>
            <a:r>
              <a:rPr lang="ar-AE" sz="14400" dirty="0" smtClean="0">
                <a:latin typeface="Arabic Typesetting" panose="03020402040406030203" pitchFamily="66" charset="-78"/>
                <a:cs typeface="Arabic Typesetting" panose="03020402040406030203" pitchFamily="66" charset="-78"/>
              </a:rPr>
              <a:t>الأخلاق؛ </a:t>
            </a:r>
            <a:r>
              <a:rPr lang="ar-AE" sz="14400" dirty="0">
                <a:latin typeface="Arabic Typesetting" panose="03020402040406030203" pitchFamily="66" charset="-78"/>
                <a:cs typeface="Arabic Typesetting" panose="03020402040406030203" pitchFamily="66" charset="-78"/>
              </a:rPr>
              <a:t>مما يؤكد وجود السؤدد والمكارم بينهم وكلها مؤشرات إيجابية توضح مدى تقدم المجتمع ووعيه يومئذ.  </a:t>
            </a:r>
            <a:endParaRPr lang="en-US" sz="14400" dirty="0">
              <a:latin typeface="Arabic Typesetting" panose="03020402040406030203" pitchFamily="66" charset="-78"/>
              <a:cs typeface="Arabic Typesetting" panose="03020402040406030203" pitchFamily="66" charset="-78"/>
            </a:endParaRPr>
          </a:p>
          <a:p>
            <a:pPr marL="0" indent="0" algn="r" rtl="1"/>
            <a:endParaRPr lang="ar-AE" sz="4100" dirty="0">
              <a:latin typeface="Arabic Typesetting" panose="03020402040406030203" pitchFamily="66" charset="-78"/>
              <a:cs typeface="Arabic Typesetting" panose="03020402040406030203" pitchFamily="66" charset="-78"/>
            </a:endParaRPr>
          </a:p>
          <a:p>
            <a:pPr marL="0" indent="0" rtl="1">
              <a:buNone/>
            </a:pPr>
            <a:r>
              <a:rPr lang="ar-AE" dirty="0" smtClean="0"/>
              <a:t>    </a:t>
            </a:r>
            <a:endParaRPr lang="en-US" dirty="0"/>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9008898" y="430351"/>
            <a:ext cx="3042425" cy="2068225"/>
          </a:xfrm>
          <a:prstGeom prst="rect">
            <a:avLst/>
          </a:prstGeom>
        </p:spPr>
      </p:pic>
    </p:spTree>
    <p:extLst>
      <p:ext uri="{BB962C8B-B14F-4D97-AF65-F5344CB8AC3E}">
        <p14:creationId xmlns:p14="http://schemas.microsoft.com/office/powerpoint/2010/main" val="3371564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482321" y="752334"/>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898" y="-1567137"/>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750277"/>
            <a:ext cx="4443050" cy="1569660"/>
          </a:xfrm>
          <a:prstGeom prst="rect">
            <a:avLst/>
          </a:prstGeom>
        </p:spPr>
        <p:txBody>
          <a:bodyPr wrap="square">
            <a:spAutoFit/>
          </a:bodyPr>
          <a:lstStyle/>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بصمات العصر الجاهلي الإيجابية</a:t>
            </a:r>
          </a:p>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في الحضارة الإسلامية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2304181"/>
            <a:ext cx="8789531" cy="4291199"/>
          </a:xfrm>
        </p:spPr>
        <p:txBody>
          <a:bodyPr>
            <a:normAutofit/>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rtl="1"/>
            <a:r>
              <a:rPr lang="ar-AE" sz="3600" dirty="0" smtClean="0">
                <a:latin typeface="Times New Roman" panose="02020603050405020304" pitchFamily="18" charset="0"/>
                <a:ea typeface="Times New Roman" panose="02020603050405020304" pitchFamily="18" charset="0"/>
                <a:cs typeface="Traditional Arabic" panose="02020603050405020304" pitchFamily="18" charset="-78"/>
              </a:rPr>
              <a:t>ناقش المبحث الثاني البصمات الإيجابية </a:t>
            </a:r>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للعادات والتقاليد والأعراف التي كانت سائدة في العصر الجاهلي، و كيف نقحها الإسلام من آثار الشرك وهذبها؛ حتى تتناسب مع سماحة الدين الجديد</a:t>
            </a:r>
            <a:r>
              <a:rPr lang="ar-AE" sz="3600" dirty="0" smtClean="0">
                <a:latin typeface="Times New Roman" panose="02020603050405020304" pitchFamily="18" charset="0"/>
                <a:ea typeface="Times New Roman" panose="02020603050405020304" pitchFamily="18" charset="0"/>
                <a:cs typeface="Traditional Arabic" panose="02020603050405020304" pitchFamily="18" charset="-78"/>
              </a:rPr>
              <a:t>. حتى يخرج الناس من الظلمات إلى النور بإذن </a:t>
            </a:r>
            <a:r>
              <a:rPr lang="ar-AE" sz="3600" dirty="0" smtClean="0">
                <a:latin typeface="Times New Roman" panose="02020603050405020304" pitchFamily="18" charset="0"/>
                <a:ea typeface="Times New Roman" panose="02020603050405020304" pitchFamily="18" charset="0"/>
                <a:cs typeface="Traditional Arabic" panose="02020603050405020304" pitchFamily="18" charset="-78"/>
              </a:rPr>
              <a:t>ربهم.</a:t>
            </a:r>
            <a:endParaRPr lang="ar-AE" sz="3600" dirty="0">
              <a:latin typeface="Times New Roman" panose="02020603050405020304" pitchFamily="18" charset="0"/>
              <a:ea typeface="Times New Roman" panose="02020603050405020304" pitchFamily="18" charset="0"/>
              <a:cs typeface="Traditional Arabic" panose="02020603050405020304" pitchFamily="18" charset="-78"/>
            </a:endParaRPr>
          </a:p>
          <a:p>
            <a:pPr algn="r" rtl="1"/>
            <a:r>
              <a:rPr lang="ar-AE" sz="3200" dirty="0">
                <a:latin typeface="Times New Roman" panose="02020603050405020304" pitchFamily="18" charset="0"/>
                <a:ea typeface="Times New Roman" panose="02020603050405020304" pitchFamily="18" charset="0"/>
                <a:cs typeface="Traditional Arabic" panose="02020603050405020304" pitchFamily="18" charset="-78"/>
              </a:rPr>
              <a:t> </a:t>
            </a:r>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ومن محاور ثقافتهم المعنوية حياتهم الفكرية والثقافية؛ التي تفاعلت مع الحضارة الإسلامية وطبعت بصمتها بوضوح  فيها</a:t>
            </a:r>
            <a:r>
              <a:rPr lang="ar-AE" sz="3200" dirty="0">
                <a:latin typeface="Times New Roman" panose="02020603050405020304" pitchFamily="18" charset="0"/>
                <a:ea typeface="Times New Roman" panose="02020603050405020304" pitchFamily="18" charset="0"/>
                <a:cs typeface="Traditional Arabic" panose="02020603050405020304" pitchFamily="18" charset="-78"/>
              </a:rPr>
              <a:t>.</a:t>
            </a:r>
            <a:r>
              <a:rPr lang="ar-AE" sz="3200"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rPr>
              <a:t> </a:t>
            </a:r>
            <a:endParaRPr lang="en-US" sz="3200" dirty="0">
              <a:latin typeface="Times New Roman" panose="02020603050405020304" pitchFamily="18" charset="0"/>
              <a:ea typeface="Times New Roman" panose="02020603050405020304" pitchFamily="18" charset="0"/>
            </a:endParaRPr>
          </a:p>
          <a:p>
            <a:pPr marL="0" indent="0" algn="just" rtl="1">
              <a:buNone/>
            </a:pPr>
            <a:endParaRPr lang="en-US" sz="3200" b="1"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3353825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84084" y="2888894"/>
            <a:ext cx="2950008"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819150" y="464189"/>
            <a:ext cx="1425758" cy="1288261"/>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446792" y="521762"/>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4782" y="-1704004"/>
            <a:ext cx="1277816"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7" y="668215"/>
            <a:ext cx="4178952" cy="1077218"/>
          </a:xfrm>
          <a:prstGeom prst="rect">
            <a:avLst/>
          </a:prstGeom>
        </p:spPr>
        <p:txBody>
          <a:bodyPr wrap="square">
            <a:spAutoFit/>
          </a:bodyPr>
          <a:lstStyle/>
          <a:p>
            <a:pPr algn="ctr"/>
            <a:r>
              <a:rPr lang="ar-AE" sz="3200" b="1" dirty="0" smtClean="0">
                <a:latin typeface="Calibri" panose="020F0502020204030204" pitchFamily="34" charset="0"/>
                <a:ea typeface="Calibri" panose="020F0502020204030204" pitchFamily="34" charset="0"/>
                <a:cs typeface="Traditional Arabic" panose="02020603050405020304" pitchFamily="18" charset="-78"/>
              </a:rPr>
              <a:t>تمهيد</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1789063"/>
            <a:ext cx="8789531" cy="4806317"/>
          </a:xfrm>
        </p:spPr>
        <p:txBody>
          <a:bodyPr>
            <a:normAutofit fontScale="92500" lnSpcReduction="20000"/>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1">
              <a:buNone/>
            </a:pPr>
            <a:r>
              <a:rPr lang="ar-AE" sz="3900" dirty="0">
                <a:latin typeface="Arabic Typesetting" panose="03020402040406030203" pitchFamily="66" charset="-78"/>
                <a:cs typeface="Arabic Typesetting" panose="03020402040406030203" pitchFamily="66" charset="-78"/>
              </a:rPr>
              <a:t>الحضارة الإسلامية لم </a:t>
            </a:r>
            <a:r>
              <a:rPr lang="ar-AE" sz="3900" dirty="0" smtClean="0">
                <a:latin typeface="Arabic Typesetting" panose="03020402040406030203" pitchFamily="66" charset="-78"/>
                <a:cs typeface="Arabic Typesetting" panose="03020402040406030203" pitchFamily="66" charset="-78"/>
              </a:rPr>
              <a:t>تكن نتاج تلاقح ثقافات متباينة أو خلاصة ما جادت به القرائح البشرية من </a:t>
            </a:r>
            <a:r>
              <a:rPr lang="ar-AE" sz="3900" dirty="0">
                <a:latin typeface="Arabic Typesetting" panose="03020402040406030203" pitchFamily="66" charset="-78"/>
                <a:cs typeface="Arabic Typesetting" panose="03020402040406030203" pitchFamily="66" charset="-78"/>
              </a:rPr>
              <a:t>رؤى </a:t>
            </a:r>
            <a:r>
              <a:rPr lang="ar-AE" sz="3900" dirty="0" smtClean="0">
                <a:latin typeface="Arabic Typesetting" panose="03020402040406030203" pitchFamily="66" charset="-78"/>
                <a:cs typeface="Arabic Typesetting" panose="03020402040406030203" pitchFamily="66" charset="-78"/>
              </a:rPr>
              <a:t>وأفكار، أو ما تعارفت عليه المجتمعات المختلفة في شتى بقاع المعمورة، كذلك لم تكن عصارة خبرات تراكمية ؛ ولكنها ثمرة طيبة هيأ لها فاطر السموات والأرض الأسباب بنزول الوحي الكريم على سيد الأنبياء والمرسلين، وكتب الله تعالى لها في سابق علمه التميز والتفرد والغلبة وعلو الكعب على جميع الحضارات التي صنعتها الأمم والشعوب.</a:t>
            </a:r>
            <a:r>
              <a:rPr lang="ar-AE" sz="3200" dirty="0" smtClean="0">
                <a:latin typeface="Arabic Typesetting" panose="03020402040406030203" pitchFamily="66" charset="-78"/>
                <a:cs typeface="Arabic Typesetting" panose="03020402040406030203" pitchFamily="66" charset="-78"/>
              </a:rPr>
              <a:t> </a:t>
            </a:r>
          </a:p>
          <a:p>
            <a:pPr marL="0" indent="0" algn="just" rtl="1">
              <a:buNone/>
            </a:pPr>
            <a:endParaRPr lang="ar-AE" sz="900" dirty="0" smtClean="0">
              <a:latin typeface="Arabic Typesetting" panose="03020402040406030203" pitchFamily="66" charset="-78"/>
              <a:cs typeface="Arabic Typesetting" panose="03020402040406030203" pitchFamily="66" charset="-78"/>
            </a:endParaRPr>
          </a:p>
          <a:p>
            <a:pPr marL="0" indent="0" algn="just" rtl="1">
              <a:buNone/>
            </a:pPr>
            <a:r>
              <a:rPr lang="ar-AE" sz="4000" dirty="0">
                <a:latin typeface="Arabic Typesetting" panose="03020402040406030203" pitchFamily="66" charset="-78"/>
                <a:cs typeface="Arabic Typesetting" panose="03020402040406030203" pitchFamily="66" charset="-78"/>
              </a:rPr>
              <a:t>لكن تفاعلت مع البيئة التي اختارها الله تعالى لتحتضن رسالته التي وجهها للثقلين، كما تفاعلت مع البيئات الأخرى وأثرت فيها وتأثرت بالجزء اليسير الذي يتلاءم مع تعاليم الدين </a:t>
            </a:r>
            <a:r>
              <a:rPr lang="ar-AE" sz="4000" dirty="0" smtClean="0">
                <a:latin typeface="Arabic Typesetting" panose="03020402040406030203" pitchFamily="66" charset="-78"/>
                <a:cs typeface="Arabic Typesetting" panose="03020402040406030203" pitchFamily="66" charset="-78"/>
              </a:rPr>
              <a:t>الحنيف. </a:t>
            </a:r>
            <a:endParaRPr lang="ar-AE" sz="4000" dirty="0">
              <a:latin typeface="Arabic Typesetting" panose="03020402040406030203" pitchFamily="66" charset="-78"/>
              <a:cs typeface="Arabic Typesetting" panose="03020402040406030203" pitchFamily="66" charset="-78"/>
            </a:endParaRPr>
          </a:p>
          <a:p>
            <a:pPr marL="0" indent="0" algn="just" rtl="1">
              <a:buNone/>
            </a:pPr>
            <a:r>
              <a:rPr lang="ar-AE" sz="4000" dirty="0">
                <a:latin typeface="Arabic Typesetting" panose="03020402040406030203" pitchFamily="66" charset="-78"/>
                <a:cs typeface="Arabic Typesetting" panose="03020402040406030203" pitchFamily="66" charset="-78"/>
              </a:rPr>
              <a:t>وكتب الله تعالى للحضارة الإسلامية الفوز والغلبة؛ وذلك فضل  الله يؤتيه </a:t>
            </a:r>
            <a:r>
              <a:rPr lang="ar-AE" sz="4000" dirty="0" smtClean="0">
                <a:latin typeface="Arabic Typesetting" panose="03020402040406030203" pitchFamily="66" charset="-78"/>
                <a:cs typeface="Arabic Typesetting" panose="03020402040406030203" pitchFamily="66" charset="-78"/>
              </a:rPr>
              <a:t>من يشاء.</a:t>
            </a:r>
            <a:endParaRPr lang="en-US" sz="4000" dirty="0">
              <a:latin typeface="Arabic Typesetting" panose="03020402040406030203" pitchFamily="66" charset="-78"/>
              <a:cs typeface="Arabic Typesetting" panose="03020402040406030203" pitchFamily="66" charset="-78"/>
            </a:endParaRPr>
          </a:p>
          <a:p>
            <a:pPr marL="0" indent="0" algn="just" rtl="1">
              <a:buNone/>
            </a:pPr>
            <a:endParaRPr lang="en-US" sz="3200" b="1"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984084" y="439758"/>
            <a:ext cx="3067239" cy="2068225"/>
          </a:xfrm>
          <a:prstGeom prst="rect">
            <a:avLst/>
          </a:prstGeom>
        </p:spPr>
      </p:pic>
    </p:spTree>
    <p:extLst>
      <p:ext uri="{BB962C8B-B14F-4D97-AF65-F5344CB8AC3E}">
        <p14:creationId xmlns:p14="http://schemas.microsoft.com/office/powerpoint/2010/main" val="3514822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36106" y="3846841"/>
            <a:ext cx="3755894" cy="3011159"/>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261231" y="2461846"/>
            <a:ext cx="2790090"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694425" y="283250"/>
            <a:ext cx="1202062" cy="1109900"/>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415672" y="312424"/>
            <a:ext cx="1105049" cy="1051550"/>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2004" y="-2042187"/>
            <a:ext cx="1230924" cy="5760774"/>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439756"/>
            <a:ext cx="4241378" cy="1569660"/>
          </a:xfrm>
          <a:prstGeom prst="rect">
            <a:avLst/>
          </a:prstGeom>
        </p:spPr>
        <p:txBody>
          <a:bodyPr wrap="square">
            <a:spAutoFit/>
          </a:bodyPr>
          <a:lstStyle/>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بصمات العصر الجاهلي الإيجابية</a:t>
            </a:r>
          </a:p>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في الحضارة الإسلامية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1453664"/>
            <a:ext cx="9203183" cy="5251936"/>
          </a:xfrm>
        </p:spPr>
        <p:txBody>
          <a:bodyPr>
            <a:normAutofit fontScale="25000" lnSpcReduction="20000"/>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rtl="1"/>
            <a:r>
              <a:rPr lang="ar-AE" sz="14400" dirty="0">
                <a:latin typeface="Times New Roman" panose="02020603050405020304" pitchFamily="18" charset="0"/>
                <a:ea typeface="Times New Roman" panose="02020603050405020304" pitchFamily="18" charset="0"/>
                <a:cs typeface="Traditional Arabic" panose="02020603050405020304" pitchFamily="18" charset="-78"/>
              </a:rPr>
              <a:t>ومن عاداتهم السمحة التحلي بالفضائل والمكارم، ومنها الكرم</a:t>
            </a:r>
          </a:p>
          <a:p>
            <a:pPr algn="just" rtl="1"/>
            <a:r>
              <a:rPr lang="ar-AE" sz="14400" dirty="0">
                <a:latin typeface="Times New Roman" panose="02020603050405020304" pitchFamily="18" charset="0"/>
                <a:ea typeface="Times New Roman" panose="02020603050405020304" pitchFamily="18" charset="0"/>
                <a:cs typeface="Traditional Arabic" panose="02020603050405020304" pitchFamily="18" charset="-78"/>
              </a:rPr>
              <a:t>لم يرفضها الدين الإسلامي بل استوعبها، وأمن عليها ورفع من شأنها وضاعف من أجرها وثوابها و قال تعالى</a:t>
            </a:r>
            <a:r>
              <a:rPr lang="en-US" sz="14400"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9600" dirty="0">
                <a:latin typeface="Times New Roman" panose="02020603050405020304" pitchFamily="18" charset="0"/>
                <a:ea typeface="Times New Roman" panose="02020603050405020304" pitchFamily="18" charset="0"/>
                <a:cs typeface="Traditional Arabic" panose="02020603050405020304" pitchFamily="18" charset="-78"/>
              </a:rPr>
              <a:t>﴿</a:t>
            </a:r>
            <a:r>
              <a:rPr lang="ar-AE" sz="14400" dirty="0">
                <a:latin typeface="Times New Roman" panose="02020603050405020304" pitchFamily="18" charset="0"/>
                <a:ea typeface="Times New Roman" panose="02020603050405020304" pitchFamily="18" charset="0"/>
                <a:cs typeface="Traditional Arabic" panose="02020603050405020304" pitchFamily="18" charset="-78"/>
              </a:rPr>
              <a:t> مَثَلُ الَّذِينَ يُنفِقُونَ أَمْوَالَهُمْ فِى سَبِيلِ اللَّهِ كَمَثَلِ حَبَّة أَنبَتَتْ سَبْعَ سَنَابِلَ فِى كُلِّ سُنبُلَة مِّاْئَةُ حَبَّة وَاللَّهُ يُضَاعِفُ لِمَن يَشَآءُ وَاللَّهُ وَاسِعٌ عَلِيمٌ  </a:t>
            </a:r>
            <a:r>
              <a:rPr lang="en-US" sz="9600" dirty="0">
                <a:latin typeface="Times New Roman" panose="02020603050405020304" pitchFamily="18" charset="0"/>
                <a:ea typeface="Times New Roman" panose="02020603050405020304" pitchFamily="18" charset="0"/>
                <a:cs typeface="Traditional Arabic" panose="02020603050405020304" pitchFamily="18" charset="-78"/>
              </a:rPr>
              <a:t>﴾</a:t>
            </a:r>
            <a:endParaRPr lang="ar-AE" sz="9600" dirty="0">
              <a:latin typeface="Times New Roman" panose="02020603050405020304" pitchFamily="18" charset="0"/>
              <a:ea typeface="Times New Roman" panose="02020603050405020304" pitchFamily="18" charset="0"/>
              <a:cs typeface="Traditional Arabic" panose="02020603050405020304" pitchFamily="18" charset="-78"/>
            </a:endParaRPr>
          </a:p>
          <a:p>
            <a:pPr algn="just" rtl="1"/>
            <a:r>
              <a:rPr lang="ar-AE" sz="14400" dirty="0">
                <a:latin typeface="Times New Roman" panose="02020603050405020304" pitchFamily="18" charset="0"/>
                <a:ea typeface="Times New Roman" panose="02020603050405020304" pitchFamily="18" charset="0"/>
                <a:cs typeface="Traditional Arabic" panose="02020603050405020304" pitchFamily="18" charset="-78"/>
              </a:rPr>
              <a:t>وقوله تعالى </a:t>
            </a:r>
            <a:r>
              <a:rPr lang="ar-AE" sz="9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AE" sz="14400" dirty="0" smtClean="0">
                <a:latin typeface="Times New Roman" panose="02020603050405020304" pitchFamily="18" charset="0"/>
                <a:ea typeface="Times New Roman" panose="02020603050405020304" pitchFamily="18" charset="0"/>
                <a:cs typeface="Traditional Arabic" panose="02020603050405020304" pitchFamily="18" charset="-78"/>
              </a:rPr>
              <a:t>الَّذِينَ </a:t>
            </a:r>
            <a:r>
              <a:rPr lang="ar-AE" sz="14400" dirty="0">
                <a:latin typeface="Times New Roman" panose="02020603050405020304" pitchFamily="18" charset="0"/>
                <a:ea typeface="Times New Roman" panose="02020603050405020304" pitchFamily="18" charset="0"/>
                <a:cs typeface="Traditional Arabic" panose="02020603050405020304" pitchFamily="18" charset="-78"/>
              </a:rPr>
              <a:t>يُنفِقُونَ أَمْوَالَهُم بِالَّيْلِ وَالنَّهَارِ سِرًّا وَعَلاَنِيَةً فَلَهُمْ أَجْرُهُمْ عِندَ رَبِّهِمْ وَلاَ خَوْفٌ عَلَيْهِمْ وَلاَ هُمْ </a:t>
            </a:r>
            <a:r>
              <a:rPr lang="ar-AE" sz="14400" dirty="0" smtClean="0">
                <a:latin typeface="Times New Roman" panose="02020603050405020304" pitchFamily="18" charset="0"/>
                <a:ea typeface="Times New Roman" panose="02020603050405020304" pitchFamily="18" charset="0"/>
                <a:cs typeface="Traditional Arabic" panose="02020603050405020304" pitchFamily="18" charset="-78"/>
              </a:rPr>
              <a:t>يَحْزَنُونَ </a:t>
            </a:r>
            <a:r>
              <a:rPr lang="ar-AE" sz="9600" dirty="0" smtClean="0">
                <a:latin typeface="Times New Roman" panose="02020603050405020304" pitchFamily="18" charset="0"/>
                <a:ea typeface="Times New Roman" panose="02020603050405020304" pitchFamily="18" charset="0"/>
                <a:cs typeface="Traditional Arabic" panose="02020603050405020304" pitchFamily="18" charset="-78"/>
              </a:rPr>
              <a:t>﴾</a:t>
            </a:r>
            <a:endParaRPr lang="ar-AE" sz="9600" dirty="0">
              <a:latin typeface="Times New Roman" panose="02020603050405020304" pitchFamily="18" charset="0"/>
              <a:ea typeface="Times New Roman" panose="02020603050405020304" pitchFamily="18" charset="0"/>
              <a:cs typeface="Traditional Arabic" panose="02020603050405020304" pitchFamily="18" charset="-78"/>
            </a:endParaRPr>
          </a:p>
          <a:p>
            <a:pPr algn="just" rtl="1"/>
            <a:r>
              <a:rPr lang="ar-AE" sz="11200" dirty="0">
                <a:latin typeface="Times New Roman" panose="02020603050405020304" pitchFamily="18" charset="0"/>
                <a:ea typeface="Times New Roman" panose="02020603050405020304" pitchFamily="18" charset="0"/>
                <a:cs typeface="Traditional Arabic" panose="02020603050405020304" pitchFamily="18" charset="-78"/>
              </a:rPr>
              <a:t> </a:t>
            </a:r>
            <a:r>
              <a:rPr lang="ar-AE" sz="14400" dirty="0">
                <a:latin typeface="Times New Roman" panose="02020603050405020304" pitchFamily="18" charset="0"/>
                <a:ea typeface="Times New Roman" panose="02020603050405020304" pitchFamily="18" charset="0"/>
                <a:cs typeface="Traditional Arabic" panose="02020603050405020304" pitchFamily="18" charset="-78"/>
              </a:rPr>
              <a:t>وحث الإسلام على التسمك بقيم </a:t>
            </a:r>
            <a:r>
              <a:rPr lang="ar-AE" sz="14400" dirty="0" smtClean="0">
                <a:latin typeface="Times New Roman" panose="02020603050405020304" pitchFamily="18" charset="0"/>
                <a:ea typeface="Times New Roman" panose="02020603050405020304" pitchFamily="18" charset="0"/>
                <a:cs typeface="Traditional Arabic" panose="02020603050405020304" pitchFamily="18" charset="-78"/>
              </a:rPr>
              <a:t>الكرم، وصارت </a:t>
            </a:r>
            <a:r>
              <a:rPr lang="ar-AE" sz="14400" dirty="0">
                <a:latin typeface="Times New Roman" panose="02020603050405020304" pitchFamily="18" charset="0"/>
                <a:ea typeface="Times New Roman" panose="02020603050405020304" pitchFamily="18" charset="0"/>
                <a:cs typeface="Traditional Arabic" panose="02020603050405020304" pitchFamily="18" charset="-78"/>
              </a:rPr>
              <a:t>من مفردات الدين، ومحاور الحضارة الإسلامية،لكن الهدف من البذل والعطاء في  الجاهلية كان من أجل الفخر أو </a:t>
            </a:r>
            <a:r>
              <a:rPr lang="ar-AE" sz="14400" dirty="0" smtClean="0">
                <a:latin typeface="Times New Roman" panose="02020603050405020304" pitchFamily="18" charset="0"/>
                <a:ea typeface="Times New Roman" panose="02020603050405020304" pitchFamily="18" charset="0"/>
                <a:cs typeface="Traditional Arabic" panose="02020603050405020304" pitchFamily="18" charset="-78"/>
              </a:rPr>
              <a:t>المباهاة؛ </a:t>
            </a:r>
            <a:r>
              <a:rPr lang="ar-AE" sz="14400" dirty="0">
                <a:latin typeface="Times New Roman" panose="02020603050405020304" pitchFamily="18" charset="0"/>
                <a:ea typeface="Times New Roman" panose="02020603050405020304" pitchFamily="18" charset="0"/>
                <a:cs typeface="Traditional Arabic" panose="02020603050405020304" pitchFamily="18" charset="-78"/>
              </a:rPr>
              <a:t>لكن في الإسلام اختلف التوجه وأصبح ساميا ونبيلا؛ أي لابد من اخلاص النية لله تعالى </a:t>
            </a:r>
            <a:r>
              <a:rPr lang="ar-AE" sz="9600" dirty="0">
                <a:latin typeface="Times New Roman" panose="02020603050405020304" pitchFamily="18" charset="0"/>
                <a:ea typeface="Times New Roman" panose="02020603050405020304" pitchFamily="18" charset="0"/>
                <a:cs typeface="Traditional Arabic" panose="02020603050405020304" pitchFamily="18" charset="-78"/>
              </a:rPr>
              <a:t>﴿</a:t>
            </a:r>
            <a:r>
              <a:rPr lang="ar-AE" sz="14400" dirty="0">
                <a:latin typeface="Times New Roman" panose="02020603050405020304" pitchFamily="18" charset="0"/>
                <a:ea typeface="Times New Roman" panose="02020603050405020304" pitchFamily="18" charset="0"/>
                <a:cs typeface="Traditional Arabic" panose="02020603050405020304" pitchFamily="18" charset="-78"/>
              </a:rPr>
              <a:t> إنَّمَا نُطعِمُكُم لِوَجهِ اللَّهِ لا نُرِيدُ مِنكُم جَزَاءً ولا شُكُوراً </a:t>
            </a:r>
            <a:r>
              <a:rPr lang="ar-AE" sz="9600" dirty="0" smtClean="0">
                <a:latin typeface="Times New Roman" panose="02020603050405020304" pitchFamily="18" charset="0"/>
                <a:ea typeface="Times New Roman" panose="02020603050405020304" pitchFamily="18" charset="0"/>
                <a:cs typeface="Traditional Arabic" panose="02020603050405020304" pitchFamily="18" charset="-78"/>
              </a:rPr>
              <a:t>﴾</a:t>
            </a:r>
            <a:endParaRPr lang="en-US" sz="96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9376376" y="439758"/>
            <a:ext cx="2674946" cy="1569658"/>
          </a:xfrm>
          <a:prstGeom prst="rect">
            <a:avLst/>
          </a:prstGeom>
        </p:spPr>
      </p:pic>
    </p:spTree>
    <p:extLst>
      <p:ext uri="{BB962C8B-B14F-4D97-AF65-F5344CB8AC3E}">
        <p14:creationId xmlns:p14="http://schemas.microsoft.com/office/powerpoint/2010/main" val="3143079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56431" y="2473570"/>
            <a:ext cx="3094892" cy="954107"/>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a:t>
            </a:r>
            <a:r>
              <a:rPr lang="ar-AE" sz="2800" dirty="0" smtClean="0">
                <a:latin typeface="Arabic Typesetting" panose="03020402040406030203" pitchFamily="66" charset="-78"/>
                <a:cs typeface="Arabic Typesetting" panose="03020402040406030203" pitchFamily="66" charset="-78"/>
              </a:rPr>
              <a:t>الجاهلي </a:t>
            </a:r>
            <a:endParaRPr lang="en-US" sz="2800" dirty="0" smtClean="0">
              <a:latin typeface="Arabic Typesetting" panose="03020402040406030203" pitchFamily="66" charset="-78"/>
              <a:cs typeface="Arabic Typesetting" panose="03020402040406030203" pitchFamily="66" charset="-78"/>
            </a:endParaRPr>
          </a:p>
          <a:p>
            <a:pPr algn="ctr"/>
            <a:r>
              <a:rPr lang="ar-AE" sz="2800"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dirty="0">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399261" y="2287310"/>
            <a:ext cx="8789531" cy="4553819"/>
          </a:xfrm>
        </p:spPr>
        <p:txBody>
          <a:bodyPr>
            <a:normAutofit/>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r" rtl="1">
              <a:buFont typeface="Wingdings" panose="05000000000000000000" pitchFamily="2" charset="2"/>
              <a:buChar char="§"/>
            </a:pPr>
            <a:endParaRPr lang="ar-AE" sz="3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ctr" rtl="1">
              <a:buNone/>
            </a:pPr>
            <a:r>
              <a:rPr lang="ar-AE" sz="4800" b="1" dirty="0">
                <a:latin typeface="Arabic Typesetting" panose="03020402040406030203" pitchFamily="66" charset="-78"/>
                <a:cs typeface="Arabic Typesetting" panose="03020402040406030203" pitchFamily="66" charset="-78"/>
              </a:rPr>
              <a:t>الدراسة تحمل عنوان</a:t>
            </a:r>
          </a:p>
          <a:p>
            <a:pPr marL="0" indent="0" algn="ctr">
              <a:buNone/>
            </a:pPr>
            <a:r>
              <a:rPr lang="ar-AE" sz="4800" b="1" dirty="0">
                <a:latin typeface="Arabic Typesetting" panose="03020402040406030203" pitchFamily="66" charset="-78"/>
                <a:cs typeface="Arabic Typesetting" panose="03020402040406030203" pitchFamily="66" charset="-78"/>
              </a:rPr>
              <a:t>منظومة الثقافة في العصر الجاهلي </a:t>
            </a:r>
            <a:endParaRPr lang="en-US" sz="4800" b="1" dirty="0">
              <a:latin typeface="Arabic Typesetting" panose="03020402040406030203" pitchFamily="66" charset="-78"/>
              <a:cs typeface="Arabic Typesetting" panose="03020402040406030203" pitchFamily="66" charset="-78"/>
            </a:endParaRPr>
          </a:p>
          <a:p>
            <a:pPr marL="0" indent="0" algn="ctr">
              <a:buNone/>
            </a:pPr>
            <a:r>
              <a:rPr lang="ar-AE" sz="4800" b="1" dirty="0">
                <a:latin typeface="Arabic Typesetting" panose="03020402040406030203" pitchFamily="66" charset="-78"/>
                <a:cs typeface="Arabic Typesetting" panose="03020402040406030203" pitchFamily="66" charset="-78"/>
              </a:rPr>
              <a:t> مصدر من مصادر الحضارة الإسلامية</a:t>
            </a:r>
            <a:endParaRPr lang="en-US" sz="4800" b="1" dirty="0">
              <a:latin typeface="Arabic Typesetting" panose="03020402040406030203" pitchFamily="66" charset="-78"/>
              <a:cs typeface="Arabic Typesetting" panose="03020402040406030203" pitchFamily="66" charset="-78"/>
            </a:endParaRPr>
          </a:p>
          <a:p>
            <a:pPr marL="0" indent="0" rtl="1">
              <a:buNone/>
            </a:pPr>
            <a:r>
              <a:rPr lang="ar-SA" dirty="0" smtClean="0"/>
              <a:t> </a:t>
            </a:r>
            <a:r>
              <a:rPr lang="ar-AE" dirty="0" smtClean="0"/>
              <a:t>    </a:t>
            </a:r>
            <a:endParaRPr lang="en-US" dirty="0"/>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pic>
        <p:nvPicPr>
          <p:cNvPr id="12" name="Picture 11"/>
          <p:cNvPicPr>
            <a:picLocks noChangeAspect="1"/>
          </p:cNvPicPr>
          <p:nvPr/>
        </p:nvPicPr>
        <p:blipFill>
          <a:blip r:embed="rId2"/>
          <a:stretch>
            <a:fillRect/>
          </a:stretch>
        </p:blipFill>
        <p:spPr>
          <a:xfrm>
            <a:off x="8867139" y="439758"/>
            <a:ext cx="3184184" cy="2033811"/>
          </a:xfrm>
          <a:prstGeom prst="rect">
            <a:avLst/>
          </a:prstGeom>
        </p:spPr>
      </p:pic>
      <p:pic>
        <p:nvPicPr>
          <p:cNvPr id="13" name="Picture 12"/>
          <p:cNvPicPr>
            <a:picLocks noChangeAspect="1"/>
          </p:cNvPicPr>
          <p:nvPr/>
        </p:nvPicPr>
        <p:blipFill>
          <a:blip r:embed="rId2"/>
          <a:stretch>
            <a:fillRect/>
          </a:stretch>
        </p:blipFill>
        <p:spPr>
          <a:xfrm>
            <a:off x="2438399" y="418149"/>
            <a:ext cx="4970585" cy="3017325"/>
          </a:xfrm>
          <a:prstGeom prst="rect">
            <a:avLst/>
          </a:prstGeom>
        </p:spPr>
      </p:pic>
    </p:spTree>
    <p:extLst>
      <p:ext uri="{BB962C8B-B14F-4D97-AF65-F5344CB8AC3E}">
        <p14:creationId xmlns:p14="http://schemas.microsoft.com/office/powerpoint/2010/main" val="4283942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776205" y="315363"/>
            <a:ext cx="1412527" cy="1297889"/>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53442" y="423342"/>
            <a:ext cx="1486435" cy="148049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249833" y="-1725464"/>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488903"/>
            <a:ext cx="4526298" cy="1569660"/>
          </a:xfrm>
          <a:prstGeom prst="rect">
            <a:avLst/>
          </a:prstGeom>
        </p:spPr>
        <p:txBody>
          <a:bodyPr wrap="square">
            <a:spAutoFit/>
          </a:bodyPr>
          <a:lstStyle/>
          <a:p>
            <a:pPr algn="ctr"/>
            <a:r>
              <a:rPr lang="ar-AE" sz="3200" b="1" dirty="0" smtClean="0">
                <a:latin typeface="Calibri" panose="020F0502020204030204" pitchFamily="34" charset="0"/>
                <a:ea typeface="Calibri" panose="020F0502020204030204" pitchFamily="34" charset="0"/>
                <a:cs typeface="Traditional Arabic" panose="02020603050405020304" pitchFamily="18" charset="-78"/>
              </a:rPr>
              <a:t>بصمات العصر </a:t>
            </a:r>
            <a:r>
              <a:rPr lang="ar-AE" sz="3200" b="1" dirty="0">
                <a:latin typeface="Calibri" panose="020F0502020204030204" pitchFamily="34" charset="0"/>
                <a:ea typeface="Calibri" panose="020F0502020204030204" pitchFamily="34" charset="0"/>
                <a:cs typeface="Traditional Arabic" panose="02020603050405020304" pitchFamily="18" charset="-78"/>
              </a:rPr>
              <a:t>الجاهلي </a:t>
            </a:r>
            <a:r>
              <a:rPr lang="ar-AE" sz="3200" b="1" dirty="0" smtClean="0">
                <a:latin typeface="Calibri" panose="020F0502020204030204" pitchFamily="34" charset="0"/>
                <a:ea typeface="Calibri" panose="020F0502020204030204" pitchFamily="34" charset="0"/>
                <a:cs typeface="Traditional Arabic" panose="02020603050405020304" pitchFamily="18" charset="-78"/>
              </a:rPr>
              <a:t>الإيجابية</a:t>
            </a:r>
          </a:p>
          <a:p>
            <a:pPr algn="ctr"/>
            <a:r>
              <a:rPr lang="ar-AE" sz="3200" b="1" dirty="0" smtClean="0">
                <a:latin typeface="Calibri" panose="020F0502020204030204" pitchFamily="34" charset="0"/>
                <a:ea typeface="Calibri" panose="020F0502020204030204" pitchFamily="34" charset="0"/>
                <a:cs typeface="Traditional Arabic" panose="02020603050405020304" pitchFamily="18" charset="-78"/>
              </a:rPr>
              <a:t>في الحضارة الإسلامية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328924" y="1768485"/>
            <a:ext cx="8386452" cy="4826895"/>
          </a:xfrm>
        </p:spPr>
        <p:txBody>
          <a:bodyPr>
            <a:normAutofit fontScale="92500"/>
          </a:bodyPr>
          <a:lstStyle/>
          <a:p>
            <a:pPr marL="0" indent="0" algn="r" rtl="1">
              <a:buNone/>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1">
              <a:buNone/>
            </a:pPr>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حقوق الجار وحرمته من عاداتهم التي أمن عليها الإسلام وأصبحت من مفردات الحضارة الإسلامية</a:t>
            </a:r>
            <a:r>
              <a:rPr lang="ar-AE"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AE" sz="3600" dirty="0" smtClean="0">
                <a:latin typeface="Times New Roman" panose="02020603050405020304" pitchFamily="18" charset="0"/>
                <a:ea typeface="Times New Roman" panose="02020603050405020304" pitchFamily="18" charset="0"/>
                <a:cs typeface="Traditional Arabic" panose="02020603050405020304" pitchFamily="18" charset="-78"/>
              </a:rPr>
              <a:t>وفي الجاهلية لخص </a:t>
            </a:r>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عنترة هذا الخُلق السمح الجميل</a:t>
            </a:r>
          </a:p>
          <a:p>
            <a:pPr marL="0" indent="0" algn="just" rtl="1">
              <a:buNone/>
            </a:pPr>
            <a:r>
              <a:rPr lang="ar-AE" sz="3600" dirty="0" smtClean="0">
                <a:latin typeface="Times New Roman" panose="02020603050405020304" pitchFamily="18" charset="0"/>
                <a:ea typeface="Times New Roman" panose="02020603050405020304" pitchFamily="18" charset="0"/>
                <a:cs typeface="Traditional Arabic" panose="02020603050405020304" pitchFamily="18" charset="-78"/>
              </a:rPr>
              <a:t>      وأَغُضُّ </a:t>
            </a:r>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طَرْفي مَا بَدَتْ لي جَارَتي     حَتَّى يُوارِي جَارَتي مَأْواها</a:t>
            </a:r>
          </a:p>
          <a:p>
            <a:pPr marL="0" indent="0" algn="just" rtl="1">
              <a:buNone/>
            </a:pPr>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ومراعاة حقوق الجار وغض البصر عن محارمه لم يكن طبع في عنترة فقط؛ بل كان  خُلق كريم تتحلى به النفوس التي فطرت على الفطرة السوية، وصرح زعيم الصعاليك عروة بن الورد بنهجه في الحياة وفلسفته في معاملة الجار بقوله:  </a:t>
            </a:r>
            <a:endParaRPr lang="ar-AE"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r" rtl="1">
              <a:buNone/>
            </a:pPr>
            <a:r>
              <a:rPr lang="ar-AE" sz="3600" dirty="0" smtClean="0">
                <a:latin typeface="Times New Roman" panose="02020603050405020304" pitchFamily="18" charset="0"/>
                <a:ea typeface="Times New Roman" panose="02020603050405020304" pitchFamily="18" charset="0"/>
                <a:cs typeface="Traditional Arabic" panose="02020603050405020304" pitchFamily="18" charset="-78"/>
              </a:rPr>
              <a:t>    وَإِن </a:t>
            </a:r>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جارَتي أَلوَت رِياحٌ بِبَيتِها       تَغافَلتُ حَتّى يَستُرَ البَيتَ جانِبُه</a:t>
            </a:r>
          </a:p>
          <a:p>
            <a:pPr marL="0" indent="0" algn="just" rtl="1">
              <a:buNone/>
            </a:pPr>
            <a:endParaRPr lang="en-US" sz="36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1">
              <a:buNone/>
            </a:pPr>
            <a:endParaRPr lang="en-US" sz="3600" b="1"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740605"/>
          </a:xfrm>
          <a:prstGeom prst="rect">
            <a:avLst/>
          </a:prstGeom>
        </p:spPr>
        <p:txBody>
          <a:bodyPr wrap="square">
            <a:spAutoFit/>
          </a:bodyPr>
          <a:lstStyle/>
          <a:p>
            <a:pPr algn="ctr">
              <a:lnSpc>
                <a:spcPct val="110000"/>
              </a:lnSpc>
            </a:pPr>
            <a:r>
              <a:rPr lang="ar-AE" dirty="0" smtClean="0">
                <a:ln>
                  <a:solidFill>
                    <a:schemeClr val="bg1"/>
                  </a:solidFill>
                </a:ln>
                <a:solidFill>
                  <a:schemeClr val="bg1"/>
                </a:solidFill>
                <a:latin typeface="Dubai" panose="020B0503030403030204" pitchFamily="34" charset="-78"/>
                <a:cs typeface="Dubai" panose="020B0503030403030204" pitchFamily="34" charset="-78"/>
              </a:rPr>
              <a:t>ب</a:t>
            </a:r>
            <a:r>
              <a:rPr lang="ar-AE" dirty="0">
                <a:ln>
                  <a:solidFill>
                    <a:schemeClr val="bg1"/>
                  </a:solidFill>
                </a:ln>
                <a:solidFill>
                  <a:schemeClr val="bg1"/>
                </a:solidFill>
                <a:latin typeface="Dubai" panose="020B0503030403030204" pitchFamily="34" charset="-78"/>
                <a:cs typeface="Dubai" panose="020B0503030403030204" pitchFamily="34" charset="-78"/>
              </a:rPr>
              <a:t>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b="1" dirty="0" smtClean="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a:t>
            </a:r>
            <a:r>
              <a:rPr lang="ar-AE" dirty="0" smtClean="0">
                <a:ln>
                  <a:solidFill>
                    <a:schemeClr val="bg1"/>
                  </a:solidFill>
                </a:ln>
                <a:solidFill>
                  <a:schemeClr val="bg1"/>
                </a:solidFill>
                <a:latin typeface="Dubai" panose="020B0503030403030204" pitchFamily="34" charset="-78"/>
                <a:cs typeface="Dubai" panose="020B0503030403030204" pitchFamily="34"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سعاد سيد محجوب</a:t>
            </a:r>
          </a:p>
          <a:p>
            <a:pPr algn="r">
              <a:lnSpc>
                <a:spcPct val="110000"/>
              </a:lnSpc>
            </a:pPr>
            <a:r>
              <a:rPr lang="ar-AE" dirty="0" smtClean="0">
                <a:ln>
                  <a:solidFill>
                    <a:schemeClr val="bg1"/>
                  </a:solidFill>
                </a:ln>
                <a:solidFill>
                  <a:schemeClr val="bg1"/>
                </a:solidFill>
                <a:latin typeface="Dubai" panose="020B0503030403030204" pitchFamily="34" charset="-78"/>
                <a:cs typeface="Dubai" panose="020B0503030403030204" pitchFamily="34" charset="-78"/>
              </a:rPr>
              <a:t>   أستاذ </a:t>
            </a:r>
            <a:r>
              <a:rPr lang="ar-AE" dirty="0">
                <a:ln>
                  <a:solidFill>
                    <a:schemeClr val="bg1"/>
                  </a:solidFill>
                </a:ln>
                <a:solidFill>
                  <a:schemeClr val="bg1"/>
                </a:solidFill>
                <a:latin typeface="Dubai" panose="020B0503030403030204" pitchFamily="34" charset="-78"/>
                <a:cs typeface="Dubai" panose="020B0503030403030204" pitchFamily="34" charset="-78"/>
              </a:rPr>
              <a:t>زائر جامعة الفجيرة</a:t>
            </a:r>
          </a:p>
          <a:p>
            <a:pPr algn="ctr">
              <a:lnSpc>
                <a:spcPct val="110000"/>
              </a:lnSpc>
            </a:pPr>
            <a:endParaRPr lang="ar-AE" sz="28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3" name="Picture 2"/>
          <p:cNvPicPr>
            <a:picLocks noChangeAspect="1"/>
          </p:cNvPicPr>
          <p:nvPr/>
        </p:nvPicPr>
        <p:blipFill>
          <a:blip r:embed="rId2"/>
          <a:stretch>
            <a:fillRect/>
          </a:stretch>
        </p:blipFill>
        <p:spPr>
          <a:xfrm>
            <a:off x="9255056" y="439758"/>
            <a:ext cx="2796267" cy="2068225"/>
          </a:xfrm>
          <a:prstGeom prst="rect">
            <a:avLst/>
          </a:prstGeom>
        </p:spPr>
      </p:pic>
    </p:spTree>
    <p:extLst>
      <p:ext uri="{BB962C8B-B14F-4D97-AF65-F5344CB8AC3E}">
        <p14:creationId xmlns:p14="http://schemas.microsoft.com/office/powerpoint/2010/main" val="2146385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36106" y="3581391"/>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951111" y="478104"/>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427273" y="725556"/>
            <a:ext cx="1219335"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76569" y="-1482189"/>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7" y="923925"/>
            <a:ext cx="4039764" cy="1569660"/>
          </a:xfrm>
          <a:prstGeom prst="rect">
            <a:avLst/>
          </a:prstGeom>
        </p:spPr>
        <p:txBody>
          <a:bodyPr wrap="square">
            <a:spAutoFit/>
          </a:bodyPr>
          <a:lstStyle/>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بصمات العصر الجاهلي الإيجابية</a:t>
            </a:r>
          </a:p>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في الحضارة الإسلامية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2304181"/>
            <a:ext cx="8789531" cy="4291199"/>
          </a:xfrm>
        </p:spPr>
        <p:txBody>
          <a:bodyPr>
            <a:normAutofit/>
          </a:bodyPr>
          <a:lstStyle/>
          <a:p>
            <a:pPr algn="r" rtl="1"/>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rtl="1"/>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وأوصى الله تعالى بالجار</a:t>
            </a:r>
            <a:r>
              <a:rPr lang="en-US" sz="3600" dirty="0">
                <a:latin typeface="Times New Roman" panose="02020603050405020304" pitchFamily="18" charset="0"/>
                <a:ea typeface="Times New Roman" panose="02020603050405020304" pitchFamily="18" charset="0"/>
                <a:cs typeface="Traditional Arabic" panose="02020603050405020304" pitchFamily="18" charset="-78"/>
              </a:rPr>
              <a:t>﴿</a:t>
            </a:r>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وَالْجَارِ ذِي الْقُرْبَىٰ وَالْجَارِ الْجُنُبِ وَالصَّاحِبِ بِالْجَنْبِ </a:t>
            </a:r>
            <a:r>
              <a:rPr lang="en-US"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ar-AE" sz="3600" dirty="0">
                <a:latin typeface="Times New Roman" panose="02020603050405020304" pitchFamily="18" charset="0"/>
                <a:ea typeface="Times New Roman" panose="02020603050405020304" pitchFamily="18" charset="0"/>
                <a:cs typeface="Traditional Arabic" panose="02020603050405020304" pitchFamily="18" charset="-78"/>
              </a:rPr>
              <a:t> بل نظم كيفية معاملة الجار ومراعاة حقوقه المادية والمعنوية وقال صلى الله عليه وسلم :" مَا زَالَ جِبْرِيلُ يُوصِينِى بِالْجَارِ حَتَّى ظَنَنْتُ أَنَّهُ سَيُوَرِّثُهُ "</a:t>
            </a: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أستاذ زائر جامعة الفجيرة</a:t>
            </a:r>
          </a:p>
        </p:txBody>
      </p:sp>
      <p:pic>
        <p:nvPicPr>
          <p:cNvPr id="3" name="Picture 2"/>
          <p:cNvPicPr>
            <a:picLocks noChangeAspect="1"/>
          </p:cNvPicPr>
          <p:nvPr/>
        </p:nvPicPr>
        <p:blipFill>
          <a:blip r:embed="rId2"/>
          <a:stretch>
            <a:fillRect/>
          </a:stretch>
        </p:blipFill>
        <p:spPr>
          <a:xfrm>
            <a:off x="8906684" y="438886"/>
            <a:ext cx="3238063" cy="2068225"/>
          </a:xfrm>
          <a:prstGeom prst="rect">
            <a:avLst/>
          </a:prstGeom>
        </p:spPr>
      </p:pic>
    </p:spTree>
    <p:extLst>
      <p:ext uri="{BB962C8B-B14F-4D97-AF65-F5344CB8AC3E}">
        <p14:creationId xmlns:p14="http://schemas.microsoft.com/office/powerpoint/2010/main" val="2006691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45877"/>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a:t>
            </a:r>
            <a:r>
              <a:rPr lang="ar-AE" sz="2800" dirty="0" smtClean="0">
                <a:latin typeface="Arabic Typesetting" panose="03020402040406030203" pitchFamily="66" charset="-78"/>
                <a:cs typeface="Arabic Typesetting" panose="03020402040406030203" pitchFamily="66" charset="-78"/>
              </a:rPr>
              <a:t>الجاهلي </a:t>
            </a:r>
            <a:endParaRPr lang="en-US" sz="2800" dirty="0" smtClean="0">
              <a:latin typeface="Arabic Typesetting" panose="03020402040406030203" pitchFamily="66" charset="-78"/>
              <a:cs typeface="Arabic Typesetting" panose="03020402040406030203" pitchFamily="66" charset="-78"/>
            </a:endParaRPr>
          </a:p>
          <a:p>
            <a:pPr algn="ctr"/>
            <a:r>
              <a:rPr lang="ar-AE" sz="2800"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640542" y="544095"/>
            <a:ext cx="1181521"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249833" y="-173464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691662"/>
            <a:ext cx="4327204" cy="1569660"/>
          </a:xfrm>
          <a:prstGeom prst="rect">
            <a:avLst/>
          </a:prstGeom>
        </p:spPr>
        <p:txBody>
          <a:bodyPr wrap="square">
            <a:spAutoFit/>
          </a:bodyPr>
          <a:lstStyle/>
          <a:p>
            <a:pPr algn="ctr"/>
            <a:r>
              <a:rPr lang="ar-AE" sz="3200" b="1" dirty="0" smtClean="0">
                <a:latin typeface="Calibri" panose="020F0502020204030204" pitchFamily="34" charset="0"/>
                <a:ea typeface="Calibri" panose="020F0502020204030204" pitchFamily="34" charset="0"/>
                <a:cs typeface="Traditional Arabic" panose="02020603050405020304" pitchFamily="18" charset="-78"/>
              </a:rPr>
              <a:t>بصمات </a:t>
            </a:r>
            <a:r>
              <a:rPr lang="ar-AE" sz="3200" b="1" dirty="0">
                <a:latin typeface="Calibri" panose="020F0502020204030204" pitchFamily="34" charset="0"/>
                <a:ea typeface="Calibri" panose="020F0502020204030204" pitchFamily="34" charset="0"/>
                <a:cs typeface="Traditional Arabic" panose="02020603050405020304" pitchFamily="18" charset="-78"/>
              </a:rPr>
              <a:t>العصر الجاهلي </a:t>
            </a:r>
            <a:r>
              <a:rPr lang="ar-AE" sz="3200" b="1" dirty="0" smtClean="0">
                <a:latin typeface="Calibri" panose="020F0502020204030204" pitchFamily="34" charset="0"/>
                <a:ea typeface="Calibri" panose="020F0502020204030204" pitchFamily="34" charset="0"/>
                <a:cs typeface="Traditional Arabic" panose="02020603050405020304" pitchFamily="18" charset="-78"/>
              </a:rPr>
              <a:t>الإيجابيةفي </a:t>
            </a:r>
            <a:r>
              <a:rPr lang="ar-AE" sz="3200" b="1" dirty="0">
                <a:latin typeface="Calibri" panose="020F0502020204030204" pitchFamily="34" charset="0"/>
                <a:ea typeface="Calibri" panose="020F0502020204030204" pitchFamily="34" charset="0"/>
                <a:cs typeface="Traditional Arabic" panose="02020603050405020304" pitchFamily="18" charset="-78"/>
              </a:rPr>
              <a:t>الحضارة الإسلامية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328923" y="2304181"/>
            <a:ext cx="8789531" cy="4291199"/>
          </a:xfrm>
        </p:spPr>
        <p:txBody>
          <a:bodyPr>
            <a:normAutofit/>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r" rtl="1"/>
            <a:r>
              <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rPr>
              <a:t>وعظموا </a:t>
            </a:r>
            <a:r>
              <a:rPr lang="ar-AE" sz="3200" dirty="0">
                <a:latin typeface="Times New Roman" panose="02020603050405020304" pitchFamily="18" charset="0"/>
                <a:ea typeface="Times New Roman" panose="02020603050405020304" pitchFamily="18" charset="0"/>
                <a:cs typeface="Traditional Arabic" panose="02020603050405020304" pitchFamily="18" charset="-78"/>
              </a:rPr>
              <a:t>قيم الوفاء، وجاء في أمثالهم أوفى من السمؤال، وحكى الأعشى قصة وفاء السموأل لامرئ القيس، وخلدها في رائية </a:t>
            </a:r>
            <a:r>
              <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rPr>
              <a:t>رائعة ختمها بقوله: </a:t>
            </a:r>
          </a:p>
          <a:p>
            <a:pPr marL="0" indent="0" algn="r" rtl="1">
              <a:buNone/>
            </a:pPr>
            <a:r>
              <a:rPr lang="ar-AE" sz="3200" dirty="0">
                <a:latin typeface="Times New Roman" panose="02020603050405020304" pitchFamily="18" charset="0"/>
                <a:ea typeface="Times New Roman" panose="02020603050405020304" pitchFamily="18" charset="0"/>
                <a:cs typeface="Traditional Arabic" panose="02020603050405020304" pitchFamily="18" charset="-78"/>
              </a:rPr>
              <a:t> </a:t>
            </a:r>
            <a:r>
              <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rPr>
              <a:t>        فاختارَ </a:t>
            </a:r>
            <a:r>
              <a:rPr lang="ar-AE" sz="3200" dirty="0">
                <a:latin typeface="Times New Roman" panose="02020603050405020304" pitchFamily="18" charset="0"/>
                <a:ea typeface="Times New Roman" panose="02020603050405020304" pitchFamily="18" charset="0"/>
                <a:cs typeface="Traditional Arabic" panose="02020603050405020304" pitchFamily="18" charset="-78"/>
              </a:rPr>
              <a:t>مَكْرُمَةَ الدُّنيا على العارِ </a:t>
            </a:r>
            <a:r>
              <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rPr>
              <a:t>   وَقالَ</a:t>
            </a:r>
            <a:r>
              <a:rPr lang="ar-AE" sz="3200" dirty="0">
                <a:latin typeface="Times New Roman" panose="02020603050405020304" pitchFamily="18" charset="0"/>
                <a:ea typeface="Times New Roman" panose="02020603050405020304" pitchFamily="18" charset="0"/>
                <a:cs typeface="Traditional Arabic" panose="02020603050405020304" pitchFamily="18" charset="-78"/>
              </a:rPr>
              <a:t>: لا أشْتَرِي عارًا </a:t>
            </a:r>
            <a:r>
              <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rPr>
              <a:t>بمَكْرُمَةٍ</a:t>
            </a:r>
          </a:p>
          <a:p>
            <a:pPr algn="just" rtl="1">
              <a:lnSpc>
                <a:spcPct val="80000"/>
              </a:lnSpc>
            </a:pPr>
            <a:r>
              <a:rPr lang="ar-AE" sz="3200" dirty="0">
                <a:latin typeface="Calibri" panose="020F0502020204030204" pitchFamily="34" charset="0"/>
                <a:ea typeface="Calibri" panose="020F0502020204030204" pitchFamily="34" charset="0"/>
                <a:cs typeface="Traditional Arabic" panose="02020603050405020304" pitchFamily="18" charset="-78"/>
              </a:rPr>
              <a:t>وأقر الإسلام قيم الوفاء بل حث عليها قال تعالى </a:t>
            </a:r>
            <a:r>
              <a:rPr lang="ar-AE" sz="2400" dirty="0">
                <a:latin typeface="Times New Roman" panose="02020603050405020304" pitchFamily="18" charset="0"/>
                <a:ea typeface="Times New Roman" panose="02020603050405020304" pitchFamily="18" charset="0"/>
                <a:cs typeface="Traditional Arabic" panose="02020603050405020304" pitchFamily="18" charset="-78"/>
              </a:rPr>
              <a:t>﴿</a:t>
            </a:r>
            <a:r>
              <a:rPr lang="ar-AE" sz="3200" dirty="0">
                <a:latin typeface="Calibri" panose="020F0502020204030204" pitchFamily="34" charset="0"/>
                <a:ea typeface="Calibri" panose="020F0502020204030204" pitchFamily="34" charset="0"/>
                <a:cs typeface="Traditional Arabic" panose="02020603050405020304" pitchFamily="18" charset="-78"/>
              </a:rPr>
              <a:t> وَأَوْفُواْ بِعَهْدِ اللّهِ إِذَا عَاهَدتُّمْ </a:t>
            </a:r>
            <a:r>
              <a:rPr lang="ar-AE" sz="2400" dirty="0">
                <a:latin typeface="Times New Roman" panose="02020603050405020304" pitchFamily="18" charset="0"/>
                <a:ea typeface="Times New Roman" panose="02020603050405020304" pitchFamily="18" charset="0"/>
                <a:cs typeface="Traditional Arabic" panose="02020603050405020304" pitchFamily="18" charset="-78"/>
              </a:rPr>
              <a:t>﴾</a:t>
            </a:r>
            <a:r>
              <a:rPr lang="ar-AE" sz="3200" dirty="0">
                <a:latin typeface="Calibri" panose="020F0502020204030204" pitchFamily="34" charset="0"/>
                <a:ea typeface="Calibri" panose="020F0502020204030204" pitchFamily="34" charset="0"/>
              </a:rPr>
              <a:t> </a:t>
            </a:r>
            <a:r>
              <a:rPr lang="ar-AE" sz="3200" dirty="0">
                <a:latin typeface="Calibri" panose="020F0502020204030204" pitchFamily="34" charset="0"/>
                <a:ea typeface="Calibri" panose="020F0502020204030204" pitchFamily="34" charset="0"/>
                <a:cs typeface="Traditional Arabic" panose="02020603050405020304" pitchFamily="18" charset="-78"/>
              </a:rPr>
              <a:t>وقوله </a:t>
            </a:r>
            <a:r>
              <a:rPr lang="ar-AE" sz="2400" dirty="0">
                <a:latin typeface="Times New Roman" panose="02020603050405020304" pitchFamily="18" charset="0"/>
                <a:ea typeface="Times New Roman" panose="02020603050405020304" pitchFamily="18" charset="0"/>
                <a:cs typeface="Traditional Arabic" panose="02020603050405020304" pitchFamily="18" charset="-78"/>
              </a:rPr>
              <a:t>﴿</a:t>
            </a:r>
            <a:r>
              <a:rPr lang="en-US" sz="3200" dirty="0">
                <a:latin typeface="Traditional Arabic" panose="02020603050405020304" pitchFamily="18" charset="-78"/>
                <a:ea typeface="Calibri" panose="020F0502020204030204" pitchFamily="34" charset="0"/>
                <a:cs typeface="Arial" panose="020B0604020202020204" pitchFamily="34" charset="0"/>
              </a:rPr>
              <a:t> </a:t>
            </a:r>
            <a:r>
              <a:rPr lang="ar-AE" sz="3200" dirty="0">
                <a:latin typeface="Calibri" panose="020F0502020204030204" pitchFamily="34" charset="0"/>
                <a:ea typeface="Calibri" panose="020F0502020204030204" pitchFamily="34" charset="0"/>
                <a:cs typeface="Traditional Arabic" panose="02020603050405020304" pitchFamily="18" charset="-78"/>
              </a:rPr>
              <a:t>إِنَّ الْعَهْدَ كَانَ مَسْؤُولاً </a:t>
            </a:r>
            <a:r>
              <a:rPr lang="ar-AE" sz="2400" dirty="0">
                <a:latin typeface="Times New Roman" panose="02020603050405020304" pitchFamily="18" charset="0"/>
                <a:ea typeface="Times New Roman" panose="02020603050405020304" pitchFamily="18" charset="0"/>
                <a:cs typeface="Traditional Arabic" panose="02020603050405020304" pitchFamily="18" charset="-78"/>
              </a:rPr>
              <a:t>﴾</a:t>
            </a:r>
            <a:endParaRPr lang="en-US" sz="24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r" rtl="1">
              <a:buNone/>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rtl="1">
              <a:buNone/>
            </a:pPr>
            <a:r>
              <a:rPr lang="ar-AE" dirty="0" smtClean="0"/>
              <a:t>    </a:t>
            </a:r>
            <a:endParaRPr lang="en-US" dirty="0"/>
          </a:p>
        </p:txBody>
      </p:sp>
      <p:sp>
        <p:nvSpPr>
          <p:cNvPr id="17" name="Rectangle 16">
            <a:extLst>
              <a:ext uri="{FF2B5EF4-FFF2-40B4-BE49-F238E27FC236}">
                <a16:creationId xmlns:a16="http://schemas.microsoft.com/office/drawing/2014/main" id="{65486E5C-3FCE-4AAE-A53C-BC14D3146B5F}"/>
              </a:ext>
            </a:extLst>
          </p:cNvPr>
          <p:cNvSpPr/>
          <p:nvPr/>
        </p:nvSpPr>
        <p:spPr>
          <a:xfrm>
            <a:off x="9261231" y="5228492"/>
            <a:ext cx="2930769" cy="1615827"/>
          </a:xfrm>
          <a:prstGeom prst="rect">
            <a:avLst/>
          </a:prstGeom>
        </p:spPr>
        <p:txBody>
          <a:bodyPr wrap="square">
            <a:spAutoFit/>
          </a:bodyPr>
          <a:lstStyle/>
          <a:p>
            <a:pPr algn="ctr">
              <a:lnSpc>
                <a:spcPct val="110000"/>
              </a:lnSpc>
            </a:pPr>
            <a:endParaRPr lang="ar-AE" b="1" dirty="0">
              <a:latin typeface="Arabic Typesetting" panose="03020402040406030203" pitchFamily="66" charset="-78"/>
              <a:cs typeface="Arabic Typesetting" panose="03020402040406030203" pitchFamily="66" charset="-78"/>
            </a:endParaRPr>
          </a:p>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أستاذ زائر جامعة الفجيرة</a:t>
            </a:r>
          </a:p>
        </p:txBody>
      </p:sp>
      <p:pic>
        <p:nvPicPr>
          <p:cNvPr id="3" name="Picture 2"/>
          <p:cNvPicPr>
            <a:picLocks noChangeAspect="1"/>
          </p:cNvPicPr>
          <p:nvPr/>
        </p:nvPicPr>
        <p:blipFill>
          <a:blip r:embed="rId2"/>
          <a:stretch>
            <a:fillRect/>
          </a:stretch>
        </p:blipFill>
        <p:spPr>
          <a:xfrm>
            <a:off x="9063792" y="479719"/>
            <a:ext cx="2987531" cy="2068225"/>
          </a:xfrm>
          <a:prstGeom prst="rect">
            <a:avLst/>
          </a:prstGeom>
        </p:spPr>
      </p:pic>
    </p:spTree>
    <p:extLst>
      <p:ext uri="{BB962C8B-B14F-4D97-AF65-F5344CB8AC3E}">
        <p14:creationId xmlns:p14="http://schemas.microsoft.com/office/powerpoint/2010/main" val="3600192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a:t>
            </a:r>
            <a:r>
              <a:rPr lang="ar-AE" sz="2800" dirty="0" smtClean="0">
                <a:latin typeface="Arabic Typesetting" panose="03020402040406030203" pitchFamily="66" charset="-78"/>
                <a:cs typeface="Arabic Typesetting" panose="03020402040406030203" pitchFamily="66" charset="-78"/>
              </a:rPr>
              <a:t>الجاهلي </a:t>
            </a:r>
            <a:endParaRPr lang="en-US" sz="2800" dirty="0" smtClean="0">
              <a:latin typeface="Arabic Typesetting" panose="03020402040406030203" pitchFamily="66" charset="-78"/>
              <a:cs typeface="Arabic Typesetting" panose="03020402040406030203" pitchFamily="66" charset="-78"/>
            </a:endParaRPr>
          </a:p>
          <a:p>
            <a:pPr algn="ctr"/>
            <a:r>
              <a:rPr lang="ar-AE" sz="2800"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015241" y="548579"/>
            <a:ext cx="1625203" cy="1488928"/>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591813" y="640056"/>
            <a:ext cx="1155712"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4784" y="-1570482"/>
            <a:ext cx="1277816"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570979"/>
            <a:ext cx="4284460" cy="1569660"/>
          </a:xfrm>
          <a:prstGeom prst="rect">
            <a:avLst/>
          </a:prstGeom>
        </p:spPr>
        <p:txBody>
          <a:bodyPr wrap="square">
            <a:spAutoFit/>
          </a:bodyPr>
          <a:lstStyle/>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بصمات العصر الجاهلي الإيجابية</a:t>
            </a:r>
          </a:p>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في الحضارة الإسلامية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38423" y="2507983"/>
            <a:ext cx="8789531" cy="4291199"/>
          </a:xfrm>
        </p:spPr>
        <p:txBody>
          <a:bodyPr>
            <a:normAutofit fontScale="92500"/>
          </a:bodyPr>
          <a:lstStyle/>
          <a:p>
            <a:pPr algn="just" rtl="1"/>
            <a:r>
              <a:rPr lang="ar-AE" sz="3800" dirty="0" smtClean="0">
                <a:latin typeface="Times New Roman" panose="02020603050405020304" pitchFamily="18" charset="0"/>
                <a:ea typeface="Times New Roman" panose="02020603050405020304" pitchFamily="18" charset="0"/>
                <a:cs typeface="Traditional Arabic" panose="02020603050405020304" pitchFamily="18" charset="-78"/>
              </a:rPr>
              <a:t>الحس الأدبي: </a:t>
            </a:r>
            <a:r>
              <a:rPr lang="ar-AE" sz="3800" dirty="0">
                <a:latin typeface="Times New Roman" panose="02020603050405020304" pitchFamily="18" charset="0"/>
                <a:ea typeface="Times New Roman" panose="02020603050405020304" pitchFamily="18" charset="0"/>
                <a:cs typeface="Traditional Arabic" panose="02020603050405020304" pitchFamily="18" charset="-78"/>
              </a:rPr>
              <a:t>كان الرجل </a:t>
            </a:r>
            <a:r>
              <a:rPr lang="ar-AE" sz="3800" dirty="0" smtClean="0">
                <a:latin typeface="Times New Roman" panose="02020603050405020304" pitchFamily="18" charset="0"/>
                <a:ea typeface="Times New Roman" panose="02020603050405020304" pitchFamily="18" charset="0"/>
                <a:cs typeface="Traditional Arabic" panose="02020603050405020304" pitchFamily="18" charset="-78"/>
              </a:rPr>
              <a:t>العربي في </a:t>
            </a:r>
            <a:r>
              <a:rPr lang="ar-AE" sz="3800" dirty="0">
                <a:latin typeface="Times New Roman" panose="02020603050405020304" pitchFamily="18" charset="0"/>
                <a:ea typeface="Times New Roman" panose="02020603050405020304" pitchFamily="18" charset="0"/>
                <a:cs typeface="Traditional Arabic" panose="02020603050405020304" pitchFamily="18" charset="-78"/>
              </a:rPr>
              <a:t>قمة جاهليته  يتمتع بذوق فني رفيع وحس أدبي لا يعلو عليه، وكان يفخر بفصاحته وبلاغته، ولم ينهاهم </a:t>
            </a:r>
            <a:r>
              <a:rPr lang="ar-AE" sz="3800" dirty="0" smtClean="0">
                <a:latin typeface="Times New Roman" panose="02020603050405020304" pitchFamily="18" charset="0"/>
                <a:ea typeface="Times New Roman" panose="02020603050405020304" pitchFamily="18" charset="0"/>
                <a:cs typeface="Traditional Arabic" panose="02020603050405020304" pitchFamily="18" charset="-78"/>
              </a:rPr>
              <a:t>الدين </a:t>
            </a:r>
            <a:r>
              <a:rPr lang="ar-AE" sz="3800" dirty="0">
                <a:latin typeface="Times New Roman" panose="02020603050405020304" pitchFamily="18" charset="0"/>
                <a:ea typeface="Times New Roman" panose="02020603050405020304" pitchFamily="18" charset="0"/>
                <a:cs typeface="Traditional Arabic" panose="02020603050405020304" pitchFamily="18" charset="-78"/>
              </a:rPr>
              <a:t>الجديد عن هذه المفاخر؛ لكن صقلها في بوتقة الإسلام وهذب ألسنتهم وطهر نفوسهم وسما بحسهم الأدبي </a:t>
            </a:r>
            <a:r>
              <a:rPr lang="ar-AE" sz="3800" dirty="0" smtClean="0">
                <a:latin typeface="Times New Roman" panose="02020603050405020304" pitchFamily="18" charset="0"/>
                <a:ea typeface="Times New Roman" panose="02020603050405020304" pitchFamily="18" charset="0"/>
                <a:cs typeface="Traditional Arabic" panose="02020603050405020304" pitchFamily="18" charset="-78"/>
              </a:rPr>
              <a:t>وأصبح الفخر بالإسلام وتعاليمه؛ بل هيأ الله تعالى </a:t>
            </a:r>
            <a:r>
              <a:rPr lang="ar-AE" sz="3800" dirty="0">
                <a:latin typeface="Times New Roman" panose="02020603050405020304" pitchFamily="18" charset="0"/>
                <a:ea typeface="Times New Roman" panose="02020603050405020304" pitchFamily="18" charset="0"/>
                <a:cs typeface="Traditional Arabic" panose="02020603050405020304" pitchFamily="18" charset="-78"/>
              </a:rPr>
              <a:t>لهم الأسباب حتى اتخذ الرسول صلى الله عليه </a:t>
            </a:r>
            <a:r>
              <a:rPr lang="ar-AE" sz="3800" dirty="0" smtClean="0">
                <a:latin typeface="Times New Roman" panose="02020603050405020304" pitchFamily="18" charset="0"/>
                <a:ea typeface="Times New Roman" panose="02020603050405020304" pitchFamily="18" charset="0"/>
                <a:cs typeface="Traditional Arabic" panose="02020603050405020304" pitchFamily="18" charset="-78"/>
              </a:rPr>
              <a:t>وسلم من </a:t>
            </a:r>
            <a:r>
              <a:rPr lang="ar-AE" sz="3800" dirty="0">
                <a:latin typeface="Times New Roman" panose="02020603050405020304" pitchFamily="18" charset="0"/>
                <a:ea typeface="Times New Roman" panose="02020603050405020304" pitchFamily="18" charset="0"/>
                <a:cs typeface="Traditional Arabic" panose="02020603050405020304" pitchFamily="18" charset="-78"/>
              </a:rPr>
              <a:t>الكلمة سلاحا ضد أعداء الله </a:t>
            </a:r>
            <a:r>
              <a:rPr lang="ar-AE" sz="3800" dirty="0" smtClean="0">
                <a:latin typeface="Times New Roman" panose="02020603050405020304" pitchFamily="18" charset="0"/>
                <a:ea typeface="Times New Roman" panose="02020603050405020304" pitchFamily="18" charset="0"/>
                <a:cs typeface="Traditional Arabic" panose="02020603050405020304" pitchFamily="18" charset="-78"/>
              </a:rPr>
              <a:t>ومدحهم الله تعالى  </a:t>
            </a:r>
            <a:r>
              <a:rPr lang="ar-AE" sz="3800" dirty="0">
                <a:latin typeface="Times New Roman" panose="02020603050405020304" pitchFamily="18" charset="0"/>
                <a:ea typeface="Times New Roman" panose="02020603050405020304" pitchFamily="18" charset="0"/>
                <a:cs typeface="Traditional Arabic" panose="02020603050405020304" pitchFamily="18" charset="-78"/>
              </a:rPr>
              <a:t>بآيات بينات في أعظم كتاب ووصفهم بأربع صفات في قوله تعالى </a:t>
            </a:r>
            <a:r>
              <a:rPr lang="ar-AE" sz="2400" dirty="0">
                <a:latin typeface="Times New Roman" panose="02020603050405020304" pitchFamily="18" charset="0"/>
                <a:ea typeface="Times New Roman" panose="02020603050405020304" pitchFamily="18" charset="0"/>
                <a:cs typeface="Traditional Arabic" panose="02020603050405020304" pitchFamily="18" charset="-78"/>
              </a:rPr>
              <a:t>﴿</a:t>
            </a:r>
            <a:r>
              <a:rPr lang="ar-AE" sz="3800" dirty="0">
                <a:latin typeface="Times New Roman" panose="02020603050405020304" pitchFamily="18" charset="0"/>
                <a:ea typeface="Times New Roman" panose="02020603050405020304" pitchFamily="18" charset="0"/>
                <a:cs typeface="Traditional Arabic" panose="02020603050405020304" pitchFamily="18" charset="-78"/>
              </a:rPr>
              <a:t> ...إِلَّا الَّذِينَ آَمَنُوا وَعَمِلُوا الصَّالِحَاتِ وَذَكَرُوا اللَّهَ كَثِيرًا وَانْتَصَرُوا مِنْ بَعْدِ مَا ظُلِمُوا </a:t>
            </a:r>
            <a:r>
              <a:rPr lang="ar-AE" sz="5800" dirty="0" smtClean="0">
                <a:latin typeface="Arabic Typesetting" panose="03020402040406030203" pitchFamily="66" charset="-78"/>
                <a:ea typeface="Times New Roman" panose="02020603050405020304" pitchFamily="18" charset="0"/>
                <a:cs typeface="Arabic Typesetting" panose="03020402040406030203" pitchFamily="66" charset="-78"/>
              </a:rPr>
              <a:t>...</a:t>
            </a:r>
            <a:r>
              <a:rPr lang="ar-AE" sz="6000" dirty="0">
                <a:latin typeface="Calibri" panose="020F0502020204030204" pitchFamily="34" charset="0"/>
                <a:ea typeface="Calibri" panose="020F0502020204030204" pitchFamily="34" charset="0"/>
                <a:cs typeface="Traditional Arabic" panose="02020603050405020304" pitchFamily="18" charset="-78"/>
              </a:rPr>
              <a:t> </a:t>
            </a:r>
            <a:r>
              <a:rPr lang="ar-AE" sz="2400" dirty="0">
                <a:latin typeface="Times New Roman" panose="02020603050405020304" pitchFamily="18" charset="0"/>
                <a:ea typeface="Times New Roman" panose="02020603050405020304" pitchFamily="18" charset="0"/>
                <a:cs typeface="Traditional Arabic" panose="02020603050405020304" pitchFamily="18" charset="-78"/>
              </a:rPr>
              <a:t>﴾</a:t>
            </a:r>
            <a:endParaRPr lang="en-US" sz="2400" dirty="0">
              <a:latin typeface="Times New Roman" panose="02020603050405020304" pitchFamily="18" charset="0"/>
              <a:ea typeface="Times New Roman" panose="02020603050405020304" pitchFamily="18" charset="0"/>
              <a:cs typeface="Traditional Arabic" panose="02020603050405020304" pitchFamily="18" charset="-78"/>
            </a:endParaRPr>
          </a:p>
          <a:p>
            <a:pPr algn="just" rtl="1"/>
            <a:endParaRPr lang="en-US" sz="5800" dirty="0">
              <a:latin typeface="Arabic Typesetting" panose="03020402040406030203" pitchFamily="66" charset="-78"/>
              <a:ea typeface="Times New Roman" panose="02020603050405020304" pitchFamily="18" charset="0"/>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أستاذ زائر جامعة الفجيرة</a:t>
            </a:r>
          </a:p>
        </p:txBody>
      </p:sp>
      <p:pic>
        <p:nvPicPr>
          <p:cNvPr id="3" name="Picture 2"/>
          <p:cNvPicPr>
            <a:picLocks noChangeAspect="1"/>
          </p:cNvPicPr>
          <p:nvPr/>
        </p:nvPicPr>
        <p:blipFill>
          <a:blip r:embed="rId2"/>
          <a:stretch>
            <a:fillRect/>
          </a:stretch>
        </p:blipFill>
        <p:spPr>
          <a:xfrm>
            <a:off x="8993033" y="439758"/>
            <a:ext cx="3058290" cy="2068225"/>
          </a:xfrm>
          <a:prstGeom prst="rect">
            <a:avLst/>
          </a:prstGeom>
        </p:spPr>
      </p:pic>
    </p:spTree>
    <p:extLst>
      <p:ext uri="{BB962C8B-B14F-4D97-AF65-F5344CB8AC3E}">
        <p14:creationId xmlns:p14="http://schemas.microsoft.com/office/powerpoint/2010/main" val="2295557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a:t>
            </a:r>
            <a:r>
              <a:rPr lang="ar-AE" sz="2800" dirty="0" smtClean="0">
                <a:latin typeface="Arabic Typesetting" panose="03020402040406030203" pitchFamily="66" charset="-78"/>
                <a:cs typeface="Arabic Typesetting" panose="03020402040406030203" pitchFamily="66" charset="-78"/>
              </a:rPr>
              <a:t>الجاهلي </a:t>
            </a:r>
            <a:endParaRPr lang="en-US" sz="2800" dirty="0" smtClean="0">
              <a:latin typeface="Arabic Typesetting" panose="03020402040406030203" pitchFamily="66" charset="-78"/>
              <a:cs typeface="Arabic Typesetting" panose="03020402040406030203" pitchFamily="66" charset="-78"/>
            </a:endParaRPr>
          </a:p>
          <a:p>
            <a:pPr algn="ctr"/>
            <a:r>
              <a:rPr lang="ar-AE" sz="2800"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163591" y="1006458"/>
            <a:ext cx="1414811"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65235" y="-1347375"/>
            <a:ext cx="1447283" cy="5498124"/>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024597"/>
            <a:ext cx="4331747" cy="1569660"/>
          </a:xfrm>
          <a:prstGeom prst="rect">
            <a:avLst/>
          </a:prstGeom>
        </p:spPr>
        <p:txBody>
          <a:bodyPr wrap="square">
            <a:spAutoFit/>
          </a:bodyPr>
          <a:lstStyle/>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بصمات العصر الجاهلي الإيجابية</a:t>
            </a:r>
          </a:p>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في الحضارة الإسلامية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328923" y="2304181"/>
            <a:ext cx="8789531" cy="4291199"/>
          </a:xfrm>
        </p:spPr>
        <p:txBody>
          <a:bodyPr>
            <a:normAutofit fontScale="92500"/>
          </a:bodyPr>
          <a:lstStyle/>
          <a:p>
            <a:pPr algn="just" rtl="1"/>
            <a:endParaRPr lang="ar-AE" sz="3600" dirty="0" smtClean="0">
              <a:latin typeface="Arabic Typesetting" panose="03020402040406030203" pitchFamily="66" charset="-78"/>
              <a:cs typeface="Arabic Typesetting" panose="03020402040406030203" pitchFamily="66" charset="-78"/>
            </a:endParaRPr>
          </a:p>
          <a:p>
            <a:pPr algn="just" rtl="1"/>
            <a:r>
              <a:rPr lang="ar-AE" sz="3600" dirty="0" smtClean="0">
                <a:latin typeface="Arabic Typesetting" panose="03020402040406030203" pitchFamily="66" charset="-78"/>
                <a:cs typeface="Arabic Typesetting" panose="03020402040406030203" pitchFamily="66" charset="-78"/>
              </a:rPr>
              <a:t>الدبلوماسية والعلاقات الخارجية كان لعرب الجاهلية باع طويل في مجال العلاقات الخارجية مع جيرانهم من الأمم والشعوب،وكانت </a:t>
            </a:r>
            <a:r>
              <a:rPr lang="ar-AE" sz="3600" dirty="0">
                <a:latin typeface="Arabic Typesetting" panose="03020402040406030203" pitchFamily="66" charset="-78"/>
                <a:cs typeface="Arabic Typesetting" panose="03020402040406030203" pitchFamily="66" charset="-78"/>
              </a:rPr>
              <a:t>الوفادة من عادات العرب، وفيها تتجلي معالم السياسة الداخلية والخارجية للقبيلة؛ فإذا كان الوفد من خارج أرض الحجاز فذلك  يعنى أن الشأن خارجي؛ أما إذا كان الوفد من داخل أرض الحجاز فالأمر عندئذ يتعلق بالشؤون الداخلية، </a:t>
            </a:r>
            <a:endParaRPr lang="ar-AE" sz="3600" dirty="0" smtClean="0">
              <a:latin typeface="Arabic Typesetting" panose="03020402040406030203" pitchFamily="66" charset="-78"/>
              <a:cs typeface="Arabic Typesetting" panose="03020402040406030203" pitchFamily="66" charset="-78"/>
            </a:endParaRPr>
          </a:p>
          <a:p>
            <a:pPr algn="just" rtl="1"/>
            <a:r>
              <a:rPr lang="ar-AE" sz="3600" dirty="0" smtClean="0">
                <a:latin typeface="Arabic Typesetting" panose="03020402040406030203" pitchFamily="66" charset="-78"/>
                <a:cs typeface="Arabic Typesetting" panose="03020402040406030203" pitchFamily="66" charset="-78"/>
              </a:rPr>
              <a:t>وبعد مبعثه </a:t>
            </a:r>
            <a:r>
              <a:rPr lang="ar-AE" sz="3600" dirty="0">
                <a:latin typeface="Arabic Typesetting" panose="03020402040406030203" pitchFamily="66" charset="-78"/>
                <a:cs typeface="Arabic Typesetting" panose="03020402040406030203" pitchFamily="66" charset="-78"/>
              </a:rPr>
              <a:t>الكريم صلى الله عليه كانت الوفود تفد تترى لتعلن </a:t>
            </a:r>
            <a:r>
              <a:rPr lang="ar-AE" sz="3600" dirty="0" smtClean="0">
                <a:latin typeface="Arabic Typesetting" panose="03020402040406030203" pitchFamily="66" charset="-78"/>
                <a:cs typeface="Arabic Typesetting" panose="03020402040406030203" pitchFamily="66" charset="-78"/>
              </a:rPr>
              <a:t>إسلامها،كما أرسل صلى الله عليه وسلم بسفرائه يحملون رسائله الشريفة إلى الملوك والرؤوساء. فاختلف التوجه بإختلاف الأهداف.</a:t>
            </a:r>
            <a:endParaRPr lang="en-US" dirty="0"/>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2244175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a:t>
            </a:r>
            <a:r>
              <a:rPr lang="ar-AE" sz="2800" dirty="0" smtClean="0">
                <a:latin typeface="Arabic Typesetting" panose="03020402040406030203" pitchFamily="66" charset="-78"/>
                <a:cs typeface="Arabic Typesetting" panose="03020402040406030203" pitchFamily="66" charset="-78"/>
              </a:rPr>
              <a:t>الجاهلي </a:t>
            </a:r>
            <a:endParaRPr lang="en-US" sz="2800" dirty="0" smtClean="0">
              <a:latin typeface="Arabic Typesetting" panose="03020402040406030203" pitchFamily="66" charset="-78"/>
              <a:cs typeface="Arabic Typesetting" panose="03020402040406030203" pitchFamily="66" charset="-78"/>
            </a:endParaRPr>
          </a:p>
          <a:p>
            <a:pPr algn="ctr"/>
            <a:r>
              <a:rPr lang="ar-AE" sz="2800"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1077218"/>
          </a:xfrm>
          <a:prstGeom prst="rect">
            <a:avLst/>
          </a:prstGeom>
        </p:spPr>
        <p:txBody>
          <a:bodyPr wrap="square">
            <a:spAutoFit/>
          </a:bodyPr>
          <a:lstStyle/>
          <a:p>
            <a:pPr algn="ctr"/>
            <a:r>
              <a:rPr lang="ar-AE" sz="3200" b="1" dirty="0" smtClean="0">
                <a:latin typeface="Calibri" panose="020F0502020204030204" pitchFamily="34" charset="0"/>
                <a:ea typeface="Calibri" panose="020F0502020204030204" pitchFamily="34" charset="0"/>
                <a:cs typeface="Traditional Arabic" panose="02020603050405020304" pitchFamily="18" charset="-78"/>
              </a:rPr>
              <a:t>النتائج</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328923" y="2304181"/>
            <a:ext cx="8789531" cy="4291199"/>
          </a:xfrm>
        </p:spPr>
        <p:txBody>
          <a:bodyPr>
            <a:normAutofit/>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1">
              <a:buNone/>
            </a:pPr>
            <a:r>
              <a:rPr lang="ar-AE" sz="3600" dirty="0">
                <a:latin typeface="Arabic Typesetting" panose="03020402040406030203" pitchFamily="66" charset="-78"/>
                <a:cs typeface="Arabic Typesetting" panose="03020402040406030203" pitchFamily="66" charset="-78"/>
              </a:rPr>
              <a:t>لقد شرف الله تعالى </a:t>
            </a:r>
            <a:r>
              <a:rPr lang="ar-AE" sz="3600" dirty="0" smtClean="0">
                <a:latin typeface="Arabic Typesetting" panose="03020402040406030203" pitchFamily="66" charset="-78"/>
                <a:cs typeface="Arabic Typesetting" panose="03020402040406030203" pitchFamily="66" charset="-78"/>
              </a:rPr>
              <a:t>العصر الجاهلي </a:t>
            </a:r>
            <a:r>
              <a:rPr lang="ar-AE" sz="3600" dirty="0">
                <a:latin typeface="Arabic Typesetting" panose="03020402040406030203" pitchFamily="66" charset="-78"/>
                <a:cs typeface="Arabic Typesetting" panose="03020402040406030203" pitchFamily="66" charset="-78"/>
              </a:rPr>
              <a:t>إذ اختارة توقيتا لآخر رسالاته السماوية</a:t>
            </a:r>
            <a:r>
              <a:rPr lang="ar-AE" sz="3600" dirty="0" smtClean="0">
                <a:latin typeface="Arabic Typesetting" panose="03020402040406030203" pitchFamily="66" charset="-78"/>
                <a:cs typeface="Arabic Typesetting" panose="03020402040406030203" pitchFamily="66" charset="-78"/>
              </a:rPr>
              <a:t>، وشرف </a:t>
            </a:r>
            <a:r>
              <a:rPr lang="ar-AE" sz="3600" dirty="0">
                <a:latin typeface="Arabic Typesetting" panose="03020402040406030203" pitchFamily="66" charset="-78"/>
                <a:cs typeface="Arabic Typesetting" panose="03020402040406030203" pitchFamily="66" charset="-78"/>
              </a:rPr>
              <a:t>أرض الحجاز عندما أمر الملائكة ببناء بيته المحرم </a:t>
            </a:r>
            <a:r>
              <a:rPr lang="ar-AE" sz="3600" dirty="0" smtClean="0">
                <a:latin typeface="Arabic Typesetting" panose="03020402040406030203" pitchFamily="66" charset="-78"/>
                <a:cs typeface="Arabic Typesetting" panose="03020402040406030203" pitchFamily="66" charset="-78"/>
              </a:rPr>
              <a:t>بمكة، كما </a:t>
            </a:r>
            <a:r>
              <a:rPr lang="ar-AE" sz="3600" dirty="0">
                <a:latin typeface="Arabic Typesetting" panose="03020402040406030203" pitchFamily="66" charset="-78"/>
                <a:cs typeface="Arabic Typesetting" panose="03020402040406030203" pitchFamily="66" charset="-78"/>
              </a:rPr>
              <a:t>شرف الأميين عندما بعث فيهم محمدا </a:t>
            </a:r>
            <a:r>
              <a:rPr lang="ar-AE" sz="3600" dirty="0" smtClean="0">
                <a:latin typeface="Arabic Typesetting" panose="03020402040406030203" pitchFamily="66" charset="-78"/>
                <a:cs typeface="Arabic Typesetting" panose="03020402040406030203" pitchFamily="66" charset="-78"/>
              </a:rPr>
              <a:t>ـ صلى الله عليه وسلم ـ رسولا ونبيا، وشرف </a:t>
            </a:r>
            <a:r>
              <a:rPr lang="ar-AE" sz="3600" dirty="0">
                <a:latin typeface="Arabic Typesetting" panose="03020402040406030203" pitchFamily="66" charset="-78"/>
                <a:cs typeface="Arabic Typesetting" panose="03020402040406030203" pitchFamily="66" charset="-78"/>
              </a:rPr>
              <a:t>مجتمع جزيرة العرب عندما هيأهم لاستقبال آخر </a:t>
            </a:r>
            <a:r>
              <a:rPr lang="ar-AE" sz="3600" dirty="0" smtClean="0">
                <a:latin typeface="Arabic Typesetting" panose="03020402040406030203" pitchFamily="66" charset="-78"/>
                <a:cs typeface="Arabic Typesetting" panose="03020402040406030203" pitchFamily="66" charset="-78"/>
              </a:rPr>
              <a:t>رسالاته </a:t>
            </a:r>
            <a:r>
              <a:rPr lang="ar-AE" sz="3600" dirty="0">
                <a:latin typeface="Arabic Typesetting" panose="03020402040406030203" pitchFamily="66" charset="-78"/>
                <a:cs typeface="Arabic Typesetting" panose="03020402040406030203" pitchFamily="66" charset="-78"/>
              </a:rPr>
              <a:t>التي كتب الله تعالى لها في سابق علمه </a:t>
            </a:r>
            <a:r>
              <a:rPr lang="ar-AE" sz="3600" dirty="0" smtClean="0">
                <a:latin typeface="Arabic Typesetting" panose="03020402040406030203" pitchFamily="66" charset="-78"/>
                <a:cs typeface="Arabic Typesetting" panose="03020402040406030203" pitchFamily="66" charset="-78"/>
              </a:rPr>
              <a:t>الحفظ والصون</a:t>
            </a:r>
            <a:r>
              <a:rPr lang="ar-AE" dirty="0" smtClean="0"/>
              <a:t>.    </a:t>
            </a:r>
            <a:endParaRPr lang="en-US" dirty="0"/>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309119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a:t>
            </a:r>
            <a:r>
              <a:rPr lang="ar-AE" sz="2800" dirty="0" smtClean="0">
                <a:latin typeface="Arabic Typesetting" panose="03020402040406030203" pitchFamily="66" charset="-78"/>
                <a:cs typeface="Arabic Typesetting" panose="03020402040406030203" pitchFamily="66" charset="-78"/>
              </a:rPr>
              <a:t>الجاهلي </a:t>
            </a:r>
            <a:endParaRPr lang="en-US" sz="2800" dirty="0" smtClean="0">
              <a:latin typeface="Arabic Typesetting" panose="03020402040406030203" pitchFamily="66" charset="-78"/>
              <a:cs typeface="Arabic Typesetting" panose="03020402040406030203" pitchFamily="66" charset="-78"/>
            </a:endParaRPr>
          </a:p>
          <a:p>
            <a:pPr algn="ctr"/>
            <a:r>
              <a:rPr lang="ar-AE" sz="2800"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1077218"/>
          </a:xfrm>
          <a:prstGeom prst="rect">
            <a:avLst/>
          </a:prstGeom>
        </p:spPr>
        <p:txBody>
          <a:bodyPr wrap="square">
            <a:spAutoFit/>
          </a:bodyPr>
          <a:lstStyle/>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النتائج</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328923" y="2304181"/>
            <a:ext cx="8789531" cy="4291199"/>
          </a:xfrm>
        </p:spPr>
        <p:txBody>
          <a:bodyPr>
            <a:normAutofit/>
          </a:bodyPr>
          <a:lstStyle/>
          <a:p>
            <a:pPr algn="r" rtl="1">
              <a:buFont typeface="Wingdings" panose="05000000000000000000" pitchFamily="2" charset="2"/>
              <a:buChar char="§"/>
            </a:pPr>
            <a:endParaRPr lang="ar-AE" sz="3600" dirty="0" smtClean="0">
              <a:latin typeface="Arabic Typesetting" panose="03020402040406030203" pitchFamily="66" charset="-78"/>
              <a:cs typeface="Arabic Typesetting" panose="03020402040406030203" pitchFamily="66" charset="-78"/>
            </a:endParaRPr>
          </a:p>
          <a:p>
            <a:pPr algn="just" rtl="1"/>
            <a:r>
              <a:rPr lang="ar-AE" sz="3600" dirty="0" smtClean="0">
                <a:latin typeface="Arabic Typesetting" panose="03020402040406030203" pitchFamily="66" charset="-78"/>
                <a:cs typeface="Arabic Typesetting" panose="03020402040406030203" pitchFamily="66" charset="-78"/>
              </a:rPr>
              <a:t>هذب الإسلام العادات </a:t>
            </a:r>
            <a:r>
              <a:rPr lang="ar-AE" sz="3600" dirty="0">
                <a:latin typeface="Arabic Typesetting" panose="03020402040406030203" pitchFamily="66" charset="-78"/>
                <a:cs typeface="Arabic Typesetting" panose="03020402040406030203" pitchFamily="66" charset="-78"/>
              </a:rPr>
              <a:t>والتقاليد الإيجابية؛ التي كانت سائدة في العصر الجاهلي </a:t>
            </a:r>
            <a:r>
              <a:rPr lang="ar-AE" sz="3600" dirty="0" smtClean="0">
                <a:latin typeface="Arabic Typesetting" panose="03020402040406030203" pitchFamily="66" charset="-78"/>
                <a:cs typeface="Arabic Typesetting" panose="03020402040406030203" pitchFamily="66" charset="-78"/>
              </a:rPr>
              <a:t>ونقحها </a:t>
            </a:r>
            <a:r>
              <a:rPr lang="ar-AE" sz="3600" dirty="0">
                <a:latin typeface="Arabic Typesetting" panose="03020402040406030203" pitchFamily="66" charset="-78"/>
                <a:cs typeface="Arabic Typesetting" panose="03020402040406030203" pitchFamily="66" charset="-78"/>
              </a:rPr>
              <a:t>بما يتلاءم مع الدين </a:t>
            </a:r>
            <a:r>
              <a:rPr lang="ar-AE" sz="3600" dirty="0" smtClean="0">
                <a:latin typeface="Arabic Typesetting" panose="03020402040406030203" pitchFamily="66" charset="-78"/>
                <a:cs typeface="Arabic Typesetting" panose="03020402040406030203" pitchFamily="66" charset="-78"/>
              </a:rPr>
              <a:t>الجديد</a:t>
            </a:r>
            <a:r>
              <a:rPr lang="ar-AE" sz="3600" dirty="0">
                <a:latin typeface="Arabic Typesetting" panose="03020402040406030203" pitchFamily="66" charset="-78"/>
                <a:cs typeface="Arabic Typesetting" panose="03020402040406030203" pitchFamily="66" charset="-78"/>
              </a:rPr>
              <a:t>، ثم تفاعلت هذه المحاور الإيجابية وأصبحت من منظومة الحضارة الإسلامية. وإذا كانت الحضارة الإسلامية تفاعلت مع الحضارات الأخرى على المستوى الخارجي واستفادت من خلاصة تجاربها الإيجابية، فقطع شك تفاعلت مع المجتمع الذي اختصه الله تعالى برسالته. </a:t>
            </a:r>
            <a:r>
              <a:rPr lang="ar-AE" sz="3600" dirty="0" smtClean="0">
                <a:latin typeface="Arabic Typesetting" panose="03020402040406030203" pitchFamily="66" charset="-78"/>
                <a:cs typeface="Arabic Typesetting" panose="03020402040406030203" pitchFamily="66" charset="-78"/>
              </a:rPr>
              <a:t>وأمنت على إيجابياته ومحاور الجمال التي يتمتع بها بينما رفضت ما يتنافى مع سماحة الدين وتعاليمه السامية. </a:t>
            </a:r>
            <a:endParaRPr lang="en-US" sz="3600"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146431"/>
            <a:ext cx="2512907" cy="1480405"/>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تقدمها </a:t>
            </a:r>
            <a:r>
              <a:rPr lang="ar-AE" sz="2800" b="1" dirty="0">
                <a:latin typeface="Arabic Typesetting" panose="03020402040406030203" pitchFamily="66" charset="-78"/>
                <a:cs typeface="Arabic Typesetting" panose="03020402040406030203" pitchFamily="66" charset="-78"/>
              </a:rPr>
              <a:t>    </a:t>
            </a:r>
            <a:endParaRPr lang="ar-AE" b="1" dirty="0">
              <a:latin typeface="Arabic Typesetting" panose="03020402040406030203" pitchFamily="66" charset="-78"/>
              <a:cs typeface="Arabic Typesetting" panose="03020402040406030203" pitchFamily="66" charset="-78"/>
            </a:endParaRP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38791184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003323" y="2507984"/>
            <a:ext cx="3047999" cy="954107"/>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a:t>
            </a:r>
            <a:r>
              <a:rPr lang="ar-AE" sz="2800" b="1" dirty="0">
                <a:latin typeface="Arabic Typesetting" panose="03020402040406030203" pitchFamily="66" charset="-78"/>
                <a:cs typeface="Arabic Typesetting" panose="03020402040406030203" pitchFamily="66" charset="-78"/>
              </a:rPr>
              <a:t>العصر الجاهلي </a:t>
            </a:r>
            <a:endParaRPr lang="en-US" sz="2800" b="1" dirty="0">
              <a:latin typeface="Arabic Typesetting" panose="03020402040406030203" pitchFamily="66" charset="-78"/>
              <a:cs typeface="Arabic Typesetting" panose="03020402040406030203" pitchFamily="66" charset="-78"/>
            </a:endParaRPr>
          </a:p>
          <a:p>
            <a:pPr algn="ctr"/>
            <a:r>
              <a:rPr lang="ar-AE" sz="2800" b="1" dirty="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1077218"/>
          </a:xfrm>
          <a:prstGeom prst="rect">
            <a:avLst/>
          </a:prstGeom>
        </p:spPr>
        <p:txBody>
          <a:bodyPr wrap="square">
            <a:spAutoFit/>
          </a:bodyPr>
          <a:lstStyle/>
          <a:p>
            <a:pPr algn="ctr"/>
            <a:r>
              <a:rPr lang="ar-AE" sz="3200" b="1" dirty="0" smtClean="0">
                <a:latin typeface="Calibri" panose="020F0502020204030204" pitchFamily="34" charset="0"/>
                <a:ea typeface="Calibri" panose="020F0502020204030204" pitchFamily="34" charset="0"/>
                <a:cs typeface="Traditional Arabic" panose="02020603050405020304" pitchFamily="18" charset="-78"/>
              </a:rPr>
              <a:t>النتائج</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328924" y="2304181"/>
            <a:ext cx="8674400" cy="4291199"/>
          </a:xfrm>
        </p:spPr>
        <p:txBody>
          <a:bodyPr>
            <a:normAutofit fontScale="92500" lnSpcReduction="10000"/>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rtl="1"/>
            <a:r>
              <a:rPr lang="ar-AE" sz="3600" dirty="0" smtClean="0">
                <a:latin typeface="Arabic Typesetting" panose="03020402040406030203" pitchFamily="66" charset="-78"/>
                <a:cs typeface="Arabic Typesetting" panose="03020402040406030203" pitchFamily="66" charset="-78"/>
              </a:rPr>
              <a:t>رفعت التعاليم الإسلامية من شأن عادات عرب الجاهلية وتقاليدهم وأعرافهم التي كانت سائدة ونظمت حياتهم وفق التعاليم الإسلامية السمحة، وسمت بإنسانيتهم وبحسهم الأدبي فضلا عن النهضة الفكرية.</a:t>
            </a:r>
          </a:p>
          <a:p>
            <a:pPr algn="just" rtl="1"/>
            <a:r>
              <a:rPr lang="ar-AE" sz="3600" dirty="0" smtClean="0">
                <a:latin typeface="Arabic Typesetting" panose="03020402040406030203" pitchFamily="66" charset="-78"/>
                <a:cs typeface="Arabic Typesetting" panose="03020402040406030203" pitchFamily="66" charset="-78"/>
              </a:rPr>
              <a:t>تفاعلت الحضارة الإسلامية مع منظومة الثقافة المحلية، تأثيرا وتأثرا </a:t>
            </a:r>
          </a:p>
          <a:p>
            <a:pPr algn="just" rtl="1"/>
            <a:r>
              <a:rPr lang="ar-AE" sz="3600" dirty="0" smtClean="0">
                <a:latin typeface="Arabic Typesetting" panose="03020402040406030203" pitchFamily="66" charset="-78"/>
                <a:cs typeface="Arabic Typesetting" panose="03020402040406030203" pitchFamily="66" charset="-78"/>
              </a:rPr>
              <a:t> استثمرت الحضارة الإسلامية الفتوحات، </a:t>
            </a:r>
            <a:r>
              <a:rPr lang="ar-AE" sz="3600" dirty="0">
                <a:latin typeface="Arabic Typesetting" panose="03020402040406030203" pitchFamily="66" charset="-78"/>
                <a:cs typeface="Arabic Typesetting" panose="03020402040406030203" pitchFamily="66" charset="-78"/>
              </a:rPr>
              <a:t>حيث تم الاحتكاك بالأمم الأجنبية والامتزاج حتى المصاهرة، </a:t>
            </a:r>
            <a:r>
              <a:rPr lang="ar-AE" sz="3600" dirty="0" smtClean="0">
                <a:latin typeface="Arabic Typesetting" panose="03020402040406030203" pitchFamily="66" charset="-78"/>
                <a:cs typeface="Arabic Typesetting" panose="03020402040406030203" pitchFamily="66" charset="-78"/>
              </a:rPr>
              <a:t>واستفادت من ثقافتها في شتى </a:t>
            </a:r>
            <a:r>
              <a:rPr lang="ar-AE" sz="3600" dirty="0">
                <a:latin typeface="Arabic Typesetting" panose="03020402040406030203" pitchFamily="66" charset="-78"/>
                <a:cs typeface="Arabic Typesetting" panose="03020402040406030203" pitchFamily="66" charset="-78"/>
              </a:rPr>
              <a:t>المجالات منها في مضمار الحرب وفنون القتال،</a:t>
            </a:r>
            <a:endParaRPr lang="ar-AE" sz="3600" dirty="0" smtClean="0">
              <a:latin typeface="Arabic Typesetting" panose="03020402040406030203" pitchFamily="66" charset="-78"/>
              <a:cs typeface="Arabic Typesetting" panose="03020402040406030203" pitchFamily="66" charset="-78"/>
            </a:endParaRPr>
          </a:p>
          <a:p>
            <a:pPr algn="just" rtl="1"/>
            <a:r>
              <a:rPr lang="ar-AE" sz="3600" dirty="0" smtClean="0">
                <a:latin typeface="Arabic Typesetting" panose="03020402040406030203" pitchFamily="66" charset="-78"/>
                <a:cs typeface="Arabic Typesetting" panose="03020402040406030203" pitchFamily="66" charset="-78"/>
              </a:rPr>
              <a:t>وظفت الحضارة الإسلامية مهارات الأمم  وخبراتها التراكمية في مجالات عديدة واقتبست منهم </a:t>
            </a:r>
            <a:r>
              <a:rPr lang="ar-AE" sz="3600" dirty="0">
                <a:latin typeface="Arabic Typesetting" panose="03020402040406030203" pitchFamily="66" charset="-78"/>
                <a:cs typeface="Arabic Typesetting" panose="03020402040406030203" pitchFamily="66" charset="-78"/>
              </a:rPr>
              <a:t>بعض مظاهر </a:t>
            </a:r>
            <a:r>
              <a:rPr lang="ar-AE" sz="3600" dirty="0" smtClean="0">
                <a:latin typeface="Arabic Typesetting" panose="03020402040406030203" pitchFamily="66" charset="-78"/>
                <a:cs typeface="Arabic Typesetting" panose="03020402040406030203" pitchFamily="66" charset="-78"/>
              </a:rPr>
              <a:t>الحضارة المعنوية الإيجابية </a:t>
            </a:r>
            <a:r>
              <a:rPr lang="ar-AE" sz="3600" dirty="0">
                <a:latin typeface="Arabic Typesetting" panose="03020402040406030203" pitchFamily="66" charset="-78"/>
                <a:cs typeface="Arabic Typesetting" panose="03020402040406030203" pitchFamily="66" charset="-78"/>
              </a:rPr>
              <a:t>التي اهتدوا لها بالفطرة ولا تتعارض مع التعاليم </a:t>
            </a:r>
            <a:r>
              <a:rPr lang="ar-AE" sz="3600" dirty="0" smtClean="0">
                <a:latin typeface="Arabic Typesetting" panose="03020402040406030203" pitchFamily="66" charset="-78"/>
                <a:cs typeface="Arabic Typesetting" panose="03020402040406030203" pitchFamily="66" charset="-78"/>
              </a:rPr>
              <a:t>السماوية.</a:t>
            </a: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6251427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a:t>
            </a:r>
            <a:r>
              <a:rPr lang="ar-AE" sz="2800" dirty="0" smtClean="0">
                <a:latin typeface="Arabic Typesetting" panose="03020402040406030203" pitchFamily="66" charset="-78"/>
                <a:cs typeface="Arabic Typesetting" panose="03020402040406030203" pitchFamily="66" charset="-78"/>
              </a:rPr>
              <a:t>الجاهلي </a:t>
            </a:r>
            <a:endParaRPr lang="en-US" sz="2800" dirty="0" smtClean="0">
              <a:latin typeface="Arabic Typesetting" panose="03020402040406030203" pitchFamily="66" charset="-78"/>
              <a:cs typeface="Arabic Typesetting" panose="03020402040406030203" pitchFamily="66" charset="-78"/>
            </a:endParaRPr>
          </a:p>
          <a:p>
            <a:pPr algn="ctr"/>
            <a:r>
              <a:rPr lang="ar-AE" sz="2800"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1077218"/>
          </a:xfrm>
          <a:prstGeom prst="rect">
            <a:avLst/>
          </a:prstGeom>
        </p:spPr>
        <p:txBody>
          <a:bodyPr wrap="square">
            <a:spAutoFit/>
          </a:bodyPr>
          <a:lstStyle/>
          <a:p>
            <a:pPr algn="ctr"/>
            <a:r>
              <a:rPr lang="ar-AE" sz="3200" b="1" dirty="0">
                <a:latin typeface="Calibri" panose="020F0502020204030204" pitchFamily="34" charset="0"/>
                <a:ea typeface="Calibri" panose="020F0502020204030204" pitchFamily="34" charset="0"/>
                <a:cs typeface="Traditional Arabic" panose="02020603050405020304" pitchFamily="18" charset="-78"/>
              </a:rPr>
              <a:t>النتائج</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328923" y="2304181"/>
            <a:ext cx="8453677" cy="4291199"/>
          </a:xfrm>
        </p:spPr>
        <p:txBody>
          <a:bodyPr>
            <a:normAutofit/>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1">
              <a:buNone/>
            </a:pPr>
            <a:r>
              <a:rPr lang="ar-AE" sz="3600" dirty="0" smtClean="0">
                <a:latin typeface="Arabic Typesetting" panose="03020402040406030203" pitchFamily="66" charset="-78"/>
                <a:cs typeface="Arabic Typesetting" panose="03020402040406030203" pitchFamily="66" charset="-78"/>
              </a:rPr>
              <a:t>جمعت </a:t>
            </a:r>
            <a:r>
              <a:rPr lang="ar-AE" sz="3600" dirty="0">
                <a:latin typeface="Arabic Typesetting" panose="03020402040406030203" pitchFamily="66" charset="-78"/>
                <a:cs typeface="Arabic Typesetting" panose="03020402040406030203" pitchFamily="66" charset="-78"/>
              </a:rPr>
              <a:t>الحضارة الإسلامية كل المقومات الضرورية والأساسية للحضارة المكتملة والشاملة؛ </a:t>
            </a:r>
            <a:r>
              <a:rPr lang="ar-AE" sz="3600" dirty="0" smtClean="0">
                <a:latin typeface="Arabic Typesetting" panose="03020402040406030203" pitchFamily="66" charset="-78"/>
                <a:cs typeface="Arabic Typesetting" panose="03020402040406030203" pitchFamily="66" charset="-78"/>
              </a:rPr>
              <a:t>لأنّها من لدن حكيم خبير هيأ لها الأسباب واختار لها مجتمعا واعيا وبيئة </a:t>
            </a:r>
            <a:r>
              <a:rPr lang="ar-AE" sz="3600" dirty="0">
                <a:latin typeface="Arabic Typesetting" panose="03020402040406030203" pitchFamily="66" charset="-78"/>
                <a:cs typeface="Arabic Typesetting" panose="03020402040406030203" pitchFamily="66" charset="-78"/>
              </a:rPr>
              <a:t>واضحة </a:t>
            </a:r>
            <a:r>
              <a:rPr lang="ar-AE" sz="3600" dirty="0" smtClean="0">
                <a:latin typeface="Arabic Typesetting" panose="03020402040406030203" pitchFamily="66" charset="-78"/>
                <a:cs typeface="Arabic Typesetting" panose="03020402040406030203" pitchFamily="66" charset="-78"/>
              </a:rPr>
              <a:t>المعالم</a:t>
            </a:r>
            <a:r>
              <a:rPr lang="ar-AE" sz="3600" dirty="0">
                <a:latin typeface="Arabic Typesetting" panose="03020402040406030203" pitchFamily="66" charset="-78"/>
                <a:cs typeface="Arabic Typesetting" panose="03020402040406030203" pitchFamily="66" charset="-78"/>
              </a:rPr>
              <a:t>.</a:t>
            </a:r>
            <a:endParaRPr lang="en-US" dirty="0"/>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311128"/>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198854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240076" y="3413866"/>
            <a:ext cx="3974123" cy="3449073"/>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a:t>
            </a:r>
            <a:r>
              <a:rPr lang="ar-AE" sz="2800" b="1" dirty="0">
                <a:latin typeface="Arabic Typesetting" panose="03020402040406030203" pitchFamily="66" charset="-78"/>
                <a:cs typeface="Arabic Typesetting" panose="03020402040406030203" pitchFamily="66" charset="-78"/>
              </a:rPr>
              <a:t>الجاهلي </a:t>
            </a:r>
            <a:endParaRPr lang="en-US" sz="2800" b="1" dirty="0">
              <a:latin typeface="Arabic Typesetting" panose="03020402040406030203" pitchFamily="66" charset="-78"/>
              <a:cs typeface="Arabic Typesetting" panose="03020402040406030203" pitchFamily="66" charset="-78"/>
            </a:endParaRPr>
          </a:p>
          <a:p>
            <a:pPr algn="ctr"/>
            <a:r>
              <a:rPr lang="ar-AE" sz="2800" b="1" dirty="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372574" y="814994"/>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898" y="-1467359"/>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747008"/>
            <a:ext cx="4495341" cy="1569660"/>
          </a:xfrm>
          <a:prstGeom prst="rect">
            <a:avLst/>
          </a:prstGeom>
        </p:spPr>
        <p:txBody>
          <a:bodyPr wrap="square">
            <a:spAutoFit/>
          </a:bodyPr>
          <a:lstStyle/>
          <a:p>
            <a:pPr algn="ctr"/>
            <a:r>
              <a:rPr lang="ar-AE" sz="3200" b="1" dirty="0" smtClean="0">
                <a:latin typeface="Calibri" panose="020F0502020204030204" pitchFamily="34" charset="0"/>
                <a:ea typeface="Calibri" panose="020F0502020204030204" pitchFamily="34" charset="0"/>
                <a:cs typeface="Traditional Arabic" panose="02020603050405020304" pitchFamily="18" charset="-78"/>
              </a:rPr>
              <a:t>أثر </a:t>
            </a:r>
            <a:r>
              <a:rPr lang="ar-AE" sz="3200" b="1" dirty="0">
                <a:latin typeface="Calibri" panose="020F0502020204030204" pitchFamily="34" charset="0"/>
                <a:ea typeface="Calibri" panose="020F0502020204030204" pitchFamily="34" charset="0"/>
                <a:cs typeface="Traditional Arabic" panose="02020603050405020304" pitchFamily="18" charset="-78"/>
              </a:rPr>
              <a:t>ثقافة العصر الجاهلي في الحضارة الإسلامية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328923" y="2304181"/>
            <a:ext cx="8484337" cy="4291199"/>
          </a:xfrm>
        </p:spPr>
        <p:txBody>
          <a:bodyPr>
            <a:normAutofit/>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ctr" rtl="1">
              <a:buNone/>
            </a:pPr>
            <a:r>
              <a:rPr lang="ar-SA" dirty="0" smtClean="0"/>
              <a:t>و</a:t>
            </a:r>
            <a:r>
              <a:rPr lang="ar-AE" dirty="0" smtClean="0"/>
              <a:t>ما أشرت إليه في هذه العجالة ماهو إلا غيض من فيض</a:t>
            </a:r>
          </a:p>
          <a:p>
            <a:pPr marL="0" indent="0" algn="ctr" rtl="1">
              <a:buNone/>
            </a:pPr>
            <a:r>
              <a:rPr lang="ar-AE" dirty="0" smtClean="0"/>
              <a:t> وأسأل الله تعالى لي ولكم السداد والتوفيق.</a:t>
            </a:r>
            <a:r>
              <a:rPr lang="ar-SA" dirty="0" smtClean="0"/>
              <a:t> </a:t>
            </a:r>
            <a:r>
              <a:rPr lang="ar-AE" dirty="0" smtClean="0"/>
              <a:t>    </a:t>
            </a:r>
            <a:endParaRPr lang="en-US" dirty="0"/>
          </a:p>
        </p:txBody>
      </p:sp>
      <p:sp>
        <p:nvSpPr>
          <p:cNvPr id="17" name="Rectangle 16">
            <a:extLst>
              <a:ext uri="{FF2B5EF4-FFF2-40B4-BE49-F238E27FC236}">
                <a16:creationId xmlns:a16="http://schemas.microsoft.com/office/drawing/2014/main" id="{65486E5C-3FCE-4AAE-A53C-BC14D3146B5F}"/>
              </a:ext>
            </a:extLst>
          </p:cNvPr>
          <p:cNvSpPr/>
          <p:nvPr/>
        </p:nvSpPr>
        <p:spPr>
          <a:xfrm>
            <a:off x="8991600" y="5179772"/>
            <a:ext cx="3200399" cy="1311128"/>
          </a:xfrm>
          <a:prstGeom prst="rect">
            <a:avLst/>
          </a:prstGeom>
        </p:spPr>
        <p:txBody>
          <a:bodyPr wrap="square">
            <a:spAutoFit/>
          </a:bodyPr>
          <a:lstStyle/>
          <a:p>
            <a:pPr algn="r">
              <a:lnSpc>
                <a:spcPct val="110000"/>
              </a:lnSpc>
            </a:pPr>
            <a:r>
              <a:rPr lang="ar-AE" dirty="0" smtClean="0">
                <a:ln>
                  <a:solidFill>
                    <a:schemeClr val="bg1"/>
                  </a:solidFill>
                </a:ln>
                <a:solidFill>
                  <a:schemeClr val="bg1"/>
                </a:solidFill>
                <a:latin typeface="Dubai" panose="020B0503030403030204" pitchFamily="34" charset="-78"/>
                <a:cs typeface="Dubai" panose="020B0503030403030204" pitchFamily="34" charset="-78"/>
              </a:rPr>
              <a:t>           تقدمها</a:t>
            </a:r>
            <a:r>
              <a:rPr lang="ar-AE" b="1" dirty="0" smtClean="0">
                <a:latin typeface="Arabic Typesetting" panose="03020402040406030203" pitchFamily="66" charset="-78"/>
                <a:cs typeface="Arabic Typesetting" panose="03020402040406030203" pitchFamily="66" charset="-78"/>
              </a:rPr>
              <a:t>     </a:t>
            </a:r>
          </a:p>
          <a:p>
            <a:pPr algn="r">
              <a:lnSpc>
                <a:spcPct val="110000"/>
              </a:lnSpc>
            </a:pPr>
            <a:r>
              <a:rPr lang="ar-AE" b="1" dirty="0" smtClean="0">
                <a:latin typeface="Arabic Typesetting" panose="03020402040406030203" pitchFamily="66" charset="-78"/>
                <a:cs typeface="Arabic Typesetting" panose="03020402040406030203" pitchFamily="66" charset="-78"/>
              </a:rPr>
              <a:t>               </a:t>
            </a:r>
            <a:r>
              <a:rPr lang="ar-AE" dirty="0" smtClean="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a:t>
            </a:r>
            <a:r>
              <a:rPr lang="ar-AE" dirty="0" smtClean="0">
                <a:ln>
                  <a:solidFill>
                    <a:schemeClr val="bg1"/>
                  </a:solidFill>
                </a:ln>
                <a:solidFill>
                  <a:schemeClr val="bg1"/>
                </a:solidFill>
                <a:latin typeface="Dubai" panose="020B0503030403030204" pitchFamily="34" charset="-78"/>
                <a:cs typeface="Dubai" panose="020B0503030403030204" pitchFamily="34" charset="-78"/>
              </a:rPr>
              <a:t>   سعاد </a:t>
            </a:r>
            <a:r>
              <a:rPr lang="ar-AE" dirty="0">
                <a:ln>
                  <a:solidFill>
                    <a:schemeClr val="bg1"/>
                  </a:solidFill>
                </a:ln>
                <a:solidFill>
                  <a:schemeClr val="bg1"/>
                </a:solidFill>
                <a:latin typeface="Dubai" panose="020B0503030403030204" pitchFamily="34" charset="-78"/>
                <a:cs typeface="Dubai" panose="020B0503030403030204" pitchFamily="34" charset="-78"/>
              </a:rPr>
              <a:t>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1274454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584775"/>
          </a:xfrm>
          <a:prstGeom prst="rect">
            <a:avLst/>
          </a:prstGeom>
        </p:spPr>
        <p:txBody>
          <a:bodyPr wrap="square">
            <a:spAutoFit/>
          </a:bodyPr>
          <a:lstStyle/>
          <a:p>
            <a:pPr algn="ctr"/>
            <a:r>
              <a:rPr lang="ar-AE" sz="3200" b="1" dirty="0" smtClean="0">
                <a:latin typeface="Arabic Typesetting" panose="03020402040406030203" pitchFamily="66" charset="-78"/>
                <a:cs typeface="Arabic Typesetting" panose="03020402040406030203" pitchFamily="66" charset="-78"/>
              </a:rPr>
              <a:t>إشكالية الدراسة</a:t>
            </a:r>
            <a:endParaRPr lang="en-US" sz="3200" dirty="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2685094"/>
            <a:ext cx="8789531" cy="3910286"/>
          </a:xfrm>
        </p:spPr>
        <p:txBody>
          <a:bodyPr>
            <a:normAutofit fontScale="92500" lnSpcReduction="10000"/>
          </a:bodyPr>
          <a:lstStyle/>
          <a:p>
            <a:pPr marL="0" lvl="0" indent="0" algn="just" rtl="1">
              <a:buNone/>
            </a:pPr>
            <a:r>
              <a:rPr lang="ar-AE" sz="3600" dirty="0" smtClean="0">
                <a:latin typeface="Arabic Typesetting" panose="03020402040406030203" pitchFamily="66" charset="-78"/>
                <a:cs typeface="Arabic Typesetting" panose="03020402040406030203" pitchFamily="66" charset="-78"/>
              </a:rPr>
              <a:t>هل كان للعصر الجاهلي ثقافة خاصة به؟</a:t>
            </a:r>
            <a:endParaRPr lang="en-US" sz="3600" dirty="0" smtClean="0">
              <a:latin typeface="Arabic Typesetting" panose="03020402040406030203" pitchFamily="66" charset="-78"/>
              <a:cs typeface="Arabic Typesetting" panose="03020402040406030203" pitchFamily="66" charset="-78"/>
            </a:endParaRPr>
          </a:p>
          <a:p>
            <a:pPr marL="0" lvl="0" indent="0" algn="just" rtl="1">
              <a:buNone/>
            </a:pPr>
            <a:r>
              <a:rPr lang="ar-AE" sz="3600" dirty="0" smtClean="0">
                <a:latin typeface="Arabic Typesetting" panose="03020402040406030203" pitchFamily="66" charset="-78"/>
                <a:cs typeface="Arabic Typesetting" panose="03020402040406030203" pitchFamily="66" charset="-78"/>
              </a:rPr>
              <a:t>هل يوجد في تقاليد عرب الجاهلية وعاداتهم وأعرافهم بعض الإيجابيات، أم كانت حزمة من السلبيات؟</a:t>
            </a:r>
          </a:p>
          <a:p>
            <a:pPr marL="0" indent="0" algn="just" rtl="1">
              <a:buNone/>
            </a:pPr>
            <a:r>
              <a:rPr lang="ar-AE" sz="3600" dirty="0">
                <a:latin typeface="Arabic Typesetting" panose="03020402040406030203" pitchFamily="66" charset="-78"/>
                <a:cs typeface="Arabic Typesetting" panose="03020402040406030203" pitchFamily="66" charset="-78"/>
              </a:rPr>
              <a:t>هل كان المجتمع الجاهلي منغلقا أو متقوقعا على نفسه، وإلى أي مدى كان يتفاعل مع المجتمع الخارجي</a:t>
            </a:r>
            <a:r>
              <a:rPr lang="ar-AE" sz="3600" b="1" dirty="0" smtClean="0">
                <a:latin typeface="Arabic Typesetting" panose="03020402040406030203" pitchFamily="66" charset="-78"/>
                <a:cs typeface="Arabic Typesetting" panose="03020402040406030203" pitchFamily="66" charset="-78"/>
              </a:rPr>
              <a:t>؟</a:t>
            </a:r>
            <a:endParaRPr lang="en-US" sz="3600" dirty="0" smtClean="0">
              <a:latin typeface="Arabic Typesetting" panose="03020402040406030203" pitchFamily="66" charset="-78"/>
              <a:cs typeface="Arabic Typesetting" panose="03020402040406030203" pitchFamily="66" charset="-78"/>
            </a:endParaRPr>
          </a:p>
          <a:p>
            <a:pPr marL="0" lvl="0" indent="0" algn="just" rtl="1">
              <a:buNone/>
            </a:pPr>
            <a:r>
              <a:rPr lang="ar-AE" sz="3600" dirty="0" smtClean="0">
                <a:latin typeface="Arabic Typesetting" panose="03020402040406030203" pitchFamily="66" charset="-78"/>
                <a:cs typeface="Arabic Typesetting" panose="03020402040406030203" pitchFamily="66" charset="-78"/>
              </a:rPr>
              <a:t>هل تركت بعض العادات أو التقاليد</a:t>
            </a:r>
            <a:r>
              <a:rPr lang="en-US" sz="3600" dirty="0" smtClean="0">
                <a:latin typeface="Arabic Typesetting" panose="03020402040406030203" pitchFamily="66" charset="-78"/>
                <a:cs typeface="Arabic Typesetting" panose="03020402040406030203" pitchFamily="66" charset="-78"/>
              </a:rPr>
              <a:t> </a:t>
            </a:r>
            <a:r>
              <a:rPr lang="ar-AE" sz="3600" dirty="0">
                <a:latin typeface="Arabic Typesetting" panose="03020402040406030203" pitchFamily="66" charset="-78"/>
                <a:cs typeface="Arabic Typesetting" panose="03020402040406030203" pitchFamily="66" charset="-78"/>
              </a:rPr>
              <a:t>الايجابية والأعراف؛ </a:t>
            </a:r>
            <a:r>
              <a:rPr lang="ar-AE" sz="3600" dirty="0" smtClean="0">
                <a:latin typeface="Arabic Typesetting" panose="03020402040406030203" pitchFamily="66" charset="-78"/>
                <a:cs typeface="Arabic Typesetting" panose="03020402040406030203" pitchFamily="66" charset="-78"/>
              </a:rPr>
              <a:t>التي كانت سائدة في العصر الجاهلي بصماتها في الحضارة الإسلامية؟</a:t>
            </a:r>
          </a:p>
          <a:p>
            <a:pPr marL="0" indent="0" algn="just" rtl="1">
              <a:buNone/>
            </a:pPr>
            <a:r>
              <a:rPr lang="ar-AE" sz="3600" dirty="0">
                <a:latin typeface="Arabic Typesetting" panose="03020402040406030203" pitchFamily="66" charset="-78"/>
                <a:cs typeface="Arabic Typesetting" panose="03020402040406030203" pitchFamily="66" charset="-78"/>
              </a:rPr>
              <a:t>هل تفاعلت ثقافة العصر الجاهلي مع منظومة الحضارة الإسلامية</a:t>
            </a:r>
            <a:r>
              <a:rPr lang="ar-AE" sz="3600" dirty="0" smtClean="0">
                <a:latin typeface="Arabic Typesetting" panose="03020402040406030203" pitchFamily="66" charset="-78"/>
                <a:cs typeface="Arabic Typesetting" panose="03020402040406030203" pitchFamily="66" charset="-78"/>
              </a:rPr>
              <a:t>؟</a:t>
            </a:r>
          </a:p>
          <a:p>
            <a:pPr marL="0" lvl="0" indent="0" algn="r" rtl="1">
              <a:buNone/>
            </a:pPr>
            <a:endParaRPr lang="en-US" sz="3600" dirty="0" smtClean="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2889701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84084" y="2888894"/>
            <a:ext cx="2950008"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819150" y="464189"/>
            <a:ext cx="1425758" cy="1288261"/>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446792" y="521762"/>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4782" y="-1704004"/>
            <a:ext cx="1277816"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7" y="668215"/>
            <a:ext cx="4178952" cy="1077218"/>
          </a:xfrm>
          <a:prstGeom prst="rect">
            <a:avLst/>
          </a:prstGeom>
        </p:spPr>
        <p:txBody>
          <a:bodyPr wrap="square">
            <a:spAutoFit/>
          </a:bodyPr>
          <a:lstStyle/>
          <a:p>
            <a:pPr algn="ctr"/>
            <a:r>
              <a:rPr lang="ar-AE" sz="3200" b="1" dirty="0" smtClean="0">
                <a:latin typeface="Calibri" panose="020F0502020204030204" pitchFamily="34" charset="0"/>
                <a:ea typeface="Calibri" panose="020F0502020204030204" pitchFamily="34" charset="0"/>
                <a:cs typeface="Traditional Arabic" panose="02020603050405020304" pitchFamily="18" charset="-78"/>
              </a:rPr>
              <a:t>وأختم بما بدأت به</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1789063"/>
            <a:ext cx="8789531" cy="4806317"/>
          </a:xfrm>
        </p:spPr>
        <p:txBody>
          <a:bodyPr>
            <a:normAutofit fontScale="85000" lnSpcReduction="10000"/>
          </a:bodyPr>
          <a:lstStyle/>
          <a:p>
            <a:pPr algn="r" rtl="1">
              <a:buFont typeface="Wingdings" panose="05000000000000000000" pitchFamily="2" charset="2"/>
              <a:buChar char="§"/>
            </a:pPr>
            <a:endParaRPr lang="ar-AE"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1">
              <a:buNone/>
            </a:pPr>
            <a:r>
              <a:rPr lang="ar-AE" sz="3900" dirty="0">
                <a:latin typeface="Arabic Typesetting" panose="03020402040406030203" pitchFamily="66" charset="-78"/>
                <a:cs typeface="Arabic Typesetting" panose="03020402040406030203" pitchFamily="66" charset="-78"/>
              </a:rPr>
              <a:t>الحضارة الإسلامية لم </a:t>
            </a:r>
            <a:r>
              <a:rPr lang="ar-AE" sz="3900" dirty="0" smtClean="0">
                <a:latin typeface="Arabic Typesetting" panose="03020402040406030203" pitchFamily="66" charset="-78"/>
                <a:cs typeface="Arabic Typesetting" panose="03020402040406030203" pitchFamily="66" charset="-78"/>
              </a:rPr>
              <a:t>تكن نتاج تلاقح ثقافات متباينة أو خلاصة ما جادت به القرائح البشرية من </a:t>
            </a:r>
            <a:r>
              <a:rPr lang="ar-AE" sz="3900" dirty="0">
                <a:latin typeface="Arabic Typesetting" panose="03020402040406030203" pitchFamily="66" charset="-78"/>
                <a:cs typeface="Arabic Typesetting" panose="03020402040406030203" pitchFamily="66" charset="-78"/>
              </a:rPr>
              <a:t>رؤى </a:t>
            </a:r>
            <a:r>
              <a:rPr lang="ar-AE" sz="3900" dirty="0" smtClean="0">
                <a:latin typeface="Arabic Typesetting" panose="03020402040406030203" pitchFamily="66" charset="-78"/>
                <a:cs typeface="Arabic Typesetting" panose="03020402040406030203" pitchFamily="66" charset="-78"/>
              </a:rPr>
              <a:t>وأفكار، أو ما تعارفت عليه المجتمعات المختلفة في شتى بقاع المعمورة، كذلك لم تكن عصارة خبرات تراكمية ؛ ولكنها ثمرة طيبة هيأ لها فاطر السموات والأرض الأسباب بنزول الوحي الكريم على سيد الأنبياء والمرسلين، وكتب الله تعالى لها في سابق علمه التميز والتفرد والغلبة وعلو الكعب على جميع الحضارات التي صنعتها الأمم والشعوب.</a:t>
            </a:r>
            <a:r>
              <a:rPr lang="ar-AE" sz="3200" dirty="0" smtClean="0">
                <a:latin typeface="Arabic Typesetting" panose="03020402040406030203" pitchFamily="66" charset="-78"/>
                <a:cs typeface="Arabic Typesetting" panose="03020402040406030203" pitchFamily="66" charset="-78"/>
              </a:rPr>
              <a:t> </a:t>
            </a:r>
          </a:p>
          <a:p>
            <a:pPr marL="0" indent="0" algn="just" rtl="1">
              <a:buNone/>
            </a:pPr>
            <a:endParaRPr lang="ar-AE" sz="900" dirty="0" smtClean="0">
              <a:latin typeface="Arabic Typesetting" panose="03020402040406030203" pitchFamily="66" charset="-78"/>
              <a:cs typeface="Arabic Typesetting" panose="03020402040406030203" pitchFamily="66" charset="-78"/>
            </a:endParaRPr>
          </a:p>
          <a:p>
            <a:pPr marL="0" indent="0" algn="just" rtl="1">
              <a:buNone/>
            </a:pPr>
            <a:r>
              <a:rPr lang="ar-AE" sz="4000" dirty="0">
                <a:latin typeface="Arabic Typesetting" panose="03020402040406030203" pitchFamily="66" charset="-78"/>
                <a:cs typeface="Arabic Typesetting" panose="03020402040406030203" pitchFamily="66" charset="-78"/>
              </a:rPr>
              <a:t>لكن تفاعلت مع البيئة التي اختارها الله تعالى لتحتضن رسالته التي وجهها للثقلين، كما تفاعلت مع البيئات الأخرى وأثرت فيها وتأثرت بالجزء اليسير الذي يتلاءم مع تعاليم الدين </a:t>
            </a:r>
            <a:r>
              <a:rPr lang="ar-AE" sz="4000" dirty="0" smtClean="0">
                <a:latin typeface="Arabic Typesetting" panose="03020402040406030203" pitchFamily="66" charset="-78"/>
                <a:cs typeface="Arabic Typesetting" panose="03020402040406030203" pitchFamily="66" charset="-78"/>
              </a:rPr>
              <a:t>الحنيف. </a:t>
            </a:r>
            <a:endParaRPr lang="ar-AE" sz="4000" dirty="0">
              <a:latin typeface="Arabic Typesetting" panose="03020402040406030203" pitchFamily="66" charset="-78"/>
              <a:cs typeface="Arabic Typesetting" panose="03020402040406030203" pitchFamily="66" charset="-78"/>
            </a:endParaRPr>
          </a:p>
          <a:p>
            <a:pPr marL="0" indent="0" algn="just" rtl="1">
              <a:buNone/>
            </a:pPr>
            <a:r>
              <a:rPr lang="ar-AE" sz="4000" dirty="0" smtClean="0">
                <a:latin typeface="Arabic Typesetting" panose="03020402040406030203" pitchFamily="66" charset="-78"/>
                <a:cs typeface="Arabic Typesetting" panose="03020402040406030203" pitchFamily="66" charset="-78"/>
              </a:rPr>
              <a:t>وهكذا كتب </a:t>
            </a:r>
            <a:r>
              <a:rPr lang="ar-AE" sz="4000" dirty="0">
                <a:latin typeface="Arabic Typesetting" panose="03020402040406030203" pitchFamily="66" charset="-78"/>
                <a:cs typeface="Arabic Typesetting" panose="03020402040406030203" pitchFamily="66" charset="-78"/>
              </a:rPr>
              <a:t>الله تعالى للحضارة الإسلامية الفوز والغلبة؛ وذلك فضل  الله يؤتيه </a:t>
            </a:r>
            <a:r>
              <a:rPr lang="ar-AE" sz="4000" dirty="0" smtClean="0">
                <a:latin typeface="Arabic Typesetting" panose="03020402040406030203" pitchFamily="66" charset="-78"/>
                <a:cs typeface="Arabic Typesetting" panose="03020402040406030203" pitchFamily="66" charset="-78"/>
              </a:rPr>
              <a:t>من يشاء.</a:t>
            </a:r>
            <a:endParaRPr lang="en-US" sz="4000" dirty="0">
              <a:latin typeface="Arabic Typesetting" panose="03020402040406030203" pitchFamily="66" charset="-78"/>
              <a:cs typeface="Arabic Typesetting" panose="03020402040406030203" pitchFamily="66" charset="-78"/>
            </a:endParaRPr>
          </a:p>
          <a:p>
            <a:pPr marL="0" indent="0" algn="just" rtl="1">
              <a:buNone/>
            </a:pPr>
            <a:endParaRPr lang="en-US" sz="3200" b="1"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589089"/>
          </a:xfrm>
          <a:prstGeom prst="rect">
            <a:avLst/>
          </a:prstGeom>
        </p:spPr>
        <p:txBody>
          <a:bodyPr wrap="square">
            <a:spAutoFit/>
          </a:bodyPr>
          <a:lstStyle/>
          <a:p>
            <a:pPr algn="ctr">
              <a:lnSpc>
                <a:spcPct val="110000"/>
              </a:lnSpc>
            </a:pPr>
            <a:r>
              <a:rPr lang="ar-AE" dirty="0" smtClean="0">
                <a:ln>
                  <a:solidFill>
                    <a:schemeClr val="bg1"/>
                  </a:solidFill>
                </a:ln>
                <a:solidFill>
                  <a:schemeClr val="bg1"/>
                </a:solidFill>
                <a:latin typeface="Dubai" panose="020B0503030403030204" pitchFamily="34" charset="-78"/>
                <a:cs typeface="Dubai" panose="020B0503030403030204" pitchFamily="34" charset="-78"/>
              </a:rPr>
              <a:t>ب</a:t>
            </a:r>
            <a:endParaRPr lang="ar-AE" b="1" dirty="0">
              <a:latin typeface="Arabic Typesetting" panose="03020402040406030203" pitchFamily="66" charset="-78"/>
              <a:cs typeface="Arabic Typesetting" panose="03020402040406030203" pitchFamily="66" charset="-78"/>
            </a:endParaRP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a:p>
            <a:pPr algn="ctr">
              <a:lnSpc>
                <a:spcPct val="110000"/>
              </a:lnSpc>
            </a:pPr>
            <a:r>
              <a:rPr lang="ar-AE" dirty="0" smtClean="0">
                <a:ln>
                  <a:solidFill>
                    <a:schemeClr val="bg1"/>
                  </a:solidFill>
                </a:ln>
                <a:solidFill>
                  <a:schemeClr val="bg1"/>
                </a:solidFill>
                <a:latin typeface="Dubai" panose="020B0503030403030204" pitchFamily="34" charset="-78"/>
                <a:cs typeface="Dubai" panose="020B0503030403030204" pitchFamily="34" charset="-78"/>
              </a:rPr>
              <a:t>تقدمها</a:t>
            </a:r>
            <a:endParaRPr lang="ar-AE"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3" name="Picture 2"/>
          <p:cNvPicPr>
            <a:picLocks noChangeAspect="1"/>
          </p:cNvPicPr>
          <p:nvPr/>
        </p:nvPicPr>
        <p:blipFill>
          <a:blip r:embed="rId2"/>
          <a:stretch>
            <a:fillRect/>
          </a:stretch>
        </p:blipFill>
        <p:spPr>
          <a:xfrm>
            <a:off x="8984084" y="439758"/>
            <a:ext cx="3067239" cy="2068225"/>
          </a:xfrm>
          <a:prstGeom prst="rect">
            <a:avLst/>
          </a:prstGeom>
        </p:spPr>
      </p:pic>
    </p:spTree>
    <p:extLst>
      <p:ext uri="{BB962C8B-B14F-4D97-AF65-F5344CB8AC3E}">
        <p14:creationId xmlns:p14="http://schemas.microsoft.com/office/powerpoint/2010/main" val="25842856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rot="18900000">
            <a:off x="1120993" y="3090884"/>
            <a:ext cx="918504" cy="918504"/>
          </a:xfrm>
          <a:prstGeom prst="rect">
            <a:avLst/>
          </a:prstGeom>
          <a:solidFill>
            <a:srgbClr val="0070C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8900000">
            <a:off x="3971200" y="208773"/>
            <a:ext cx="1160674" cy="1135656"/>
          </a:xfrm>
          <a:prstGeom prst="rect">
            <a:avLst/>
          </a:prstGeom>
          <a:solidFill>
            <a:srgbClr val="0070C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900000">
            <a:off x="4061354" y="5932875"/>
            <a:ext cx="918504" cy="918504"/>
          </a:xfrm>
          <a:prstGeom prst="rect">
            <a:avLst/>
          </a:prstGeom>
          <a:solidFill>
            <a:srgbClr val="0070C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18900000">
            <a:off x="7206913" y="3034827"/>
            <a:ext cx="918504" cy="918504"/>
          </a:xfrm>
          <a:prstGeom prst="rect">
            <a:avLst/>
          </a:prstGeom>
          <a:solidFill>
            <a:srgbClr val="0070C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1116" y="442121"/>
            <a:ext cx="2109944" cy="1862061"/>
          </a:xfrm>
          <a:prstGeom prst="rect">
            <a:avLst/>
          </a:prstGeom>
        </p:spPr>
      </p:pic>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22" name="Rectangle 21">
            <a:extLst>
              <a:ext uri="{FF2B5EF4-FFF2-40B4-BE49-F238E27FC236}">
                <a16:creationId xmlns:a16="http://schemas.microsoft.com/office/drawing/2014/main" id="{65486E5C-3FCE-4AAE-A53C-BC14D3146B5F}"/>
              </a:ext>
            </a:extLst>
          </p:cNvPr>
          <p:cNvSpPr/>
          <p:nvPr/>
        </p:nvSpPr>
        <p:spPr>
          <a:xfrm>
            <a:off x="8898227" y="2304182"/>
            <a:ext cx="3055535" cy="904863"/>
          </a:xfrm>
          <a:prstGeom prst="rect">
            <a:avLst/>
          </a:prstGeom>
        </p:spPr>
        <p:txBody>
          <a:bodyPr wrap="square">
            <a:spAutoFit/>
          </a:bodyPr>
          <a:lstStyle/>
          <a:p>
            <a:pPr algn="ctr">
              <a:lnSpc>
                <a:spcPct val="110000"/>
              </a:lnSpc>
            </a:pPr>
            <a:r>
              <a:rPr lang="ar-AE" sz="2400" b="1" dirty="0" smtClean="0">
                <a:latin typeface="Dubai" panose="020B0503030403030204" pitchFamily="34" charset="-78"/>
                <a:cs typeface="Dubai" panose="020B0503030403030204" pitchFamily="34" charset="-78"/>
              </a:rPr>
              <a:t>كلية الآداب والعلوم الإنسانية</a:t>
            </a:r>
          </a:p>
          <a:p>
            <a:pPr algn="ctr">
              <a:lnSpc>
                <a:spcPct val="110000"/>
              </a:lnSpc>
            </a:pPr>
            <a:r>
              <a:rPr lang="ar-AE" sz="2400" b="1" dirty="0" smtClean="0">
                <a:latin typeface="Dubai" panose="020B0503030403030204" pitchFamily="34" charset="-78"/>
                <a:cs typeface="Dubai" panose="020B0503030403030204" pitchFamily="34" charset="-78"/>
              </a:rPr>
              <a:t>قسم </a:t>
            </a:r>
            <a:r>
              <a:rPr lang="ar-AE" sz="2400" b="1" dirty="0" smtClean="0">
                <a:latin typeface="Dubai" panose="020B0503030403030204" pitchFamily="34" charset="-78"/>
                <a:cs typeface="Dubai" panose="020B0503030403030204" pitchFamily="34" charset="-78"/>
              </a:rPr>
              <a:t>اللغة العربية</a:t>
            </a:r>
            <a:endParaRPr lang="ar-AE" sz="2400" b="1" dirty="0">
              <a:latin typeface="Dubai" panose="020B0503030403030204" pitchFamily="34" charset="-78"/>
              <a:cs typeface="Dubai" panose="020B0503030403030204" pitchFamily="34" charset="-78"/>
            </a:endParaRPr>
          </a:p>
        </p:txBody>
      </p:sp>
      <p:sp>
        <p:nvSpPr>
          <p:cNvPr id="33" name="Right Triangle 32"/>
          <p:cNvSpPr/>
          <p:nvPr/>
        </p:nvSpPr>
        <p:spPr>
          <a:xfrm flipH="1">
            <a:off x="8444753" y="3600925"/>
            <a:ext cx="3750593" cy="3260323"/>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228269" y="4971614"/>
            <a:ext cx="2980693" cy="1477328"/>
          </a:xfrm>
          <a:prstGeom prst="rect">
            <a:avLst/>
          </a:prstGeom>
        </p:spPr>
        <p:txBody>
          <a:bodyPr wrap="square">
            <a:spAutoFit/>
          </a:bodyPr>
          <a:lstStyle/>
          <a:p>
            <a:pPr algn="r"/>
            <a:r>
              <a:rPr lang="ar-AE" b="1" dirty="0">
                <a:solidFill>
                  <a:schemeClr val="bg1"/>
                </a:solidFill>
                <a:latin typeface="Arabic Typesetting" panose="03020402040406030203" pitchFamily="66" charset="-78"/>
                <a:cs typeface="Arabic Typesetting" panose="03020402040406030203" pitchFamily="66" charset="-78"/>
              </a:rPr>
              <a:t>منظومة الثقافة في العصر الجاهلي </a:t>
            </a:r>
            <a:endParaRPr lang="en-US" b="1" dirty="0">
              <a:solidFill>
                <a:schemeClr val="bg1"/>
              </a:solidFill>
              <a:latin typeface="Arabic Typesetting" panose="03020402040406030203" pitchFamily="66" charset="-78"/>
              <a:cs typeface="Arabic Typesetting" panose="03020402040406030203" pitchFamily="66" charset="-78"/>
            </a:endParaRPr>
          </a:p>
          <a:p>
            <a:pPr algn="r"/>
            <a:r>
              <a:rPr lang="ar-AE" b="1" dirty="0">
                <a:solidFill>
                  <a:schemeClr val="bg1"/>
                </a:solidFill>
                <a:latin typeface="Arabic Typesetting" panose="03020402040406030203" pitchFamily="66" charset="-78"/>
                <a:cs typeface="Arabic Typesetting" panose="03020402040406030203" pitchFamily="66" charset="-78"/>
              </a:rPr>
              <a:t> مصدر من مصادر الحضارة </a:t>
            </a:r>
            <a:r>
              <a:rPr lang="ar-AE" b="1" dirty="0" smtClean="0">
                <a:solidFill>
                  <a:schemeClr val="bg1"/>
                </a:solidFill>
                <a:latin typeface="Arabic Typesetting" panose="03020402040406030203" pitchFamily="66" charset="-78"/>
                <a:cs typeface="Arabic Typesetting" panose="03020402040406030203" pitchFamily="66" charset="-78"/>
              </a:rPr>
              <a:t>الإسلامية</a:t>
            </a:r>
          </a:p>
          <a:p>
            <a:pPr algn="r"/>
            <a:endParaRPr lang="ar-AE" b="1" dirty="0">
              <a:solidFill>
                <a:schemeClr val="bg1"/>
              </a:solidFill>
              <a:latin typeface="Arabic Typesetting" panose="03020402040406030203" pitchFamily="66" charset="-78"/>
              <a:cs typeface="Arabic Typesetting" panose="03020402040406030203" pitchFamily="66" charset="-78"/>
            </a:endParaRPr>
          </a:p>
          <a:p>
            <a:pPr algn="r"/>
            <a:r>
              <a:rPr lang="ar-AE" b="1" dirty="0">
                <a:solidFill>
                  <a:schemeClr val="bg1"/>
                </a:solidFill>
                <a:latin typeface="Arabic Typesetting" panose="03020402040406030203" pitchFamily="66" charset="-78"/>
                <a:cs typeface="Arabic Typesetting" panose="03020402040406030203" pitchFamily="66" charset="-78"/>
              </a:rPr>
              <a:t> </a:t>
            </a:r>
            <a:r>
              <a:rPr lang="ar-AE" b="1" dirty="0" smtClean="0">
                <a:solidFill>
                  <a:schemeClr val="bg1"/>
                </a:solidFill>
                <a:latin typeface="Arabic Typesetting" panose="03020402040406030203" pitchFamily="66" charset="-78"/>
                <a:cs typeface="Arabic Typesetting" panose="03020402040406030203" pitchFamily="66" charset="-78"/>
              </a:rPr>
              <a:t>    أ. د </a:t>
            </a:r>
            <a:r>
              <a:rPr lang="ar-AE" sz="3600" b="1" dirty="0" smtClean="0">
                <a:solidFill>
                  <a:schemeClr val="bg1"/>
                </a:solidFill>
                <a:latin typeface="Arabic Typesetting" panose="03020402040406030203" pitchFamily="66" charset="-78"/>
                <a:cs typeface="Arabic Typesetting" panose="03020402040406030203" pitchFamily="66" charset="-78"/>
              </a:rPr>
              <a:t>سعاد</a:t>
            </a:r>
            <a:r>
              <a:rPr lang="ar-AE" b="1" dirty="0" smtClean="0">
                <a:solidFill>
                  <a:schemeClr val="bg1"/>
                </a:solidFill>
                <a:latin typeface="Arabic Typesetting" panose="03020402040406030203" pitchFamily="66" charset="-78"/>
                <a:cs typeface="Arabic Typesetting" panose="03020402040406030203" pitchFamily="66" charset="-78"/>
              </a:rPr>
              <a:t> سيد محجوب   </a:t>
            </a:r>
            <a:endParaRPr lang="en-US" b="1" dirty="0">
              <a:solidFill>
                <a:schemeClr val="bg1"/>
              </a:solidFill>
              <a:latin typeface="Arabic Typesetting" panose="03020402040406030203" pitchFamily="66" charset="-78"/>
              <a:cs typeface="Arabic Typesetting" panose="03020402040406030203" pitchFamily="66" charset="-78"/>
            </a:endParaRPr>
          </a:p>
        </p:txBody>
      </p:sp>
      <p:sp>
        <p:nvSpPr>
          <p:cNvPr id="30" name="Rectangle 29"/>
          <p:cNvSpPr/>
          <p:nvPr/>
        </p:nvSpPr>
        <p:spPr>
          <a:xfrm rot="19123026">
            <a:off x="10862524" y="3491916"/>
            <a:ext cx="952474" cy="952474"/>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Rectangle 30">
            <a:extLst>
              <a:ext uri="{FF2B5EF4-FFF2-40B4-BE49-F238E27FC236}">
                <a16:creationId xmlns:a16="http://schemas.microsoft.com/office/drawing/2014/main" id="{65486E5C-3FCE-4AAE-A53C-BC14D3146B5F}"/>
              </a:ext>
            </a:extLst>
          </p:cNvPr>
          <p:cNvSpPr/>
          <p:nvPr/>
        </p:nvSpPr>
        <p:spPr>
          <a:xfrm>
            <a:off x="10737446" y="3549472"/>
            <a:ext cx="1253163" cy="401135"/>
          </a:xfrm>
          <a:prstGeom prst="rect">
            <a:avLst/>
          </a:prstGeom>
        </p:spPr>
        <p:txBody>
          <a:bodyPr wrap="square">
            <a:spAutoFit/>
          </a:bodyPr>
          <a:lstStyle/>
          <a:p>
            <a:pPr algn="ctr" rtl="1">
              <a:lnSpc>
                <a:spcPct val="110000"/>
              </a:lnSpc>
            </a:pPr>
            <a:r>
              <a:rPr lang="ar-AE" sz="2000" dirty="0" smtClean="0">
                <a:solidFill>
                  <a:schemeClr val="bg1"/>
                </a:solidFill>
                <a:latin typeface="Dubai" panose="020B0503030403030204" pitchFamily="34" charset="-78"/>
                <a:cs typeface="Dubai" panose="020B0503030403030204" pitchFamily="34" charset="-78"/>
              </a:rPr>
              <a:t>مؤتمر</a:t>
            </a:r>
            <a:endParaRPr lang="ar-AE" sz="2000" dirty="0">
              <a:solidFill>
                <a:schemeClr val="bg1"/>
              </a:solidFill>
              <a:latin typeface="Dubai" panose="020B0503030403030204" pitchFamily="34" charset="-78"/>
              <a:cs typeface="Dubai" panose="020B0503030403030204" pitchFamily="34" charset="-78"/>
            </a:endParaRPr>
          </a:p>
        </p:txBody>
      </p:sp>
      <p:sp>
        <p:nvSpPr>
          <p:cNvPr id="39" name="Rectangle 38"/>
          <p:cNvSpPr/>
          <p:nvPr/>
        </p:nvSpPr>
        <p:spPr>
          <a:xfrm rot="18900000">
            <a:off x="2249085" y="1209837"/>
            <a:ext cx="4654221" cy="4627786"/>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8" name="Rectangle 47"/>
          <p:cNvSpPr/>
          <p:nvPr/>
        </p:nvSpPr>
        <p:spPr>
          <a:xfrm rot="18900000">
            <a:off x="2362273" y="1341331"/>
            <a:ext cx="4407517" cy="4305495"/>
          </a:xfrm>
          <a:prstGeom prst="rect">
            <a:avLst/>
          </a:prstGeom>
          <a:solidFill>
            <a:srgbClr val="0070C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 name="Rectangle 22">
            <a:extLst>
              <a:ext uri="{FF2B5EF4-FFF2-40B4-BE49-F238E27FC236}">
                <a16:creationId xmlns:a16="http://schemas.microsoft.com/office/drawing/2014/main" id="{65486E5C-3FCE-4AAE-A53C-BC14D3146B5F}"/>
              </a:ext>
            </a:extLst>
          </p:cNvPr>
          <p:cNvSpPr/>
          <p:nvPr/>
        </p:nvSpPr>
        <p:spPr>
          <a:xfrm>
            <a:off x="2334570" y="1569186"/>
            <a:ext cx="4191853" cy="2529923"/>
          </a:xfrm>
          <a:prstGeom prst="rect">
            <a:avLst/>
          </a:prstGeom>
        </p:spPr>
        <p:txBody>
          <a:bodyPr wrap="square">
            <a:spAutoFit/>
          </a:bodyPr>
          <a:lstStyle/>
          <a:p>
            <a:pPr algn="ctr" rtl="1">
              <a:lnSpc>
                <a:spcPct val="110000"/>
              </a:lnSpc>
            </a:pPr>
            <a:r>
              <a:rPr lang="ar-AE" sz="2400" b="1" dirty="0" smtClean="0">
                <a:solidFill>
                  <a:schemeClr val="bg1"/>
                </a:solidFill>
                <a:latin typeface="Dubai" panose="020B0503030403030204" pitchFamily="34" charset="-78"/>
                <a:cs typeface="Dubai" panose="020B0503030403030204" pitchFamily="34" charset="-78"/>
              </a:rPr>
              <a:t>وفي الختام</a:t>
            </a:r>
          </a:p>
          <a:p>
            <a:pPr algn="ctr" rtl="1">
              <a:lnSpc>
                <a:spcPct val="110000"/>
              </a:lnSpc>
            </a:pPr>
            <a:r>
              <a:rPr lang="ar-AE" sz="2400" b="1" dirty="0" smtClean="0">
                <a:solidFill>
                  <a:schemeClr val="bg1"/>
                </a:solidFill>
                <a:latin typeface="Dubai" panose="020B0503030403030204" pitchFamily="34" charset="-78"/>
                <a:cs typeface="Dubai" panose="020B0503030403030204" pitchFamily="34" charset="-78"/>
              </a:rPr>
              <a:t>جزيل شكري وتقديري</a:t>
            </a:r>
          </a:p>
          <a:p>
            <a:pPr algn="ctr" rtl="1">
              <a:lnSpc>
                <a:spcPct val="110000"/>
              </a:lnSpc>
            </a:pPr>
            <a:r>
              <a:rPr lang="ar-AE" sz="2400" b="1" dirty="0" smtClean="0">
                <a:solidFill>
                  <a:schemeClr val="bg1"/>
                </a:solidFill>
                <a:latin typeface="Dubai" panose="020B0503030403030204" pitchFamily="34" charset="-78"/>
                <a:cs typeface="Dubai" panose="020B0503030403030204" pitchFamily="34" charset="-78"/>
              </a:rPr>
              <a:t>لهذا الحضور النخبوي المتميز</a:t>
            </a:r>
            <a:endParaRPr lang="ar-AE" sz="2400" b="1" dirty="0" smtClean="0">
              <a:solidFill>
                <a:schemeClr val="bg1"/>
              </a:solidFill>
              <a:latin typeface="Dubai" panose="020B0503030403030204" pitchFamily="34" charset="-78"/>
              <a:cs typeface="Dubai" panose="020B0503030403030204" pitchFamily="34" charset="-78"/>
            </a:endParaRPr>
          </a:p>
          <a:p>
            <a:pPr algn="ctr" rtl="1">
              <a:lnSpc>
                <a:spcPct val="110000"/>
              </a:lnSpc>
            </a:pPr>
            <a:r>
              <a:rPr lang="ar-AE" sz="2400" b="1" dirty="0">
                <a:solidFill>
                  <a:schemeClr val="bg1"/>
                </a:solidFill>
                <a:latin typeface="Dubai" panose="020B0503030403030204" pitchFamily="34" charset="-78"/>
                <a:cs typeface="Dubai" panose="020B0503030403030204" pitchFamily="34" charset="-78"/>
              </a:rPr>
              <a:t>وحتى </a:t>
            </a:r>
            <a:r>
              <a:rPr lang="ar-AE" sz="2400" b="1" dirty="0">
                <a:solidFill>
                  <a:schemeClr val="bg1"/>
                </a:solidFill>
                <a:latin typeface="Dubai" panose="020B0503030403030204" pitchFamily="34" charset="-78"/>
                <a:cs typeface="Dubai" panose="020B0503030403030204" pitchFamily="34" charset="-78"/>
              </a:rPr>
              <a:t>نلتقي في محفل جديد أتمنى لكم التوفيق والسداد </a:t>
            </a:r>
            <a:endParaRPr lang="en-US" sz="2400" b="1" dirty="0">
              <a:solidFill>
                <a:schemeClr val="bg1"/>
              </a:solidFill>
              <a:latin typeface="Dubai" panose="020B0503030403030204" pitchFamily="34" charset="-78"/>
              <a:cs typeface="Dubai" panose="020B0503030403030204" pitchFamily="34" charset="-78"/>
            </a:endParaRPr>
          </a:p>
          <a:p>
            <a:pPr algn="ctr" rtl="1">
              <a:lnSpc>
                <a:spcPct val="110000"/>
              </a:lnSpc>
            </a:pPr>
            <a:endParaRPr lang="ar-AE" sz="2400" b="1" dirty="0" smtClean="0">
              <a:solidFill>
                <a:schemeClr val="bg1"/>
              </a:solidFill>
              <a:latin typeface="Dubai" panose="020B0503030403030204" pitchFamily="34" charset="-78"/>
              <a:cs typeface="Dubai" panose="020B0503030403030204" pitchFamily="34" charset="-78"/>
            </a:endParaRPr>
          </a:p>
        </p:txBody>
      </p:sp>
      <p:sp>
        <p:nvSpPr>
          <p:cNvPr id="26" name="Rectangle 25">
            <a:extLst>
              <a:ext uri="{FF2B5EF4-FFF2-40B4-BE49-F238E27FC236}">
                <a16:creationId xmlns:a16="http://schemas.microsoft.com/office/drawing/2014/main" id="{65486E5C-3FCE-4AAE-A53C-BC14D3146B5F}"/>
              </a:ext>
            </a:extLst>
          </p:cNvPr>
          <p:cNvSpPr/>
          <p:nvPr/>
        </p:nvSpPr>
        <p:spPr>
          <a:xfrm>
            <a:off x="2334570" y="3309732"/>
            <a:ext cx="4328809" cy="1472583"/>
          </a:xfrm>
          <a:prstGeom prst="rect">
            <a:avLst/>
          </a:prstGeom>
        </p:spPr>
        <p:txBody>
          <a:bodyPr wrap="square">
            <a:spAutoFit/>
          </a:bodyPr>
          <a:lstStyle/>
          <a:p>
            <a:pPr algn="r">
              <a:lnSpc>
                <a:spcPct val="110000"/>
              </a:lnSpc>
            </a:pPr>
            <a:endParaRPr lang="ar-AE" sz="2800" dirty="0">
              <a:ln>
                <a:solidFill>
                  <a:schemeClr val="bg1"/>
                </a:solidFill>
              </a:ln>
              <a:solidFill>
                <a:schemeClr val="bg1"/>
              </a:solidFill>
              <a:latin typeface="Dubai" panose="020B0503030403030204" pitchFamily="34" charset="-78"/>
              <a:cs typeface="Dubai" panose="020B0503030403030204" pitchFamily="34" charset="-78"/>
            </a:endParaRPr>
          </a:p>
          <a:p>
            <a:pPr algn="r">
              <a:lnSpc>
                <a:spcPct val="110000"/>
              </a:lnSpc>
            </a:pPr>
            <a:r>
              <a:rPr lang="ar-AE" sz="2800" dirty="0">
                <a:ln>
                  <a:solidFill>
                    <a:schemeClr val="bg1"/>
                  </a:solidFill>
                </a:ln>
                <a:solidFill>
                  <a:schemeClr val="bg1"/>
                </a:solidFill>
                <a:latin typeface="Dubai" panose="020B0503030403030204" pitchFamily="34" charset="-78"/>
                <a:cs typeface="Dubai" panose="020B0503030403030204" pitchFamily="34" charset="-78"/>
              </a:rPr>
              <a:t> </a:t>
            </a:r>
            <a:r>
              <a:rPr lang="ar-AE" sz="2800" dirty="0" smtClean="0">
                <a:ln>
                  <a:solidFill>
                    <a:schemeClr val="bg1"/>
                  </a:solidFill>
                </a:ln>
                <a:solidFill>
                  <a:schemeClr val="bg1"/>
                </a:solidFill>
                <a:latin typeface="Dubai" panose="020B0503030403030204" pitchFamily="34" charset="-78"/>
                <a:cs typeface="Dubai" panose="020B0503030403030204" pitchFamily="34" charset="-78"/>
              </a:rPr>
              <a:t>        أ.د سعاد سيد محجوب</a:t>
            </a:r>
          </a:p>
          <a:p>
            <a:pPr algn="r">
              <a:lnSpc>
                <a:spcPct val="110000"/>
              </a:lnSpc>
            </a:pPr>
            <a:endParaRPr lang="ar-AE" sz="2800" dirty="0" smtClean="0">
              <a:solidFill>
                <a:schemeClr val="bg1"/>
              </a:solidFill>
              <a:latin typeface="Dubai" panose="020B0503030403030204" pitchFamily="34" charset="-78"/>
              <a:cs typeface="Dubai" panose="020B0503030403030204" pitchFamily="34" charset="-7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84" y="4435809"/>
            <a:ext cx="2404515" cy="2369606"/>
          </a:xfrm>
          <a:prstGeom prst="rect">
            <a:avLst/>
          </a:prstGeom>
        </p:spPr>
      </p:pic>
      <p:pic>
        <p:nvPicPr>
          <p:cNvPr id="25" name="Picture 24"/>
          <p:cNvPicPr>
            <a:picLocks noChangeAspect="1"/>
          </p:cNvPicPr>
          <p:nvPr/>
        </p:nvPicPr>
        <p:blipFill>
          <a:blip r:embed="rId4"/>
          <a:stretch>
            <a:fillRect/>
          </a:stretch>
        </p:blipFill>
        <p:spPr>
          <a:xfrm>
            <a:off x="503832" y="320856"/>
            <a:ext cx="2122138" cy="1983326"/>
          </a:xfrm>
          <a:prstGeom prst="rect">
            <a:avLst/>
          </a:prstGeom>
        </p:spPr>
      </p:pic>
    </p:spTree>
    <p:extLst>
      <p:ext uri="{BB962C8B-B14F-4D97-AF65-F5344CB8AC3E}">
        <p14:creationId xmlns:p14="http://schemas.microsoft.com/office/powerpoint/2010/main" val="2481010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584775"/>
          </a:xfrm>
          <a:prstGeom prst="rect">
            <a:avLst/>
          </a:prstGeom>
        </p:spPr>
        <p:txBody>
          <a:bodyPr wrap="square">
            <a:spAutoFit/>
          </a:bodyPr>
          <a:lstStyle/>
          <a:p>
            <a:pPr algn="ctr"/>
            <a:r>
              <a:rPr lang="ar-AE" sz="3200" b="1" dirty="0" smtClean="0">
                <a:latin typeface="Arabic Typesetting" panose="03020402040406030203" pitchFamily="66" charset="-78"/>
                <a:cs typeface="Arabic Typesetting" panose="03020402040406030203" pitchFamily="66" charset="-78"/>
              </a:rPr>
              <a:t>أهداف الدراسة</a:t>
            </a:r>
            <a:endParaRPr lang="en-US" sz="3200" b="1" dirty="0">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4" y="2685094"/>
            <a:ext cx="8618706" cy="3910286"/>
          </a:xfrm>
        </p:spPr>
        <p:txBody>
          <a:bodyPr>
            <a:normAutofit/>
          </a:bodyPr>
          <a:lstStyle/>
          <a:p>
            <a:pPr marL="0" indent="0" algn="just" rtl="1">
              <a:buNone/>
            </a:pPr>
            <a:endParaRPr lang="ar-AE" sz="3600" dirty="0" smtClean="0">
              <a:latin typeface="Arabic Typesetting" panose="03020402040406030203" pitchFamily="66" charset="-78"/>
              <a:cs typeface="Arabic Typesetting" panose="03020402040406030203" pitchFamily="66" charset="-78"/>
            </a:endParaRPr>
          </a:p>
          <a:p>
            <a:pPr marL="0" indent="0" algn="just" rtl="1">
              <a:buNone/>
            </a:pPr>
            <a:r>
              <a:rPr lang="ar-AE" sz="3600" dirty="0">
                <a:latin typeface="Arabic Typesetting" panose="03020402040406030203" pitchFamily="66" charset="-78"/>
                <a:cs typeface="Arabic Typesetting" panose="03020402040406030203" pitchFamily="66" charset="-78"/>
              </a:rPr>
              <a:t>ت</a:t>
            </a:r>
            <a:r>
              <a:rPr lang="ar-AE" sz="3600" dirty="0" smtClean="0">
                <a:latin typeface="Arabic Typesetting" panose="03020402040406030203" pitchFamily="66" charset="-78"/>
                <a:cs typeface="Arabic Typesetting" panose="03020402040406030203" pitchFamily="66" charset="-78"/>
              </a:rPr>
              <a:t>هدف الدراسة </a:t>
            </a:r>
            <a:r>
              <a:rPr lang="ar-AE" sz="3600" dirty="0">
                <a:latin typeface="Arabic Typesetting" panose="03020402040406030203" pitchFamily="66" charset="-78"/>
                <a:cs typeface="Arabic Typesetting" panose="03020402040406030203" pitchFamily="66" charset="-78"/>
              </a:rPr>
              <a:t>إلى معرفة </a:t>
            </a:r>
            <a:r>
              <a:rPr lang="ar-AE" sz="3600" dirty="0" smtClean="0">
                <a:latin typeface="Arabic Typesetting" panose="03020402040406030203" pitchFamily="66" charset="-78"/>
                <a:cs typeface="Arabic Typesetting" panose="03020402040406030203" pitchFamily="66" charset="-78"/>
              </a:rPr>
              <a:t>ثقافة </a:t>
            </a:r>
            <a:r>
              <a:rPr lang="ar-AE" sz="3600" dirty="0">
                <a:latin typeface="Arabic Typesetting" panose="03020402040406030203" pitchFamily="66" charset="-78"/>
                <a:cs typeface="Arabic Typesetting" panose="03020402040406030203" pitchFamily="66" charset="-78"/>
              </a:rPr>
              <a:t>العصر </a:t>
            </a:r>
            <a:r>
              <a:rPr lang="ar-AE" sz="3600" dirty="0" smtClean="0">
                <a:latin typeface="Arabic Typesetting" panose="03020402040406030203" pitchFamily="66" charset="-78"/>
                <a:cs typeface="Arabic Typesetting" panose="03020402040406030203" pitchFamily="66" charset="-78"/>
              </a:rPr>
              <a:t>الجاهلي؛ التي </a:t>
            </a:r>
            <a:r>
              <a:rPr lang="ar-AE" sz="3600" dirty="0">
                <a:latin typeface="Arabic Typesetting" panose="03020402040406030203" pitchFamily="66" charset="-78"/>
                <a:cs typeface="Arabic Typesetting" panose="03020402040406030203" pitchFamily="66" charset="-78"/>
              </a:rPr>
              <a:t>شكلت منظومة تفاصيل الحياة  اليومية </a:t>
            </a:r>
            <a:r>
              <a:rPr lang="ar-AE" sz="3600" dirty="0" smtClean="0">
                <a:latin typeface="Arabic Typesetting" panose="03020402040406030203" pitchFamily="66" charset="-78"/>
                <a:cs typeface="Arabic Typesetting" panose="03020402040406030203" pitchFamily="66" charset="-78"/>
              </a:rPr>
              <a:t>يومئذ. </a:t>
            </a:r>
            <a:r>
              <a:rPr lang="ar-AE" sz="3600" dirty="0">
                <a:latin typeface="Arabic Typesetting" panose="03020402040406030203" pitchFamily="66" charset="-78"/>
                <a:cs typeface="Arabic Typesetting" panose="03020402040406030203" pitchFamily="66" charset="-78"/>
              </a:rPr>
              <a:t>وبالتالي محاولة الوقوف على مدى تفاعلها مع الحضارة </a:t>
            </a:r>
            <a:r>
              <a:rPr lang="ar-AE" sz="3600" dirty="0" smtClean="0">
                <a:latin typeface="Arabic Typesetting" panose="03020402040406030203" pitchFamily="66" charset="-78"/>
                <a:cs typeface="Arabic Typesetting" panose="03020402040406030203" pitchFamily="66" charset="-78"/>
              </a:rPr>
              <a:t>الإسلامية. </a:t>
            </a: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smtClean="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smtClean="0">
                <a:latin typeface="Arabic Typesetting" panose="03020402040406030203" pitchFamily="66" charset="-78"/>
                <a:cs typeface="Arabic Typesetting" panose="03020402040406030203" pitchFamily="66" charset="-78"/>
              </a:rPr>
              <a:t>     </a:t>
            </a:r>
            <a:endParaRPr lang="ar-AE" b="1" dirty="0">
              <a:latin typeface="Arabic Typesetting" panose="03020402040406030203" pitchFamily="66" charset="-78"/>
              <a:cs typeface="Arabic Typesetting" panose="03020402040406030203" pitchFamily="66" charset="-78"/>
            </a:endParaRP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1239784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584775"/>
          </a:xfrm>
          <a:prstGeom prst="rect">
            <a:avLst/>
          </a:prstGeom>
        </p:spPr>
        <p:txBody>
          <a:bodyPr wrap="square">
            <a:spAutoFit/>
          </a:bodyPr>
          <a:lstStyle/>
          <a:p>
            <a:pPr algn="ctr"/>
            <a:r>
              <a:rPr lang="ar-AE" sz="3200" b="1" dirty="0" smtClean="0">
                <a:latin typeface="Arabic Typesetting" panose="03020402040406030203" pitchFamily="66" charset="-78"/>
                <a:cs typeface="Arabic Typesetting" panose="03020402040406030203" pitchFamily="66" charset="-78"/>
              </a:rPr>
              <a:t>أهمية الدراسة</a:t>
            </a:r>
            <a:endParaRPr lang="en-US" sz="3200" b="1" dirty="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4" y="2685094"/>
            <a:ext cx="8618706" cy="3910286"/>
          </a:xfrm>
        </p:spPr>
        <p:txBody>
          <a:bodyPr>
            <a:normAutofit lnSpcReduction="10000"/>
          </a:bodyPr>
          <a:lstStyle/>
          <a:p>
            <a:pPr marL="0" indent="0" algn="just" rtl="1">
              <a:buNone/>
            </a:pPr>
            <a:r>
              <a:rPr lang="ar-AE" sz="4000" dirty="0" smtClean="0">
                <a:latin typeface="Arabic Typesetting" panose="03020402040406030203" pitchFamily="66" charset="-78"/>
                <a:cs typeface="Arabic Typesetting" panose="03020402040406030203" pitchFamily="66" charset="-78"/>
              </a:rPr>
              <a:t>استمد العصر الجاهلي أهميته من اختيار الله تعالى له بين العصور والأزمنة ليكون توقيتا </a:t>
            </a:r>
            <a:r>
              <a:rPr lang="ar-AE" sz="4000" dirty="0">
                <a:latin typeface="Arabic Typesetting" panose="03020402040406030203" pitchFamily="66" charset="-78"/>
                <a:cs typeface="Arabic Typesetting" panose="03020402040406030203" pitchFamily="66" charset="-78"/>
              </a:rPr>
              <a:t>لبداية نزول الوحي </a:t>
            </a:r>
            <a:r>
              <a:rPr lang="ar-AE" sz="4000" dirty="0" smtClean="0">
                <a:latin typeface="Arabic Typesetting" panose="03020402040406030203" pitchFamily="66" charset="-78"/>
                <a:cs typeface="Arabic Typesetting" panose="03020402040406030203" pitchFamily="66" charset="-78"/>
              </a:rPr>
              <a:t>الأمين</a:t>
            </a:r>
            <a:r>
              <a:rPr lang="ar-AE" dirty="0"/>
              <a: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a:t>
            </a:r>
            <a:r>
              <a:rPr lang="ar-AE" dirty="0" smtClean="0"/>
              <a:t>  </a:t>
            </a:r>
            <a:r>
              <a:rPr lang="ar-AE" sz="4000" dirty="0" smtClean="0">
                <a:latin typeface="Arabic Typesetting" panose="03020402040406030203" pitchFamily="66" charset="-78"/>
                <a:cs typeface="Arabic Typesetting" panose="03020402040406030203" pitchFamily="66" charset="-78"/>
              </a:rPr>
              <a:t>اللّهُ </a:t>
            </a:r>
            <a:r>
              <a:rPr lang="ar-AE" sz="4000" dirty="0">
                <a:latin typeface="Arabic Typesetting" panose="03020402040406030203" pitchFamily="66" charset="-78"/>
                <a:cs typeface="Arabic Typesetting" panose="03020402040406030203" pitchFamily="66" charset="-78"/>
              </a:rPr>
              <a:t>أَعْلَمُ حَيْثُ يَجْعَلُ </a:t>
            </a:r>
            <a:r>
              <a:rPr lang="ar-AE" sz="4000" dirty="0" smtClean="0">
                <a:latin typeface="Arabic Typesetting" panose="03020402040406030203" pitchFamily="66" charset="-78"/>
                <a:cs typeface="Arabic Typesetting" panose="03020402040406030203" pitchFamily="66" charset="-78"/>
              </a:rPr>
              <a:t>رِسَالَتَهُ </a:t>
            </a:r>
            <a:r>
              <a:rPr lang="ar-AE" dirty="0" smtClean="0">
                <a:latin typeface="Times New Roman" panose="02020603050405020304" pitchFamily="18" charset="0"/>
                <a:ea typeface="Times New Roman" panose="02020603050405020304" pitchFamily="18" charset="0"/>
                <a:cs typeface="Traditional Arabic" panose="02020603050405020304" pitchFamily="18" charset="-78"/>
              </a:rPr>
              <a:t>﴾</a:t>
            </a:r>
            <a:endParaRPr lang="ar-AE" dirty="0" smtClean="0"/>
          </a:p>
          <a:p>
            <a:pPr marL="0" indent="0" algn="just" rtl="1">
              <a:buNone/>
            </a:pPr>
            <a:r>
              <a:rPr lang="ar-AE" sz="4000" dirty="0" smtClean="0">
                <a:latin typeface="Arabic Typesetting" panose="03020402040406030203" pitchFamily="66" charset="-78"/>
                <a:cs typeface="Arabic Typesetting" panose="03020402040406030203" pitchFamily="66" charset="-78"/>
              </a:rPr>
              <a:t> </a:t>
            </a:r>
            <a:r>
              <a:rPr lang="ar-AE" sz="4000" dirty="0">
                <a:latin typeface="Arabic Typesetting" panose="03020402040406030203" pitchFamily="66" charset="-78"/>
                <a:cs typeface="Arabic Typesetting" panose="03020402040406030203" pitchFamily="66" charset="-78"/>
              </a:rPr>
              <a:t>لذلك لابد من  الوقوف </a:t>
            </a:r>
            <a:r>
              <a:rPr lang="ar-AE" sz="4000" dirty="0" smtClean="0">
                <a:latin typeface="Arabic Typesetting" panose="03020402040406030203" pitchFamily="66" charset="-78"/>
                <a:cs typeface="Arabic Typesetting" panose="03020402040406030203" pitchFamily="66" charset="-78"/>
              </a:rPr>
              <a:t>عند العصر الجاهلي؛وقوف </a:t>
            </a:r>
            <a:r>
              <a:rPr lang="ar-AE" sz="4000" dirty="0">
                <a:latin typeface="Arabic Typesetting" panose="03020402040406030203" pitchFamily="66" charset="-78"/>
                <a:cs typeface="Arabic Typesetting" panose="03020402040406030203" pitchFamily="66" charset="-78"/>
              </a:rPr>
              <a:t>شحيح ضاع في الترب خاتمه؛ لمعرفة المحاور </a:t>
            </a:r>
            <a:r>
              <a:rPr lang="ar-AE" sz="4000" dirty="0" smtClean="0">
                <a:latin typeface="Arabic Typesetting" panose="03020402040406030203" pitchFamily="66" charset="-78"/>
                <a:cs typeface="Arabic Typesetting" panose="03020402040406030203" pitchFamily="66" charset="-78"/>
              </a:rPr>
              <a:t>الإيجابية </a:t>
            </a:r>
            <a:r>
              <a:rPr lang="ar-AE" sz="4000" dirty="0">
                <a:latin typeface="Arabic Typesetting" panose="03020402040406030203" pitchFamily="66" charset="-78"/>
                <a:cs typeface="Arabic Typesetting" panose="03020402040406030203" pitchFamily="66" charset="-78"/>
              </a:rPr>
              <a:t>في ثقافته، كذلك تنبع أهمية الدراسة من أهمية الحضارة الإسلامية، التي غرس الدين الإسلامي فسائلها في أرض الحجاز؛ ثم انطلقت نحو العالمية، وأينما حلت أرست أسس الحضارة والمدنية، فارتقت الأمم والشعوب في شتى مناحي الحياة. </a:t>
            </a:r>
            <a:endParaRPr lang="en-US" sz="4000" dirty="0">
              <a:latin typeface="Arabic Typesetting" panose="03020402040406030203" pitchFamily="66" charset="-78"/>
              <a:cs typeface="Arabic Typesetting" panose="03020402040406030203" pitchFamily="66" charset="-78"/>
            </a:endParaRPr>
          </a:p>
          <a:p>
            <a:pPr marL="0" indent="0" algn="just" rtl="1">
              <a:buNone/>
            </a:pPr>
            <a:endParaRPr lang="en-US" sz="4000" dirty="0"/>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3391401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36106"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36274" y="118192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083900" y="-118976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707886"/>
          </a:xfrm>
          <a:prstGeom prst="rect">
            <a:avLst/>
          </a:prstGeom>
        </p:spPr>
        <p:txBody>
          <a:bodyPr wrap="square">
            <a:spAutoFit/>
          </a:bodyPr>
          <a:lstStyle/>
          <a:p>
            <a:pPr algn="ctr"/>
            <a:r>
              <a:rPr lang="ar-AE" sz="4000" b="1" dirty="0" smtClean="0">
                <a:latin typeface="Arabic Typesetting" panose="03020402040406030203" pitchFamily="66" charset="-78"/>
                <a:cs typeface="Arabic Typesetting" panose="03020402040406030203" pitchFamily="66" charset="-78"/>
              </a:rPr>
              <a:t>هيكل الدراسة</a:t>
            </a:r>
            <a:endParaRPr lang="en-US" sz="4000" dirty="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2507983"/>
            <a:ext cx="8789531" cy="4087397"/>
          </a:xfrm>
        </p:spPr>
        <p:txBody>
          <a:bodyPr>
            <a:normAutofit/>
          </a:bodyPr>
          <a:lstStyle/>
          <a:p>
            <a:pPr marL="0" indent="0" algn="r">
              <a:buNone/>
            </a:pPr>
            <a:r>
              <a:rPr lang="ar-AE" sz="4000" dirty="0">
                <a:latin typeface="Arabic Typesetting" panose="03020402040406030203" pitchFamily="66" charset="-78"/>
                <a:cs typeface="Arabic Typesetting" panose="03020402040406030203" pitchFamily="66" charset="-78"/>
              </a:rPr>
              <a:t>وقعت الدراسة في مبحثين ومقدمة وخاتمة على النحو الآتي:</a:t>
            </a:r>
            <a:endParaRPr lang="en-US" sz="4000" dirty="0">
              <a:latin typeface="Arabic Typesetting" panose="03020402040406030203" pitchFamily="66" charset="-78"/>
              <a:cs typeface="Arabic Typesetting" panose="03020402040406030203" pitchFamily="66" charset="-78"/>
            </a:endParaRPr>
          </a:p>
          <a:p>
            <a:pPr marL="0" indent="0" algn="r">
              <a:buNone/>
            </a:pPr>
            <a:r>
              <a:rPr lang="ar-AE" sz="4000" dirty="0">
                <a:latin typeface="Arabic Typesetting" panose="03020402040406030203" pitchFamily="66" charset="-78"/>
                <a:cs typeface="Arabic Typesetting" panose="03020402040406030203" pitchFamily="66" charset="-78"/>
              </a:rPr>
              <a:t>المقدمة : ضمت بين دفتيها إشكالبة الدراسة، وأهدافها  ومنهجها الذي ينسجم مع طبيعة الدراسة ويلائمها، فضلا عما  تحتاجه بعض المصطلحات من شرح يصب في صلب الموضوع. </a:t>
            </a:r>
          </a:p>
          <a:p>
            <a:pPr marL="0" indent="0" algn="r">
              <a:buNone/>
            </a:pPr>
            <a:r>
              <a:rPr lang="ar-AE" sz="4000" dirty="0">
                <a:latin typeface="Arabic Typesetting" panose="03020402040406030203" pitchFamily="66" charset="-78"/>
                <a:cs typeface="Arabic Typesetting" panose="03020402040406030203" pitchFamily="66" charset="-78"/>
              </a:rPr>
              <a:t>تناول  المبحث  الأول منظومة الحياة في العصر الجاهلي، أما المبحث الثاني جاء يحمل عنوان: بصمات ثقافة العصر الجاهلي في الحضارة الإسلامية </a:t>
            </a:r>
            <a:endParaRPr lang="en-US" sz="4000"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3327296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84084" y="2372947"/>
            <a:ext cx="2981826" cy="1384995"/>
          </a:xfrm>
          <a:prstGeom prst="rect">
            <a:avLst/>
          </a:prstGeom>
          <a:solidFill>
            <a:schemeClr val="bg1"/>
          </a:solidFill>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113149" y="478107"/>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604702" y="936779"/>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201577" y="-1368621"/>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1341224"/>
            <a:ext cx="4253407" cy="707886"/>
          </a:xfrm>
          <a:prstGeom prst="rect">
            <a:avLst/>
          </a:prstGeom>
        </p:spPr>
        <p:txBody>
          <a:bodyPr wrap="square">
            <a:spAutoFit/>
          </a:bodyPr>
          <a:lstStyle/>
          <a:p>
            <a:pPr algn="ctr"/>
            <a:r>
              <a:rPr lang="ar-AE" sz="4000" b="1" dirty="0" smtClean="0">
                <a:latin typeface="Arabic Typesetting" panose="03020402040406030203" pitchFamily="66" charset="-78"/>
                <a:cs typeface="Arabic Typesetting" panose="03020402040406030203" pitchFamily="66" charset="-78"/>
              </a:rPr>
              <a:t>مفهوم الثقافة</a:t>
            </a:r>
            <a:endParaRPr lang="en-US" sz="4000" dirty="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2233099"/>
            <a:ext cx="8789531" cy="4362281"/>
          </a:xfrm>
        </p:spPr>
        <p:txBody>
          <a:bodyPr>
            <a:normAutofit/>
          </a:bodyPr>
          <a:lstStyle/>
          <a:p>
            <a:pPr marL="0" indent="0" algn="just" rtl="1">
              <a:buNone/>
            </a:pPr>
            <a:endParaRPr lang="ar-AE" sz="3200" b="1" dirty="0" smtClean="0">
              <a:latin typeface="Arabic Typesetting" panose="03020402040406030203" pitchFamily="66" charset="-78"/>
              <a:cs typeface="Arabic Typesetting" panose="03020402040406030203" pitchFamily="66" charset="-78"/>
            </a:endParaRPr>
          </a:p>
          <a:p>
            <a:pPr marL="0" indent="0" algn="just" rtl="1">
              <a:buNone/>
            </a:pPr>
            <a:r>
              <a:rPr lang="ar-AE" sz="3600" dirty="0" smtClean="0">
                <a:latin typeface="Arabic Typesetting" panose="03020402040406030203" pitchFamily="66" charset="-78"/>
                <a:cs typeface="Arabic Typesetting" panose="03020402040406030203" pitchFamily="66" charset="-78"/>
              </a:rPr>
              <a:t>الثقافة وعاء مطاطي الحجم؛ لكن أجملها في كلمات قلائل تحمل العديد من المعاني والدلائل: </a:t>
            </a:r>
          </a:p>
          <a:p>
            <a:pPr marL="0" indent="0" algn="just" rtl="1">
              <a:buNone/>
            </a:pPr>
            <a:r>
              <a:rPr lang="ar-AE" sz="3600" dirty="0" smtClean="0">
                <a:latin typeface="Arabic Typesetting" panose="03020402040406030203" pitchFamily="66" charset="-78"/>
                <a:cs typeface="Arabic Typesetting" panose="03020402040406030203" pitchFamily="66" charset="-78"/>
              </a:rPr>
              <a:t> هي كل ما جادت به القرائح  من شتى أنواع المعارف والعلوم والمهارات والخبرات الحياتية والعادات والتقاليد والأعراف السائدة في أمة من الأمم. </a:t>
            </a:r>
          </a:p>
          <a:p>
            <a:pPr marL="0" indent="0" algn="just" rtl="1">
              <a:buNone/>
            </a:pPr>
            <a:r>
              <a:rPr lang="ar-AE" sz="3600" dirty="0" smtClean="0">
                <a:latin typeface="Arabic Typesetting" panose="03020402040406030203" pitchFamily="66" charset="-78"/>
                <a:cs typeface="Arabic Typesetting" panose="03020402040406030203" pitchFamily="66" charset="-78"/>
              </a:rPr>
              <a:t>ومفهوم الثقافة يتغير من زمان لآخر، وهي مرآة صادقة  تعكس كل أنواع النشاط البشري ( سياسي أو اجتماعي ديني اقتصادي معرفي أو فكري ).</a:t>
            </a:r>
            <a:endParaRPr lang="en-US" sz="3600"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3066461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17600" y="3581391"/>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016720" y="423488"/>
            <a:ext cx="1498104" cy="1518846"/>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280766" y="650973"/>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3980140" y="-1671248"/>
            <a:ext cx="1279581"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879231"/>
            <a:ext cx="4241495" cy="1200329"/>
          </a:xfrm>
          <a:prstGeom prst="rect">
            <a:avLst/>
          </a:prstGeom>
        </p:spPr>
        <p:txBody>
          <a:bodyPr wrap="square">
            <a:spAutoFit/>
          </a:bodyPr>
          <a:lstStyle/>
          <a:p>
            <a:pPr algn="ctr"/>
            <a:r>
              <a:rPr lang="ar-AE" sz="4000" b="1" dirty="0" smtClean="0">
                <a:latin typeface="Arabic Typesetting" panose="03020402040406030203" pitchFamily="66" charset="-78"/>
                <a:cs typeface="Arabic Typesetting" panose="03020402040406030203" pitchFamily="66" charset="-78"/>
              </a:rPr>
              <a:t>محاور </a:t>
            </a:r>
            <a:r>
              <a:rPr lang="ar-AE" sz="4000" b="1" dirty="0">
                <a:latin typeface="Arabic Typesetting" panose="03020402040406030203" pitchFamily="66" charset="-78"/>
                <a:cs typeface="Arabic Typesetting" panose="03020402040406030203" pitchFamily="66" charset="-78"/>
              </a:rPr>
              <a:t>ثقافة ا</a:t>
            </a:r>
            <a:r>
              <a:rPr lang="ar-AE" sz="4000" b="1" dirty="0" smtClean="0">
                <a:latin typeface="Arabic Typesetting" panose="03020402040406030203" pitchFamily="66" charset="-78"/>
                <a:cs typeface="Arabic Typesetting" panose="03020402040406030203" pitchFamily="66" charset="-78"/>
              </a:rPr>
              <a:t>لعصر الجاهل</a:t>
            </a:r>
            <a:r>
              <a:rPr lang="ar-AE" sz="4000" b="1" dirty="0">
                <a:latin typeface="Arabic Typesetting" panose="03020402040406030203" pitchFamily="66" charset="-78"/>
                <a:cs typeface="Arabic Typesetting" panose="03020402040406030203" pitchFamily="66" charset="-78"/>
              </a:rPr>
              <a:t>ي</a:t>
            </a:r>
            <a:endParaRPr lang="en-US" sz="4000" b="1" dirty="0">
              <a:latin typeface="Arabic Typesetting" panose="03020402040406030203" pitchFamily="66" charset="-78"/>
              <a:cs typeface="Arabic Typesetting" panose="03020402040406030203" pitchFamily="66" charset="-78"/>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1977029"/>
            <a:ext cx="8789531" cy="4618352"/>
          </a:xfrm>
        </p:spPr>
        <p:txBody>
          <a:bodyPr>
            <a:normAutofit lnSpcReduction="10000"/>
          </a:bodyPr>
          <a:lstStyle/>
          <a:p>
            <a:pPr algn="r" rtl="1"/>
            <a:r>
              <a:rPr lang="ar-AE" dirty="0" smtClean="0"/>
              <a:t>عديدة منها</a:t>
            </a:r>
          </a:p>
          <a:p>
            <a:pPr algn="just" rtl="1"/>
            <a:r>
              <a:rPr lang="ar-AE" sz="3600" b="1" dirty="0">
                <a:latin typeface="Arabic Typesetting" panose="03020402040406030203" pitchFamily="66" charset="-78"/>
                <a:cs typeface="Arabic Typesetting" panose="03020402040406030203" pitchFamily="66" charset="-78"/>
              </a:rPr>
              <a:t>الشرائع السماوية أينما هبطت </a:t>
            </a:r>
            <a:r>
              <a:rPr lang="ar-AE" sz="3600" b="1" dirty="0" smtClean="0">
                <a:latin typeface="Arabic Typesetting" panose="03020402040406030203" pitchFamily="66" charset="-78"/>
                <a:cs typeface="Arabic Typesetting" panose="03020402040406030203" pitchFamily="66" charset="-78"/>
              </a:rPr>
              <a:t>كانت مصدرا من مصادر النهضة والتقدم والرقي، </a:t>
            </a:r>
            <a:r>
              <a:rPr lang="ar-AE" sz="3600" b="1" dirty="0">
                <a:latin typeface="Arabic Typesetting" panose="03020402040406030203" pitchFamily="66" charset="-78"/>
                <a:cs typeface="Arabic Typesetting" panose="03020402040406030203" pitchFamily="66" charset="-78"/>
              </a:rPr>
              <a:t>وكان من أعظم  مصادر ثقافة العصر الجاهلي الكعبة المشرفة، وهي مهوى </a:t>
            </a:r>
            <a:r>
              <a:rPr lang="ar-AE" sz="3600" b="1" dirty="0" smtClean="0">
                <a:latin typeface="Arabic Typesetting" panose="03020402040406030203" pitchFamily="66" charset="-78"/>
                <a:cs typeface="Arabic Typesetting" panose="03020402040406030203" pitchFamily="66" charset="-78"/>
              </a:rPr>
              <a:t>القلوب، </a:t>
            </a:r>
            <a:r>
              <a:rPr lang="ar-AE" sz="3600" b="1" dirty="0">
                <a:latin typeface="Arabic Typesetting" panose="03020402040406030203" pitchFamily="66" charset="-78"/>
                <a:cs typeface="Arabic Typesetting" panose="03020402040406030203" pitchFamily="66" charset="-78"/>
              </a:rPr>
              <a:t>الوفود تزورها تترى؛ حتى </a:t>
            </a:r>
            <a:r>
              <a:rPr lang="ar-AE" sz="3600" b="1" dirty="0" smtClean="0">
                <a:latin typeface="Arabic Typesetting" panose="03020402040406030203" pitchFamily="66" charset="-78"/>
                <a:cs typeface="Arabic Typesetting" panose="03020402040406030203" pitchFamily="66" charset="-78"/>
              </a:rPr>
              <a:t>الملوك. </a:t>
            </a:r>
          </a:p>
          <a:p>
            <a:pPr algn="just" rtl="1"/>
            <a:r>
              <a:rPr lang="ar-AE" sz="3600" b="1" dirty="0" smtClean="0">
                <a:latin typeface="Arabic Typesetting" panose="03020402040406030203" pitchFamily="66" charset="-78"/>
                <a:cs typeface="Arabic Typesetting" panose="03020402040406030203" pitchFamily="66" charset="-78"/>
              </a:rPr>
              <a:t>تعددت </a:t>
            </a:r>
            <a:r>
              <a:rPr lang="ar-AE" sz="3600" b="1" dirty="0">
                <a:latin typeface="Arabic Typesetting" panose="03020402040406030203" pitchFamily="66" charset="-78"/>
                <a:cs typeface="Arabic Typesetting" panose="03020402040406030203" pitchFamily="66" charset="-78"/>
              </a:rPr>
              <a:t>الديانات في شبه جزيرة </a:t>
            </a:r>
            <a:r>
              <a:rPr lang="ar-AE" sz="3600" b="1" dirty="0" smtClean="0">
                <a:latin typeface="Arabic Typesetting" panose="03020402040406030203" pitchFamily="66" charset="-78"/>
                <a:cs typeface="Arabic Typesetting" panose="03020402040406030203" pitchFamily="66" charset="-78"/>
              </a:rPr>
              <a:t>العرب؛ ومنها </a:t>
            </a:r>
            <a:r>
              <a:rPr lang="ar-AE" sz="3600" b="1" dirty="0">
                <a:latin typeface="Arabic Typesetting" panose="03020402040406030203" pitchFamily="66" charset="-78"/>
                <a:cs typeface="Arabic Typesetting" panose="03020402040406030203" pitchFamily="66" charset="-78"/>
              </a:rPr>
              <a:t>اليهودية والنصرانية </a:t>
            </a:r>
            <a:r>
              <a:rPr lang="ar-AE" sz="3600" b="1" dirty="0" smtClean="0">
                <a:latin typeface="Arabic Typesetting" panose="03020402040406030203" pitchFamily="66" charset="-78"/>
                <a:cs typeface="Arabic Typesetting" panose="03020402040406030203" pitchFamily="66" charset="-78"/>
              </a:rPr>
              <a:t>وعبادة الأصنام والأوثان والكواكب وغيرها من العبادات فضلا عن ذلك هنالك بقايا </a:t>
            </a:r>
            <a:r>
              <a:rPr lang="ar-AE" sz="3600" b="1" dirty="0">
                <a:latin typeface="Arabic Typesetting" panose="03020402040406030203" pitchFamily="66" charset="-78"/>
                <a:cs typeface="Arabic Typesetting" panose="03020402040406030203" pitchFamily="66" charset="-78"/>
              </a:rPr>
              <a:t>من </a:t>
            </a:r>
            <a:r>
              <a:rPr lang="ar-AE" sz="3600" b="1" dirty="0" smtClean="0">
                <a:latin typeface="Arabic Typesetting" panose="03020402040406030203" pitchFamily="66" charset="-78"/>
                <a:cs typeface="Arabic Typesetting" panose="03020402040406030203" pitchFamily="66" charset="-78"/>
              </a:rPr>
              <a:t>الحنيفية </a:t>
            </a:r>
            <a:r>
              <a:rPr lang="ar-AE" sz="3600" b="1" dirty="0">
                <a:latin typeface="Arabic Typesetting" panose="03020402040406030203" pitchFamily="66" charset="-78"/>
                <a:cs typeface="Arabic Typesetting" panose="03020402040406030203" pitchFamily="66" charset="-78"/>
              </a:rPr>
              <a:t>شريعة إبراهيم عليه السلام، ونتج ذلك من تواصلهم مع جيرانهم من الأمم </a:t>
            </a:r>
            <a:r>
              <a:rPr lang="ar-AE" sz="3600" b="1" dirty="0" smtClean="0">
                <a:latin typeface="Arabic Typesetting" panose="03020402040406030203" pitchFamily="66" charset="-78"/>
                <a:cs typeface="Arabic Typesetting" panose="03020402040406030203" pitchFamily="66" charset="-78"/>
              </a:rPr>
              <a:t>المجاورة.</a:t>
            </a:r>
            <a:endParaRPr lang="ar-AE" sz="3600" b="1" dirty="0">
              <a:latin typeface="Arabic Typesetting" panose="03020402040406030203" pitchFamily="66" charset="-78"/>
              <a:cs typeface="Arabic Typesetting" panose="03020402040406030203" pitchFamily="66" charset="-78"/>
            </a:endParaRPr>
          </a:p>
          <a:p>
            <a:pPr algn="just" rtl="1">
              <a:lnSpc>
                <a:spcPct val="100000"/>
              </a:lnSpc>
            </a:pPr>
            <a:r>
              <a:rPr lang="ar-AE" sz="3600" b="1" dirty="0">
                <a:latin typeface="Arabic Typesetting" panose="03020402040406030203" pitchFamily="66" charset="-78"/>
                <a:cs typeface="Arabic Typesetting" panose="03020402040406030203" pitchFamily="66" charset="-78"/>
              </a:rPr>
              <a:t>التركيبة السكانية، فمنهم من كان  يسكن الحضر وهم أكثر تمدنًا وأقل بداوة من  البدو و الأعراب. </a:t>
            </a:r>
          </a:p>
          <a:p>
            <a:pPr marL="0" indent="0" algn="r" rtl="1">
              <a:buNone/>
            </a:pPr>
            <a:endParaRPr lang="en-US" dirty="0"/>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984084" y="439758"/>
            <a:ext cx="3067239" cy="2068225"/>
          </a:xfrm>
          <a:prstGeom prst="rect">
            <a:avLst/>
          </a:prstGeom>
        </p:spPr>
      </p:pic>
    </p:spTree>
    <p:extLst>
      <p:ext uri="{BB962C8B-B14F-4D97-AF65-F5344CB8AC3E}">
        <p14:creationId xmlns:p14="http://schemas.microsoft.com/office/powerpoint/2010/main" val="1215521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a:t>
            </a:r>
            <a:r>
              <a:rPr lang="ar-AE" dirty="0" smtClean="0">
                <a:solidFill>
                  <a:schemeClr val="bg1"/>
                </a:solidFill>
                <a:latin typeface="Dubai" panose="020B0503030403030204" pitchFamily="34" charset="-78"/>
                <a:cs typeface="Dubai" panose="020B0503030403030204" pitchFamily="34" charset="-78"/>
              </a:rPr>
              <a:t>والعلوم </a:t>
            </a:r>
            <a:r>
              <a:rPr lang="ar-AE" dirty="0">
                <a:solidFill>
                  <a:schemeClr val="bg1"/>
                </a:solidFill>
                <a:latin typeface="Dubai" panose="020B0503030403030204" pitchFamily="34" charset="-78"/>
                <a:cs typeface="Dubai" panose="020B0503030403030204" pitchFamily="34" charset="-78"/>
              </a:rPr>
              <a:t>الإنسانية </a:t>
            </a:r>
          </a:p>
        </p:txBody>
      </p:sp>
      <p:sp>
        <p:nvSpPr>
          <p:cNvPr id="33" name="Right Triangle 32"/>
          <p:cNvSpPr/>
          <p:nvPr/>
        </p:nvSpPr>
        <p:spPr>
          <a:xfrm flipH="1">
            <a:off x="8423461"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13260" y="2888894"/>
            <a:ext cx="2827755" cy="1384995"/>
          </a:xfrm>
          <a:prstGeom prst="rect">
            <a:avLst/>
          </a:prstGeom>
        </p:spPr>
        <p:txBody>
          <a:bodyPr wrap="square">
            <a:spAutoFit/>
          </a:bodyPr>
          <a:lstStyle/>
          <a:p>
            <a:pPr algn="ctr"/>
            <a:r>
              <a:rPr lang="ar-AE" sz="2800" b="1" dirty="0" smtClean="0">
                <a:latin typeface="Arabic Typesetting" panose="03020402040406030203" pitchFamily="66" charset="-78"/>
                <a:cs typeface="Arabic Typesetting" panose="03020402040406030203" pitchFamily="66" charset="-78"/>
              </a:rPr>
              <a:t>منظومة الثقافة في العصر الجاهلي </a:t>
            </a:r>
            <a:endParaRPr lang="en-US" sz="2800" b="1" dirty="0" smtClean="0">
              <a:latin typeface="Arabic Typesetting" panose="03020402040406030203" pitchFamily="66" charset="-78"/>
              <a:cs typeface="Arabic Typesetting" panose="03020402040406030203" pitchFamily="66" charset="-78"/>
            </a:endParaRPr>
          </a:p>
          <a:p>
            <a:pPr algn="ctr"/>
            <a:r>
              <a:rPr lang="ar-AE" sz="2800" b="1" dirty="0" smtClean="0">
                <a:latin typeface="Arabic Typesetting" panose="03020402040406030203" pitchFamily="66" charset="-78"/>
                <a:cs typeface="Arabic Typesetting" panose="03020402040406030203" pitchFamily="66" charset="-78"/>
              </a:rPr>
              <a:t> مصدر من مصادر الحضارة الإسلامية</a:t>
            </a:r>
            <a:endParaRPr lang="en-US" sz="2800" b="1" dirty="0">
              <a:latin typeface="Arabic Typesetting" panose="03020402040406030203" pitchFamily="66" charset="-78"/>
              <a:cs typeface="Arabic Typesetting" panose="03020402040406030203" pitchFamily="66" charset="-78"/>
            </a:endParaRPr>
          </a:p>
        </p:txBody>
      </p:sp>
      <p:sp>
        <p:nvSpPr>
          <p:cNvPr id="39" name="Rectangle 38"/>
          <p:cNvSpPr/>
          <p:nvPr/>
        </p:nvSpPr>
        <p:spPr>
          <a:xfrm rot="18900000">
            <a:off x="1078336" y="243601"/>
            <a:ext cx="1372098" cy="1324171"/>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8900000">
            <a:off x="7412523" y="532907"/>
            <a:ext cx="918504" cy="117311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16200000">
            <a:off x="4177482" y="-1808112"/>
            <a:ext cx="1172309" cy="5708317"/>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65486E5C-3FCE-4AAE-A53C-BC14D3146B5F}"/>
              </a:ext>
            </a:extLst>
          </p:cNvPr>
          <p:cNvSpPr/>
          <p:nvPr/>
        </p:nvSpPr>
        <p:spPr>
          <a:xfrm>
            <a:off x="2596986" y="879231"/>
            <a:ext cx="4333303" cy="1200329"/>
          </a:xfrm>
          <a:prstGeom prst="rect">
            <a:avLst/>
          </a:prstGeom>
        </p:spPr>
        <p:txBody>
          <a:bodyPr wrap="square">
            <a:spAutoFit/>
          </a:bodyPr>
          <a:lstStyle/>
          <a:p>
            <a:pPr algn="ctr"/>
            <a:r>
              <a:rPr lang="ar-AE" sz="4000" b="1" dirty="0">
                <a:latin typeface="Arabic Typesetting" panose="03020402040406030203" pitchFamily="66" charset="-78"/>
                <a:cs typeface="Arabic Typesetting" panose="03020402040406030203" pitchFamily="66" charset="-78"/>
              </a:rPr>
              <a:t>محاور ثقافة العصر الجاهلي</a:t>
            </a:r>
            <a:endParaRPr lang="en-US" sz="4000" dirty="0">
              <a:solidFill>
                <a:srgbClr val="C00000"/>
              </a:solidFill>
              <a:latin typeface="Arabic Typesetting" panose="03020402040406030203" pitchFamily="66" charset="-78"/>
              <a:cs typeface="Arabic Typesetting" panose="03020402040406030203" pitchFamily="66" charset="-78"/>
            </a:endParaRPr>
          </a:p>
          <a:p>
            <a:pPr algn="ctr"/>
            <a:endParaRPr lang="en-US" sz="3200" dirty="0" smtClean="0">
              <a:solidFill>
                <a:srgbClr val="C00000"/>
              </a:solidFill>
              <a:latin typeface="Arabic Typesetting" panose="03020402040406030203" pitchFamily="66" charset="-78"/>
              <a:cs typeface="Arabic Typesetting" panose="03020402040406030203" pitchFamily="66" charset="-78"/>
            </a:endParaRPr>
          </a:p>
        </p:txBody>
      </p:sp>
      <p:sp>
        <p:nvSpPr>
          <p:cNvPr id="24" name="Content Placeholder 2"/>
          <p:cNvSpPr>
            <a:spLocks noGrp="1"/>
          </p:cNvSpPr>
          <p:nvPr>
            <p:ph idx="1"/>
          </p:nvPr>
        </p:nvSpPr>
        <p:spPr>
          <a:xfrm>
            <a:off x="194553" y="1858962"/>
            <a:ext cx="8789531" cy="4736419"/>
          </a:xfrm>
        </p:spPr>
        <p:txBody>
          <a:bodyPr>
            <a:normAutofit fontScale="92500"/>
          </a:bodyPr>
          <a:lstStyle/>
          <a:p>
            <a:pPr marL="0" indent="0" algn="r" rtl="1">
              <a:buNone/>
            </a:pPr>
            <a:endParaRPr lang="ar-AE" sz="3200" b="1" dirty="0" smtClean="0">
              <a:latin typeface="Arabic Typesetting" panose="03020402040406030203" pitchFamily="66" charset="-78"/>
              <a:cs typeface="Arabic Typesetting" panose="03020402040406030203" pitchFamily="66" charset="-78"/>
            </a:endParaRPr>
          </a:p>
          <a:p>
            <a:pPr algn="just" rtl="1"/>
            <a:r>
              <a:rPr lang="ar-AE" sz="3200" b="1" dirty="0">
                <a:latin typeface="Arabic Typesetting" panose="03020402040406030203" pitchFamily="66" charset="-78"/>
                <a:cs typeface="Arabic Typesetting" panose="03020402040406030203" pitchFamily="66" charset="-78"/>
              </a:rPr>
              <a:t> </a:t>
            </a:r>
            <a:r>
              <a:rPr lang="ar-AE" sz="3600" b="1" dirty="0" smtClean="0">
                <a:latin typeface="Arabic Typesetting" panose="03020402040406030203" pitchFamily="66" charset="-78"/>
                <a:cs typeface="Arabic Typesetting" panose="03020402040406030203" pitchFamily="66" charset="-78"/>
              </a:rPr>
              <a:t>الإحتكاك </a:t>
            </a:r>
            <a:r>
              <a:rPr lang="ar-AE" sz="3600" b="1" dirty="0">
                <a:latin typeface="Arabic Typesetting" panose="03020402040406030203" pitchFamily="66" charset="-78"/>
                <a:cs typeface="Arabic Typesetting" panose="03020402040406030203" pitchFamily="66" charset="-78"/>
              </a:rPr>
              <a:t>بالأمم الأخرى ــــ  وتم الإحتكاك بطرق عدة ــــ وتعرفوا على ثقافاتهم حتى أصبحت من محاور حياتهم الاجتماعية ومفرداتهم الأدبية، وكثيرا ما استعار الشعراء مفردات من </a:t>
            </a:r>
            <a:r>
              <a:rPr lang="ar-AE" sz="3600" b="1" dirty="0" smtClean="0">
                <a:latin typeface="Arabic Typesetting" panose="03020402040406030203" pitchFamily="66" charset="-78"/>
                <a:cs typeface="Arabic Typesetting" panose="03020402040406030203" pitchFamily="66" charset="-78"/>
              </a:rPr>
              <a:t>ثقافات أخرى، حتى </a:t>
            </a:r>
            <a:r>
              <a:rPr lang="ar-AE" sz="3600" b="1" dirty="0">
                <a:latin typeface="Arabic Typesetting" panose="03020402040406030203" pitchFamily="66" charset="-78"/>
                <a:cs typeface="Arabic Typesetting" panose="03020402040406030203" pitchFamily="66" charset="-78"/>
              </a:rPr>
              <a:t>كعب بن زهير عندما أراد مدح الرسول صلى الله عليه وسلم في لاميته المشهورة بالبردة شبه النور الذي يشع من وجهه الشريف بلمعان السيف الهندي المصقول:</a:t>
            </a:r>
          </a:p>
          <a:p>
            <a:pPr marL="0" indent="0" algn="just" rtl="1">
              <a:buNone/>
            </a:pPr>
            <a:r>
              <a:rPr lang="ar-AE" sz="3600" b="1" dirty="0">
                <a:latin typeface="Arabic Typesetting" panose="03020402040406030203" pitchFamily="66" charset="-78"/>
                <a:cs typeface="Arabic Typesetting" panose="03020402040406030203" pitchFamily="66" charset="-78"/>
              </a:rPr>
              <a:t>       </a:t>
            </a:r>
            <a:r>
              <a:rPr lang="ar-AE" sz="3600" b="1" dirty="0" smtClean="0">
                <a:latin typeface="Arabic Typesetting" panose="03020402040406030203" pitchFamily="66" charset="-78"/>
                <a:cs typeface="Arabic Typesetting" panose="03020402040406030203" pitchFamily="66" charset="-78"/>
              </a:rPr>
              <a:t>        </a:t>
            </a:r>
            <a:r>
              <a:rPr lang="ar-AE" sz="3600" b="1" dirty="0">
                <a:latin typeface="Arabic Typesetting" panose="03020402040406030203" pitchFamily="66" charset="-78"/>
                <a:cs typeface="Arabic Typesetting" panose="03020402040406030203" pitchFamily="66" charset="-78"/>
              </a:rPr>
              <a:t>إنَّ الرَّسُولَ لَنورٌ يُسْتَضاءُ بِهِ     مُهَنَّدٌ مِنْ سُيوفِ الهند مَسْلُول</a:t>
            </a:r>
          </a:p>
          <a:p>
            <a:pPr algn="just" rtl="1"/>
            <a:r>
              <a:rPr lang="ar-AE" sz="3600" b="1" dirty="0" smtClean="0">
                <a:latin typeface="Arabic Typesetting" panose="03020402040406030203" pitchFamily="66" charset="-78"/>
                <a:cs typeface="Arabic Typesetting" panose="03020402040406030203" pitchFamily="66" charset="-78"/>
              </a:rPr>
              <a:t>ولم </a:t>
            </a:r>
            <a:r>
              <a:rPr lang="ar-AE" sz="3600" b="1" dirty="0">
                <a:latin typeface="Arabic Typesetting" panose="03020402040406030203" pitchFamily="66" charset="-78"/>
                <a:cs typeface="Arabic Typesetting" panose="03020402040406030203" pitchFamily="66" charset="-78"/>
              </a:rPr>
              <a:t>يكن تواصلهم مع الأمم الأخرى فقط عن طريق التجارة بل </a:t>
            </a:r>
            <a:r>
              <a:rPr lang="ar-AE" sz="3600" b="1" dirty="0" smtClean="0">
                <a:latin typeface="Arabic Typesetting" panose="03020402040406030203" pitchFamily="66" charset="-78"/>
                <a:cs typeface="Arabic Typesetting" panose="03020402040406030203" pitchFamily="66" charset="-78"/>
              </a:rPr>
              <a:t>كانت هنالك  </a:t>
            </a:r>
            <a:r>
              <a:rPr lang="ar-AE" sz="3600" b="1" dirty="0">
                <a:latin typeface="Arabic Typesetting" panose="03020402040406030203" pitchFamily="66" charset="-78"/>
                <a:cs typeface="Arabic Typesetting" panose="03020402040406030203" pitchFamily="66" charset="-78"/>
              </a:rPr>
              <a:t>صدامات عسكرية بينهم وبين الفرس وحرب ذي قار تشهد بتفوقهم العسكري على الفرس</a:t>
            </a:r>
            <a:r>
              <a:rPr lang="ar-AE" sz="3600" b="1" dirty="0" smtClean="0">
                <a:latin typeface="Arabic Typesetting" panose="03020402040406030203" pitchFamily="66" charset="-78"/>
                <a:cs typeface="Arabic Typesetting" panose="03020402040406030203" pitchFamily="66" charset="-78"/>
              </a:rPr>
              <a:t>. وهذا التفوق في ميادين </a:t>
            </a:r>
            <a:r>
              <a:rPr lang="ar-AE" sz="3600" b="1" dirty="0" smtClean="0">
                <a:latin typeface="Arabic Typesetting" panose="03020402040406030203" pitchFamily="66" charset="-78"/>
                <a:cs typeface="Arabic Typesetting" panose="03020402040406030203" pitchFamily="66" charset="-78"/>
              </a:rPr>
              <a:t>الحرب دليل </a:t>
            </a:r>
            <a:r>
              <a:rPr lang="ar-AE" sz="3600" b="1" dirty="0" smtClean="0">
                <a:latin typeface="Arabic Typesetting" panose="03020402040406030203" pitchFamily="66" charset="-78"/>
                <a:cs typeface="Arabic Typesetting" panose="03020402040406030203" pitchFamily="66" charset="-78"/>
              </a:rPr>
              <a:t>مؤشر لمدى ما بلغه المجتمع من تقدم في ميادين شتى منها ساحات القتال. </a:t>
            </a:r>
            <a:endParaRPr lang="en-US" sz="3600" b="1" dirty="0">
              <a:latin typeface="Arabic Typesetting" panose="03020402040406030203" pitchFamily="66" charset="-78"/>
              <a:cs typeface="Arabic Typesetting" panose="03020402040406030203" pitchFamily="66" charset="-78"/>
            </a:endParaRPr>
          </a:p>
          <a:p>
            <a:pPr algn="r" rtl="1"/>
            <a:endParaRPr lang="ar-AE" sz="3200" b="1" dirty="0" smtClean="0">
              <a:latin typeface="Arabic Typesetting" panose="03020402040406030203" pitchFamily="66" charset="-78"/>
              <a:cs typeface="Arabic Typesetting" panose="03020402040406030203" pitchFamily="66" charset="-78"/>
            </a:endParaRPr>
          </a:p>
          <a:p>
            <a:pPr algn="r" rtl="1"/>
            <a:endParaRPr lang="en-US" sz="3200" b="1" dirty="0">
              <a:latin typeface="Arabic Typesetting" panose="03020402040406030203" pitchFamily="66" charset="-78"/>
              <a:cs typeface="Arabic Typesetting" panose="03020402040406030203" pitchFamily="66" charset="-78"/>
            </a:endParaRPr>
          </a:p>
          <a:p>
            <a:pPr algn="r" rtl="1"/>
            <a:endParaRPr lang="en-US" sz="3200" b="1" dirty="0">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284391"/>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                 </a:t>
            </a:r>
            <a:r>
              <a:rPr lang="ar-AE" dirty="0">
                <a:ln>
                  <a:solidFill>
                    <a:schemeClr val="bg1"/>
                  </a:solidFill>
                </a:ln>
                <a:solidFill>
                  <a:schemeClr val="bg1"/>
                </a:solidFill>
                <a:latin typeface="Dubai" panose="020B0503030403030204" pitchFamily="34" charset="-78"/>
                <a:cs typeface="Dubai" panose="020B0503030403030204" pitchFamily="34" charset="-78"/>
              </a:rPr>
              <a:t>بروفسر</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3" name="Picture 2"/>
          <p:cNvPicPr>
            <a:picLocks noChangeAspect="1"/>
          </p:cNvPicPr>
          <p:nvPr/>
        </p:nvPicPr>
        <p:blipFill>
          <a:blip r:embed="rId2"/>
          <a:stretch>
            <a:fillRect/>
          </a:stretch>
        </p:blipFill>
        <p:spPr>
          <a:xfrm>
            <a:off x="8813260" y="439758"/>
            <a:ext cx="3238063" cy="2068225"/>
          </a:xfrm>
          <a:prstGeom prst="rect">
            <a:avLst/>
          </a:prstGeom>
        </p:spPr>
      </p:pic>
    </p:spTree>
    <p:extLst>
      <p:ext uri="{BB962C8B-B14F-4D97-AF65-F5344CB8AC3E}">
        <p14:creationId xmlns:p14="http://schemas.microsoft.com/office/powerpoint/2010/main" val="3737186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1741</TotalTime>
  <Words>3100</Words>
  <Application>Microsoft Office PowerPoint</Application>
  <PresentationFormat>Widescreen</PresentationFormat>
  <Paragraphs>376</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Arabic Typesetting</vt:lpstr>
      <vt:lpstr>Arial</vt:lpstr>
      <vt:lpstr>Calibri</vt:lpstr>
      <vt:lpstr>Calibri Light</vt:lpstr>
      <vt:lpstr>Dubai</vt:lpstr>
      <vt:lpstr>Times New Roman</vt:lpstr>
      <vt:lpstr>Traditional Arabic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profile</dc:creator>
  <cp:lastModifiedBy>profile</cp:lastModifiedBy>
  <cp:revision>101</cp:revision>
  <dcterms:created xsi:type="dcterms:W3CDTF">2021-07-27T17:14:10Z</dcterms:created>
  <dcterms:modified xsi:type="dcterms:W3CDTF">2021-07-30T07:24:38Z</dcterms:modified>
</cp:coreProperties>
</file>