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82" r:id="rId2"/>
    <p:sldId id="281" r:id="rId3"/>
    <p:sldId id="257" r:id="rId4"/>
    <p:sldId id="258" r:id="rId5"/>
    <p:sldId id="283" r:id="rId6"/>
    <p:sldId id="284" r:id="rId7"/>
    <p:sldId id="259" r:id="rId8"/>
    <p:sldId id="260" r:id="rId9"/>
    <p:sldId id="277" r:id="rId10"/>
    <p:sldId id="265" r:id="rId11"/>
    <p:sldId id="266" r:id="rId12"/>
    <p:sldId id="267" r:id="rId13"/>
    <p:sldId id="268" r:id="rId14"/>
    <p:sldId id="269" r:id="rId15"/>
    <p:sldId id="270" r:id="rId16"/>
    <p:sldId id="271" r:id="rId17"/>
    <p:sldId id="280" r:id="rId18"/>
    <p:sldId id="272" r:id="rId19"/>
    <p:sldId id="273" r:id="rId20"/>
    <p:sldId id="274" r:id="rId21"/>
    <p:sldId id="278" r:id="rId22"/>
    <p:sldId id="279" r:id="rId23"/>
    <p:sldId id="275" r:id="rId24"/>
    <p:sldId id="276" r:id="rId25"/>
    <p:sldId id="261" r:id="rId26"/>
    <p:sldId id="264" r:id="rId2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116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C5998C80-B59A-4D53-9037-310121818350}" type="datetimeFigureOut">
              <a:rPr lang="ar-SA" smtClean="0"/>
              <a:t>03/05/1441</a:t>
            </a:fld>
            <a:endParaRPr lang="ar-SA"/>
          </a:p>
        </p:txBody>
      </p:sp>
      <p:sp>
        <p:nvSpPr>
          <p:cNvPr id="19" name="عنصر نائب للتذييل 18"/>
          <p:cNvSpPr>
            <a:spLocks noGrp="1"/>
          </p:cNvSpPr>
          <p:nvPr>
            <p:ph type="ftr" sz="quarter" idx="11"/>
          </p:nvPr>
        </p:nvSpPr>
        <p:spPr/>
        <p:txBody>
          <a:bodyPr/>
          <a:lstStyle/>
          <a:p>
            <a:endParaRPr lang="ar-SA"/>
          </a:p>
        </p:txBody>
      </p:sp>
      <p:sp>
        <p:nvSpPr>
          <p:cNvPr id="27" name="عنصر نائب لرقم الشريحة 26"/>
          <p:cNvSpPr>
            <a:spLocks noGrp="1"/>
          </p:cNvSpPr>
          <p:nvPr>
            <p:ph type="sldNum" sz="quarter" idx="12"/>
          </p:nvPr>
        </p:nvSpPr>
        <p:spPr/>
        <p:txBody>
          <a:bodyPr/>
          <a:lstStyle/>
          <a:p>
            <a:fld id="{CFC8BC32-77E6-48D0-BEB6-4D1364522065}"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C5998C80-B59A-4D53-9037-310121818350}" type="datetimeFigureOut">
              <a:rPr lang="ar-SA" smtClean="0"/>
              <a:t>03/05/1441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FC8BC32-77E6-48D0-BEB6-4D1364522065}"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C5998C80-B59A-4D53-9037-310121818350}" type="datetimeFigureOut">
              <a:rPr lang="ar-SA" smtClean="0"/>
              <a:t>03/05/1441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FC8BC32-77E6-48D0-BEB6-4D1364522065}"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C5998C80-B59A-4D53-9037-310121818350}" type="datetimeFigureOut">
              <a:rPr lang="ar-SA" smtClean="0"/>
              <a:t>03/05/1441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FC8BC32-77E6-48D0-BEB6-4D1364522065}"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C5998C80-B59A-4D53-9037-310121818350}" type="datetimeFigureOut">
              <a:rPr lang="ar-SA" smtClean="0"/>
              <a:t>03/05/1441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FC8BC32-77E6-48D0-BEB6-4D1364522065}"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C5998C80-B59A-4D53-9037-310121818350}" type="datetimeFigureOut">
              <a:rPr lang="ar-SA" smtClean="0"/>
              <a:t>03/05/1441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CFC8BC32-77E6-48D0-BEB6-4D1364522065}"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C5998C80-B59A-4D53-9037-310121818350}" type="datetimeFigureOut">
              <a:rPr lang="ar-SA" smtClean="0"/>
              <a:t>03/05/1441</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CFC8BC32-77E6-48D0-BEB6-4D1364522065}"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C5998C80-B59A-4D53-9037-310121818350}" type="datetimeFigureOut">
              <a:rPr lang="ar-SA" smtClean="0"/>
              <a:t>03/05/1441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CFC8BC32-77E6-48D0-BEB6-4D1364522065}"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5998C80-B59A-4D53-9037-310121818350}" type="datetimeFigureOut">
              <a:rPr lang="ar-SA" smtClean="0"/>
              <a:t>03/05/1441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CFC8BC32-77E6-48D0-BEB6-4D1364522065}"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C5998C80-B59A-4D53-9037-310121818350}" type="datetimeFigureOut">
              <a:rPr lang="ar-SA" smtClean="0"/>
              <a:t>03/05/1441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CFC8BC32-77E6-48D0-BEB6-4D1364522065}"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5998C80-B59A-4D53-9037-310121818350}" type="datetimeFigureOut">
              <a:rPr lang="ar-SA" smtClean="0"/>
              <a:t>03/05/1441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a:xfrm>
            <a:off x="8077200" y="6356350"/>
            <a:ext cx="609600" cy="365125"/>
          </a:xfrm>
        </p:spPr>
        <p:txBody>
          <a:bodyPr/>
          <a:lstStyle/>
          <a:p>
            <a:fld id="{CFC8BC32-77E6-48D0-BEB6-4D1364522065}" type="slidenum">
              <a:rPr lang="ar-SA" smtClean="0"/>
              <a:t>‹#›</a:t>
            </a:fld>
            <a:endParaRPr lang="ar-SA"/>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5998C80-B59A-4D53-9037-310121818350}" type="datetimeFigureOut">
              <a:rPr lang="ar-SA" smtClean="0"/>
              <a:t>03/05/1441</a:t>
            </a:fld>
            <a:endParaRPr lang="ar-SA"/>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FC8BC32-77E6-48D0-BEB6-4D1364522065}" type="slidenum">
              <a:rPr lang="ar-SA" smtClean="0"/>
              <a:t>‹#›</a:t>
            </a:fld>
            <a:endParaRPr lang="ar-SA"/>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5" y="1215505"/>
            <a:ext cx="7361584" cy="5597871"/>
          </a:xfrm>
          <a:prstGeom prst="rect">
            <a:avLst/>
          </a:prstGeom>
        </p:spPr>
      </p:pic>
      <p:sp>
        <p:nvSpPr>
          <p:cNvPr id="5" name="TextBox 4"/>
          <p:cNvSpPr txBox="1"/>
          <p:nvPr/>
        </p:nvSpPr>
        <p:spPr>
          <a:xfrm>
            <a:off x="4251872" y="745540"/>
            <a:ext cx="3898824" cy="523220"/>
          </a:xfrm>
          <a:prstGeom prst="rect">
            <a:avLst/>
          </a:prstGeom>
          <a:noFill/>
        </p:spPr>
        <p:txBody>
          <a:bodyPr wrap="none" rtlCol="1">
            <a:spAutoFit/>
          </a:bodyPr>
          <a:lstStyle/>
          <a:p>
            <a:r>
              <a:rPr lang="ar-IQ" sz="2800" b="1" dirty="0" smtClean="0"/>
              <a:t>قال تعالى في محكم كتابه العزيز:</a:t>
            </a:r>
            <a:endParaRPr lang="ar-IQ" sz="2800" b="1" dirty="0"/>
          </a:p>
        </p:txBody>
      </p:sp>
    </p:spTree>
    <p:extLst>
      <p:ext uri="{BB962C8B-B14F-4D97-AF65-F5344CB8AC3E}">
        <p14:creationId xmlns:p14="http://schemas.microsoft.com/office/powerpoint/2010/main" val="137258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b="1" dirty="0"/>
              <a:t>أهمية التحليل للمعلومات الأمنية </a:t>
            </a:r>
            <a:r>
              <a:rPr lang="ar-SA" b="1" dirty="0" smtClean="0"/>
              <a:t>والاستخبارية</a:t>
            </a:r>
            <a:endParaRPr lang="ar-IQ" dirty="0"/>
          </a:p>
        </p:txBody>
      </p:sp>
      <p:sp>
        <p:nvSpPr>
          <p:cNvPr id="3" name="Content Placeholder 2"/>
          <p:cNvSpPr>
            <a:spLocks noGrp="1"/>
          </p:cNvSpPr>
          <p:nvPr>
            <p:ph idx="1"/>
          </p:nvPr>
        </p:nvSpPr>
        <p:spPr/>
        <p:txBody>
          <a:bodyPr/>
          <a:lstStyle/>
          <a:p>
            <a:pPr algn="just"/>
            <a:r>
              <a:rPr lang="ar-SA" sz="3200" b="1" dirty="0"/>
              <a:t>التحليل هو الميزان المقيّم لجميع جهود المسوّق في جمع المعلومات وبكل اصنافها وتشعباتها، وهو القوة العاقلة التي تستلم جميع جهود القوة الفاعلة في الميدان، فهو من يقرأ التقارير ومعلومات المصادر والرصد والمراقبة الالكترونية والجهد الفني، وكذلك يعد المركز الحقيقي للمعلومات والملفات ومركز انتاج وتحويل المعلومات الى معرفة، ومن هنا نفهم ان العمل الاستخباري يتلخص بمهمتي الجمع والتحليل</a:t>
            </a:r>
            <a:r>
              <a:rPr lang="en-US" sz="3200" b="1" dirty="0"/>
              <a:t> .</a:t>
            </a:r>
          </a:p>
          <a:p>
            <a:endParaRPr lang="ar-IQ" dirty="0"/>
          </a:p>
        </p:txBody>
      </p:sp>
    </p:spTree>
    <p:extLst>
      <p:ext uri="{BB962C8B-B14F-4D97-AF65-F5344CB8AC3E}">
        <p14:creationId xmlns:p14="http://schemas.microsoft.com/office/powerpoint/2010/main" val="3033496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t>أهمية التحليل للمعلومات الأمنية والاستخبارية</a:t>
            </a:r>
            <a:endParaRPr lang="ar-IQ" dirty="0"/>
          </a:p>
        </p:txBody>
      </p:sp>
      <p:sp>
        <p:nvSpPr>
          <p:cNvPr id="3" name="Content Placeholder 2"/>
          <p:cNvSpPr>
            <a:spLocks noGrp="1"/>
          </p:cNvSpPr>
          <p:nvPr>
            <p:ph idx="1"/>
          </p:nvPr>
        </p:nvSpPr>
        <p:spPr/>
        <p:txBody>
          <a:bodyPr/>
          <a:lstStyle/>
          <a:p>
            <a:pPr algn="just"/>
            <a:r>
              <a:rPr lang="ar-SA" sz="3200" b="1" dirty="0"/>
              <a:t>فالجمع بلا تحليل كشبكة الصياد عندما تسحب من الماء يكون فيها انواع الاسماك ومن ثم يفرز الصياد الماهر ما في الشبكة وهو من يحدد قيمة ما اصطاده، فيحتفظ بالمفيد ويرمي بالباقي للبحر، ومادامت الشبكة في الماء فهو لا يعرف قيمتها وارباحها أو خسائرها أو مضارها أو منافعها، ولكن عندما يسحب ويفرز حينها سيعرف ذلك، وهذا بالضبط هو التحليل</a:t>
            </a:r>
            <a:r>
              <a:rPr lang="en-US" sz="3200" b="1" dirty="0"/>
              <a:t>.</a:t>
            </a:r>
          </a:p>
          <a:p>
            <a:endParaRPr lang="ar-IQ" dirty="0"/>
          </a:p>
        </p:txBody>
      </p:sp>
    </p:spTree>
    <p:extLst>
      <p:ext uri="{BB962C8B-B14F-4D97-AF65-F5344CB8AC3E}">
        <p14:creationId xmlns:p14="http://schemas.microsoft.com/office/powerpoint/2010/main" val="1454906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ar-SA" b="1" dirty="0"/>
              <a:t>صفات المحلل الأمني </a:t>
            </a:r>
            <a:r>
              <a:rPr lang="ar-SA" b="1" dirty="0" smtClean="0"/>
              <a:t>والاستخباري</a:t>
            </a:r>
            <a:endParaRPr lang="ar-IQ" dirty="0"/>
          </a:p>
        </p:txBody>
      </p:sp>
      <p:sp>
        <p:nvSpPr>
          <p:cNvPr id="3" name="Content Placeholder 2"/>
          <p:cNvSpPr>
            <a:spLocks noGrp="1"/>
          </p:cNvSpPr>
          <p:nvPr>
            <p:ph idx="1"/>
          </p:nvPr>
        </p:nvSpPr>
        <p:spPr/>
        <p:txBody>
          <a:bodyPr>
            <a:normAutofit fontScale="92500" lnSpcReduction="10000"/>
          </a:bodyPr>
          <a:lstStyle/>
          <a:p>
            <a:pPr algn="just"/>
            <a:r>
              <a:rPr lang="ar-SA" sz="3200" b="1" dirty="0"/>
              <a:t>في الغالب يكون رجل التحليل من المخضرمين وكبار السن الذين امضوا سنوات في الخدمة، ففي مجال تسويق المعلومة الأمنية يفضل العمل عبر ضباط ارتباط او ضباط التوجيه او المراقبة او ضباط المحطات الاستخبارية</a:t>
            </a:r>
            <a:r>
              <a:rPr lang="ar-IQ" sz="3200" b="1" dirty="0"/>
              <a:t>، </a:t>
            </a:r>
            <a:r>
              <a:rPr lang="ar-SA" sz="3200" b="1" dirty="0"/>
              <a:t>وبعد كسب الخبرة الميدانية لسنوات عديدة ينتقل الضابط ليقضي الثلث الاخير من سنوات خدمته في مجال التحليل، ويعد خبيراً استخبارياً ذو عقلية استخباراتية يجيد قراءة البيانات والمعلومات وقادر على الاستنتاج ومعرفه ما بين السطور وتركيب وتفكيك وتجزئة المعلومة واستنباط افضل الاحتمالات وادقها ومعرفة خطوات العدو أو المنظمات الارهابية الماضية والمستقبلية</a:t>
            </a:r>
            <a:r>
              <a:rPr lang="en-US" sz="3200" b="1" dirty="0"/>
              <a:t> .</a:t>
            </a:r>
          </a:p>
          <a:p>
            <a:endParaRPr lang="ar-IQ" dirty="0"/>
          </a:p>
        </p:txBody>
      </p:sp>
    </p:spTree>
    <p:extLst>
      <p:ext uri="{BB962C8B-B14F-4D97-AF65-F5344CB8AC3E}">
        <p14:creationId xmlns:p14="http://schemas.microsoft.com/office/powerpoint/2010/main" val="2714958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ar-SA" b="1" dirty="0"/>
              <a:t>صفات المحلل الأمني والاستخباري</a:t>
            </a:r>
            <a:endParaRPr lang="ar-IQ" dirty="0"/>
          </a:p>
        </p:txBody>
      </p:sp>
      <p:sp>
        <p:nvSpPr>
          <p:cNvPr id="3" name="Content Placeholder 2"/>
          <p:cNvSpPr>
            <a:spLocks noGrp="1"/>
          </p:cNvSpPr>
          <p:nvPr>
            <p:ph idx="1"/>
          </p:nvPr>
        </p:nvSpPr>
        <p:spPr/>
        <p:txBody>
          <a:bodyPr>
            <a:normAutofit/>
          </a:bodyPr>
          <a:lstStyle/>
          <a:p>
            <a:pPr algn="just"/>
            <a:r>
              <a:rPr lang="ar-SA" sz="3200" b="1" dirty="0"/>
              <a:t>وفي دراسة أجنبية أمنية لاحظت أنه قد لا يصلح 70% من عناصر الاستخبارات للعمل كمحللي معلومات، لأنه عمل فكري وعلمي دقيق يتطلب الموهبة والتجربة والخبرة والذكاء وسعة الاطلاع والافق والخيال الخصب</a:t>
            </a:r>
            <a:r>
              <a:rPr lang="en-US" sz="3200" b="1" dirty="0"/>
              <a:t> .</a:t>
            </a:r>
          </a:p>
          <a:p>
            <a:pPr algn="just"/>
            <a:endParaRPr lang="ar-IQ" sz="3200" b="1" dirty="0"/>
          </a:p>
        </p:txBody>
      </p:sp>
    </p:spTree>
    <p:extLst>
      <p:ext uri="{BB962C8B-B14F-4D97-AF65-F5344CB8AC3E}">
        <p14:creationId xmlns:p14="http://schemas.microsoft.com/office/powerpoint/2010/main" val="223407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normAutofit/>
          </a:bodyPr>
          <a:lstStyle/>
          <a:p>
            <a:pPr algn="just"/>
            <a:r>
              <a:rPr lang="ar-SA" b="1" dirty="0"/>
              <a:t>مصادر المعلومات الأمنية </a:t>
            </a:r>
            <a:r>
              <a:rPr lang="ar-SA" b="1" dirty="0" smtClean="0"/>
              <a:t>والاستخبارية</a:t>
            </a:r>
            <a:endParaRPr lang="ar-IQ" dirty="0"/>
          </a:p>
        </p:txBody>
      </p:sp>
      <p:sp>
        <p:nvSpPr>
          <p:cNvPr id="3" name="Content Placeholder 2"/>
          <p:cNvSpPr>
            <a:spLocks noGrp="1"/>
          </p:cNvSpPr>
          <p:nvPr>
            <p:ph idx="1"/>
          </p:nvPr>
        </p:nvSpPr>
        <p:spPr>
          <a:xfrm>
            <a:off x="457200" y="1475656"/>
            <a:ext cx="8229600" cy="4848944"/>
          </a:xfrm>
        </p:spPr>
        <p:txBody>
          <a:bodyPr>
            <a:noAutofit/>
          </a:bodyPr>
          <a:lstStyle/>
          <a:p>
            <a:pPr algn="just"/>
            <a:r>
              <a:rPr lang="ar-SA" sz="3200" b="1" dirty="0"/>
              <a:t>تنقسم مصادر المعلومات الامنية والاستخبارية الى</a:t>
            </a:r>
            <a:r>
              <a:rPr lang="en-US" sz="3200" b="1" dirty="0"/>
              <a:t> :</a:t>
            </a:r>
          </a:p>
          <a:p>
            <a:pPr lvl="0" algn="just"/>
            <a:r>
              <a:rPr lang="ar-SA" sz="3200" b="1" dirty="0"/>
              <a:t>معلومات علنية: وتكون على شكل صوت اذاعات، صحف، كتب، بحوث، استبيانات، مقالات، قنوات فضائية، مؤتمرات وندوات، وغيرها</a:t>
            </a:r>
            <a:endParaRPr lang="en-US" sz="3200" b="1" dirty="0"/>
          </a:p>
          <a:p>
            <a:pPr lvl="0" algn="just"/>
            <a:r>
              <a:rPr lang="ar-SA" sz="3200" b="1" dirty="0"/>
              <a:t>معلومات سرية: من المصادر البشرية</a:t>
            </a:r>
            <a:r>
              <a:rPr lang="ar-IQ" sz="3200" b="1" dirty="0"/>
              <a:t>، تعاون بين الجهة الأمنية والجمهور أو المجتمع المدني.</a:t>
            </a:r>
            <a:endParaRPr lang="en-US" sz="3200" b="1" dirty="0"/>
          </a:p>
          <a:p>
            <a:pPr lvl="0" algn="just"/>
            <a:r>
              <a:rPr lang="ar-SA" sz="3200" b="1" dirty="0"/>
              <a:t>معلومات فنية : مصدرها التنصت، الصور الجوية، الرادارات، المراقبة الكترونية، مواقع الانترنت</a:t>
            </a:r>
            <a:r>
              <a:rPr lang="ar-SA" sz="3200" b="1" dirty="0" smtClean="0"/>
              <a:t>.</a:t>
            </a:r>
            <a:endParaRPr lang="en-US" sz="3200" b="1" dirty="0"/>
          </a:p>
        </p:txBody>
      </p:sp>
    </p:spTree>
    <p:extLst>
      <p:ext uri="{BB962C8B-B14F-4D97-AF65-F5344CB8AC3E}">
        <p14:creationId xmlns:p14="http://schemas.microsoft.com/office/powerpoint/2010/main" val="2237726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ar-SA" b="1" dirty="0"/>
              <a:t>مصادر المعلومات الأمنية والاستخبارية</a:t>
            </a:r>
            <a:endParaRPr lang="ar-IQ" dirty="0"/>
          </a:p>
        </p:txBody>
      </p:sp>
      <p:sp>
        <p:nvSpPr>
          <p:cNvPr id="3" name="Content Placeholder 2"/>
          <p:cNvSpPr>
            <a:spLocks noGrp="1"/>
          </p:cNvSpPr>
          <p:nvPr>
            <p:ph idx="1"/>
          </p:nvPr>
        </p:nvSpPr>
        <p:spPr/>
        <p:txBody>
          <a:bodyPr>
            <a:normAutofit/>
          </a:bodyPr>
          <a:lstStyle/>
          <a:p>
            <a:pPr lvl="0" algn="just"/>
            <a:r>
              <a:rPr lang="ar-SA" sz="3200" b="1" dirty="0"/>
              <a:t>معلومات بثمن : معلومات يتم شرائها بالمال</a:t>
            </a:r>
            <a:r>
              <a:rPr lang="en-US" sz="3200" b="1" dirty="0"/>
              <a:t>.</a:t>
            </a:r>
          </a:p>
          <a:p>
            <a:pPr lvl="0" algn="just"/>
            <a:r>
              <a:rPr lang="ar-SA" sz="3200" b="1" dirty="0"/>
              <a:t>معلومات تبادلية: معلومات من اجهزة استخبارية لدول صدي</a:t>
            </a:r>
            <a:r>
              <a:rPr lang="ar-IQ" sz="3200" b="1" dirty="0"/>
              <a:t>قة مجاورة كانت أم بعيدة.</a:t>
            </a:r>
            <a:endParaRPr lang="en-US" sz="3200" b="1" dirty="0"/>
          </a:p>
          <a:p>
            <a:pPr algn="just"/>
            <a:r>
              <a:rPr lang="ar-SA" sz="3200" b="1" dirty="0"/>
              <a:t>معلومات التغذية العكسية : وهي المستخلصة من التحقيق مع المجرمين والمتهمين والارهابيين والأخذ باعترافاتهم</a:t>
            </a:r>
            <a:r>
              <a:rPr lang="en-US" sz="3200" b="1" dirty="0"/>
              <a:t>.</a:t>
            </a:r>
            <a:endParaRPr lang="ar-IQ" sz="3200" b="1" dirty="0"/>
          </a:p>
          <a:p>
            <a:pPr algn="just"/>
            <a:endParaRPr lang="ar-IQ" sz="3200" dirty="0"/>
          </a:p>
        </p:txBody>
      </p:sp>
    </p:spTree>
    <p:extLst>
      <p:ext uri="{BB962C8B-B14F-4D97-AF65-F5344CB8AC3E}">
        <p14:creationId xmlns:p14="http://schemas.microsoft.com/office/powerpoint/2010/main" val="2891811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ar-IQ" dirty="0" smtClean="0"/>
              <a:t>تقييم المصادر البشرية </a:t>
            </a:r>
            <a:endParaRPr lang="ar-IQ" dirty="0"/>
          </a:p>
        </p:txBody>
      </p:sp>
      <p:sp>
        <p:nvSpPr>
          <p:cNvPr id="3" name="Content Placeholder 2"/>
          <p:cNvSpPr>
            <a:spLocks noGrp="1"/>
          </p:cNvSpPr>
          <p:nvPr>
            <p:ph idx="1"/>
          </p:nvPr>
        </p:nvSpPr>
        <p:spPr/>
        <p:txBody>
          <a:bodyPr>
            <a:normAutofit/>
          </a:bodyPr>
          <a:lstStyle/>
          <a:p>
            <a:pPr algn="just"/>
            <a:r>
              <a:rPr lang="ar-SA" sz="3200" b="1" dirty="0" smtClean="0"/>
              <a:t>تعتمد الجهة</a:t>
            </a:r>
            <a:r>
              <a:rPr lang="ar-IQ" sz="3200" b="1" dirty="0" smtClean="0"/>
              <a:t> القائمة بتحليل المعلومات</a:t>
            </a:r>
            <a:r>
              <a:rPr lang="ar-SA" sz="3200" b="1" dirty="0" smtClean="0"/>
              <a:t> </a:t>
            </a:r>
            <a:r>
              <a:rPr lang="ar-SA" sz="3200" b="1" dirty="0"/>
              <a:t>بشكل كبير ومهم على موثوقية المصادر </a:t>
            </a:r>
            <a:r>
              <a:rPr lang="ar-IQ" sz="3200" b="1" dirty="0" smtClean="0"/>
              <a:t>البشرية </a:t>
            </a:r>
            <a:r>
              <a:rPr lang="ar-SA" sz="3200" b="1" dirty="0" smtClean="0"/>
              <a:t>والتي </a:t>
            </a:r>
            <a:r>
              <a:rPr lang="ar-SA" sz="3200" b="1" dirty="0"/>
              <a:t>تساعد بشكل كبير في فهم صحيح للمعلومة، ويكون تقييم المصدر في جهتين : جهة الجمع والتحليل، ولكن مع الفارق بان التحليل هو تقييم الخبر او المعلومة، بينما جهة المعلومات ترفع المعلومات مع تقييم المصدر، وعادة يستند تقييم </a:t>
            </a:r>
            <a:r>
              <a:rPr lang="ar-SA" sz="3200" b="1" dirty="0" smtClean="0"/>
              <a:t>المصدر</a:t>
            </a:r>
            <a:r>
              <a:rPr lang="ar-IQ" sz="3200" b="1" dirty="0" smtClean="0"/>
              <a:t> البشري</a:t>
            </a:r>
            <a:r>
              <a:rPr lang="ar-SA" sz="3200" b="1" dirty="0" smtClean="0"/>
              <a:t> عل</a:t>
            </a:r>
            <a:r>
              <a:rPr lang="ar-IQ" sz="3200" b="1" dirty="0" smtClean="0"/>
              <a:t>ى:</a:t>
            </a:r>
          </a:p>
          <a:p>
            <a:pPr marL="0" indent="0" algn="just">
              <a:buNone/>
            </a:pPr>
            <a:r>
              <a:rPr lang="ar-IQ" sz="3200" b="1" dirty="0" smtClean="0"/>
              <a:t>1- الملف الاداري</a:t>
            </a:r>
          </a:p>
          <a:p>
            <a:pPr marL="0" indent="0" algn="just">
              <a:buNone/>
            </a:pPr>
            <a:r>
              <a:rPr lang="ar-IQ" sz="3200" b="1" dirty="0" smtClean="0"/>
              <a:t>2- الملف الانتاجي</a:t>
            </a:r>
            <a:endParaRPr lang="ar-IQ" sz="3200" b="1" dirty="0"/>
          </a:p>
        </p:txBody>
      </p:sp>
    </p:spTree>
    <p:extLst>
      <p:ext uri="{BB962C8B-B14F-4D97-AF65-F5344CB8AC3E}">
        <p14:creationId xmlns:p14="http://schemas.microsoft.com/office/powerpoint/2010/main" val="3296681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ar-IQ" dirty="0"/>
              <a:t>تقييم المصادر البشرية </a:t>
            </a:r>
          </a:p>
        </p:txBody>
      </p:sp>
      <p:sp>
        <p:nvSpPr>
          <p:cNvPr id="3" name="Content Placeholder 2"/>
          <p:cNvSpPr>
            <a:spLocks noGrp="1"/>
          </p:cNvSpPr>
          <p:nvPr>
            <p:ph idx="1"/>
          </p:nvPr>
        </p:nvSpPr>
        <p:spPr>
          <a:xfrm>
            <a:off x="457200" y="1935480"/>
            <a:ext cx="8229600" cy="3869784"/>
          </a:xfrm>
        </p:spPr>
        <p:txBody>
          <a:bodyPr>
            <a:normAutofit/>
          </a:bodyPr>
          <a:lstStyle/>
          <a:p>
            <a:pPr lvl="0" algn="just"/>
            <a:r>
              <a:rPr lang="ar-SA" sz="3200" b="1" dirty="0"/>
              <a:t>الملف الاداري : ويشمل دراسة دوافع المصدر وسلوكه ومدة الخدمة وهل يمتلك مدخلاً مباشراً للمعلومات التي يستقيها ام ان معلوماته غير مباشرة</a:t>
            </a:r>
            <a:r>
              <a:rPr lang="en-US" sz="3200" b="1" dirty="0"/>
              <a:t> , </a:t>
            </a:r>
            <a:r>
              <a:rPr lang="ar-SA" sz="3200" b="1" dirty="0"/>
              <a:t>فهنالك (مثال) مصدر هو من داخل العدو وهنالك مصدر قريب من العدو كأن يكون من الاصدقاء أو الاقرباء للعدو.</a:t>
            </a:r>
            <a:endParaRPr lang="en-US" sz="3200" b="1" dirty="0"/>
          </a:p>
          <a:p>
            <a:pPr algn="just"/>
            <a:r>
              <a:rPr lang="ar-SA" sz="3200" b="1" dirty="0"/>
              <a:t>ملف الانتاج : ويشمل تقييم تقاريره السابقة ودقة المعلومات وحجمها واهميتها ونوعها</a:t>
            </a:r>
            <a:r>
              <a:rPr lang="en-US" sz="3200" b="1" dirty="0"/>
              <a:t>.</a:t>
            </a:r>
            <a:endParaRPr lang="ar-IQ" sz="3200" b="1" dirty="0"/>
          </a:p>
        </p:txBody>
      </p:sp>
    </p:spTree>
    <p:extLst>
      <p:ext uri="{BB962C8B-B14F-4D97-AF65-F5344CB8AC3E}">
        <p14:creationId xmlns:p14="http://schemas.microsoft.com/office/powerpoint/2010/main" val="4196993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ar-IQ" dirty="0" smtClean="0"/>
              <a:t>تقييم المصادر البشرية</a:t>
            </a:r>
            <a:endParaRPr lang="ar-IQ" dirty="0"/>
          </a:p>
        </p:txBody>
      </p:sp>
      <p:sp>
        <p:nvSpPr>
          <p:cNvPr id="3" name="Content Placeholder 2"/>
          <p:cNvSpPr>
            <a:spLocks noGrp="1"/>
          </p:cNvSpPr>
          <p:nvPr>
            <p:ph idx="1"/>
          </p:nvPr>
        </p:nvSpPr>
        <p:spPr/>
        <p:txBody>
          <a:bodyPr>
            <a:normAutofit/>
          </a:bodyPr>
          <a:lstStyle/>
          <a:p>
            <a:pPr algn="just"/>
            <a:r>
              <a:rPr lang="ar-SA" sz="3200" b="1" dirty="0"/>
              <a:t>ومن خلال ذلك توضع الدرجات التالية لتقييم المصدر وتشار لها في التقارير المرفوعة من جمع المعلومات الى التحليل، والدرجات هي : </a:t>
            </a:r>
            <a:endParaRPr lang="en-US" sz="3200" b="1" dirty="0"/>
          </a:p>
          <a:p>
            <a:pPr algn="just"/>
            <a:r>
              <a:rPr lang="ar-SA" sz="3200" b="1" dirty="0"/>
              <a:t>موثوق جدا - موثوق - </a:t>
            </a:r>
            <a:r>
              <a:rPr lang="ar-SA" sz="3200" b="1" dirty="0" smtClean="0"/>
              <a:t>وسط </a:t>
            </a:r>
            <a:r>
              <a:rPr lang="ar-SA" sz="3200" b="1" dirty="0"/>
              <a:t>- غير موثوق - غير معروف (هذه الدرجة الاخيرة تكون عادة في فتره تجنيد المصدر حديثاً اي في الاشهر الاولى</a:t>
            </a:r>
            <a:r>
              <a:rPr lang="en-US" sz="3200" b="1" dirty="0"/>
              <a:t>.</a:t>
            </a:r>
            <a:endParaRPr lang="ar-IQ" sz="3200" b="1" dirty="0"/>
          </a:p>
        </p:txBody>
      </p:sp>
    </p:spTree>
    <p:extLst>
      <p:ext uri="{BB962C8B-B14F-4D97-AF65-F5344CB8AC3E}">
        <p14:creationId xmlns:p14="http://schemas.microsoft.com/office/powerpoint/2010/main" val="3331185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smtClean="0"/>
              <a:t>جدول لمقياس خماسي لدرجة الموثوقية بالمعلومات</a:t>
            </a:r>
            <a:endParaRPr lang="ar-IQ"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37104342"/>
              </p:ext>
            </p:extLst>
          </p:nvPr>
        </p:nvGraphicFramePr>
        <p:xfrm>
          <a:off x="457200" y="1935161"/>
          <a:ext cx="8229600" cy="2861990"/>
        </p:xfrm>
        <a:graphic>
          <a:graphicData uri="http://schemas.openxmlformats.org/drawingml/2006/table">
            <a:tbl>
              <a:tblPr rtl="1" firstRow="1" bandRow="1">
                <a:tableStyleId>{FABFCF23-3B69-468F-B69F-88F6DE6A72F2}</a:tableStyleId>
              </a:tblPr>
              <a:tblGrid>
                <a:gridCol w="1645920"/>
                <a:gridCol w="1645920"/>
                <a:gridCol w="1645920"/>
                <a:gridCol w="1645920"/>
                <a:gridCol w="1645920"/>
              </a:tblGrid>
              <a:tr h="1430995">
                <a:tc>
                  <a:txBody>
                    <a:bodyPr/>
                    <a:lstStyle/>
                    <a:p>
                      <a:pPr algn="ctr" rtl="1"/>
                      <a:r>
                        <a:rPr lang="ar-IQ" dirty="0" smtClean="0">
                          <a:solidFill>
                            <a:sysClr val="windowText" lastClr="000000"/>
                          </a:solidFill>
                        </a:rPr>
                        <a:t>موثوق جدا</a:t>
                      </a:r>
                      <a:endParaRPr lang="ar-IQ" dirty="0">
                        <a:solidFill>
                          <a:sysClr val="windowText" lastClr="000000"/>
                        </a:solidFill>
                      </a:endParaRPr>
                    </a:p>
                  </a:txBody>
                  <a:tcPr/>
                </a:tc>
                <a:tc>
                  <a:txBody>
                    <a:bodyPr/>
                    <a:lstStyle/>
                    <a:p>
                      <a:pPr algn="ctr" rtl="1"/>
                      <a:r>
                        <a:rPr lang="ar-IQ" dirty="0" smtClean="0">
                          <a:solidFill>
                            <a:sysClr val="windowText" lastClr="000000"/>
                          </a:solidFill>
                        </a:rPr>
                        <a:t>موثوق</a:t>
                      </a:r>
                      <a:endParaRPr lang="ar-IQ" dirty="0">
                        <a:solidFill>
                          <a:sysClr val="windowText" lastClr="000000"/>
                        </a:solidFill>
                      </a:endParaRPr>
                    </a:p>
                  </a:txBody>
                  <a:tcPr/>
                </a:tc>
                <a:tc>
                  <a:txBody>
                    <a:bodyPr/>
                    <a:lstStyle/>
                    <a:p>
                      <a:pPr algn="ctr" rtl="1"/>
                      <a:r>
                        <a:rPr lang="ar-IQ" dirty="0" smtClean="0">
                          <a:solidFill>
                            <a:sysClr val="windowText" lastClr="000000"/>
                          </a:solidFill>
                        </a:rPr>
                        <a:t>وسط</a:t>
                      </a:r>
                      <a:endParaRPr lang="ar-IQ" dirty="0">
                        <a:solidFill>
                          <a:sysClr val="windowText" lastClr="000000"/>
                        </a:solidFill>
                      </a:endParaRPr>
                    </a:p>
                  </a:txBody>
                  <a:tcPr/>
                </a:tc>
                <a:tc>
                  <a:txBody>
                    <a:bodyPr/>
                    <a:lstStyle/>
                    <a:p>
                      <a:pPr algn="ctr" rtl="1"/>
                      <a:r>
                        <a:rPr lang="ar-IQ" dirty="0" smtClean="0">
                          <a:solidFill>
                            <a:sysClr val="windowText" lastClr="000000"/>
                          </a:solidFill>
                        </a:rPr>
                        <a:t>غير موثوق</a:t>
                      </a:r>
                      <a:endParaRPr lang="ar-IQ" dirty="0">
                        <a:solidFill>
                          <a:sysClr val="windowText" lastClr="000000"/>
                        </a:solidFill>
                      </a:endParaRPr>
                    </a:p>
                  </a:txBody>
                  <a:tcPr/>
                </a:tc>
                <a:tc>
                  <a:txBody>
                    <a:bodyPr/>
                    <a:lstStyle/>
                    <a:p>
                      <a:pPr algn="ctr" rtl="1"/>
                      <a:r>
                        <a:rPr lang="ar-IQ" dirty="0" smtClean="0">
                          <a:solidFill>
                            <a:sysClr val="windowText" lastClr="000000"/>
                          </a:solidFill>
                        </a:rPr>
                        <a:t>غير معروف</a:t>
                      </a:r>
                      <a:endParaRPr lang="ar-IQ" dirty="0">
                        <a:solidFill>
                          <a:sysClr val="windowText" lastClr="000000"/>
                        </a:solidFill>
                      </a:endParaRPr>
                    </a:p>
                  </a:txBody>
                  <a:tcPr/>
                </a:tc>
              </a:tr>
              <a:tr h="1430995">
                <a:tc>
                  <a:txBody>
                    <a:bodyPr/>
                    <a:lstStyle/>
                    <a:p>
                      <a:pPr algn="ctr" rtl="1"/>
                      <a:r>
                        <a:rPr lang="ar-IQ" dirty="0" smtClean="0"/>
                        <a:t>5</a:t>
                      </a:r>
                      <a:endParaRPr lang="ar-IQ" dirty="0"/>
                    </a:p>
                  </a:txBody>
                  <a:tcPr/>
                </a:tc>
                <a:tc>
                  <a:txBody>
                    <a:bodyPr/>
                    <a:lstStyle/>
                    <a:p>
                      <a:pPr algn="ctr" rtl="1"/>
                      <a:r>
                        <a:rPr lang="ar-IQ" dirty="0" smtClean="0"/>
                        <a:t>4</a:t>
                      </a:r>
                      <a:endParaRPr lang="ar-IQ" dirty="0"/>
                    </a:p>
                  </a:txBody>
                  <a:tcPr/>
                </a:tc>
                <a:tc>
                  <a:txBody>
                    <a:bodyPr/>
                    <a:lstStyle/>
                    <a:p>
                      <a:pPr algn="ctr" rtl="1"/>
                      <a:r>
                        <a:rPr lang="ar-IQ" dirty="0" smtClean="0"/>
                        <a:t>3</a:t>
                      </a:r>
                      <a:endParaRPr lang="ar-IQ" dirty="0"/>
                    </a:p>
                  </a:txBody>
                  <a:tcPr/>
                </a:tc>
                <a:tc>
                  <a:txBody>
                    <a:bodyPr/>
                    <a:lstStyle/>
                    <a:p>
                      <a:pPr algn="ctr" rtl="1"/>
                      <a:r>
                        <a:rPr lang="ar-IQ" dirty="0" smtClean="0"/>
                        <a:t>2</a:t>
                      </a:r>
                      <a:endParaRPr lang="ar-IQ" dirty="0"/>
                    </a:p>
                  </a:txBody>
                  <a:tcPr/>
                </a:tc>
                <a:tc>
                  <a:txBody>
                    <a:bodyPr/>
                    <a:lstStyle/>
                    <a:p>
                      <a:pPr algn="ctr" rtl="1"/>
                      <a:r>
                        <a:rPr lang="ar-IQ" dirty="0" smtClean="0"/>
                        <a:t>1</a:t>
                      </a:r>
                      <a:endParaRPr lang="ar-IQ" dirty="0"/>
                    </a:p>
                  </a:txBody>
                  <a:tcPr/>
                </a:tc>
              </a:tr>
            </a:tbl>
          </a:graphicData>
        </a:graphic>
      </p:graphicFrame>
    </p:spTree>
    <p:extLst>
      <p:ext uri="{BB962C8B-B14F-4D97-AF65-F5344CB8AC3E}">
        <p14:creationId xmlns:p14="http://schemas.microsoft.com/office/powerpoint/2010/main" val="2360641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5286" y="1052736"/>
            <a:ext cx="9073218" cy="5688632"/>
          </a:xfrm>
          <a:prstGeom prst="rect">
            <a:avLst/>
          </a:prstGeom>
        </p:spPr>
      </p:pic>
      <p:sp>
        <p:nvSpPr>
          <p:cNvPr id="5" name="عنوان 1"/>
          <p:cNvSpPr txBox="1">
            <a:spLocks/>
          </p:cNvSpPr>
          <p:nvPr/>
        </p:nvSpPr>
        <p:spPr>
          <a:xfrm>
            <a:off x="533400" y="1957390"/>
            <a:ext cx="7851648" cy="1828800"/>
          </a:xfrm>
          <a:prstGeom prst="rect">
            <a:avLst/>
          </a:prstGeom>
        </p:spPr>
        <p:txBody>
          <a:bodyPr vert="horz" lIns="0" rIns="0" bIns="0" anchor="b">
            <a:normAutofit/>
          </a:bodyPr>
          <a:lstStyle>
            <a:lvl1pPr algn="l" rtl="1"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ar-IQ" dirty="0" smtClean="0">
                <a:solidFill>
                  <a:schemeClr val="tx1"/>
                </a:solidFill>
                <a:effectLst>
                  <a:outerShdw blurRad="38100" dist="38100" dir="2700000" algn="tl">
                    <a:srgbClr val="000000">
                      <a:alpha val="43137"/>
                    </a:srgbClr>
                  </a:outerShdw>
                </a:effectLst>
              </a:rPr>
              <a:t>تسويق المعلومة الأمنية والاستخبارية</a:t>
            </a:r>
            <a:endParaRPr lang="ar-SA" dirty="0">
              <a:solidFill>
                <a:schemeClr val="tx1"/>
              </a:solidFill>
              <a:effectLst>
                <a:outerShdw blurRad="38100" dist="38100" dir="2700000" algn="tl">
                  <a:srgbClr val="000000">
                    <a:alpha val="43137"/>
                  </a:srgbClr>
                </a:outerShdw>
              </a:effectLst>
            </a:endParaRPr>
          </a:p>
        </p:txBody>
      </p:sp>
      <p:sp>
        <p:nvSpPr>
          <p:cNvPr id="6" name="عنوان فرعي 2"/>
          <p:cNvSpPr txBox="1">
            <a:spLocks/>
          </p:cNvSpPr>
          <p:nvPr/>
        </p:nvSpPr>
        <p:spPr>
          <a:xfrm>
            <a:off x="533400" y="4484712"/>
            <a:ext cx="7854696" cy="1752600"/>
          </a:xfrm>
          <a:prstGeom prst="rect">
            <a:avLst/>
          </a:prstGeom>
          <a:noFill/>
          <a:ln>
            <a:noFill/>
          </a:ln>
        </p:spPr>
        <p:txBody>
          <a:bodyPr vert="horz">
            <a:normAutofit/>
          </a:bodyPr>
          <a:lst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ctr"/>
            <a:r>
              <a:rPr lang="ar-IQ" b="1" dirty="0" smtClean="0">
                <a:ln w="18415" cmpd="sng">
                  <a:solidFill>
                    <a:srgbClr val="FFFFFF"/>
                  </a:solidFill>
                  <a:prstDash val="solid"/>
                </a:ln>
                <a:solidFill>
                  <a:srgbClr val="FFFF00"/>
                </a:solidFill>
                <a:effectLst>
                  <a:outerShdw blurRad="38100" dist="38100" dir="2700000" algn="tl">
                    <a:srgbClr val="000000">
                      <a:alpha val="43137"/>
                    </a:srgbClr>
                  </a:outerShdw>
                </a:effectLst>
              </a:rPr>
              <a:t>أ.م.د. منذر خضر يعقوب المهتدي</a:t>
            </a:r>
          </a:p>
          <a:p>
            <a:pPr algn="ctr"/>
            <a:r>
              <a:rPr lang="ar-IQ" b="1" dirty="0" smtClean="0">
                <a:ln w="18415" cmpd="sng">
                  <a:solidFill>
                    <a:srgbClr val="FFFFFF"/>
                  </a:solidFill>
                  <a:prstDash val="solid"/>
                </a:ln>
                <a:solidFill>
                  <a:srgbClr val="FFFF00"/>
                </a:solidFill>
                <a:effectLst>
                  <a:outerShdw blurRad="38100" dist="38100" dir="2700000" algn="tl">
                    <a:srgbClr val="000000">
                      <a:alpha val="43137"/>
                    </a:srgbClr>
                  </a:outerShdw>
                </a:effectLst>
              </a:rPr>
              <a:t>قسم إدارة التسويق</a:t>
            </a:r>
          </a:p>
          <a:p>
            <a:pPr algn="ctr"/>
            <a:r>
              <a:rPr lang="ar-IQ" b="1" dirty="0" smtClean="0">
                <a:ln w="18415" cmpd="sng">
                  <a:solidFill>
                    <a:srgbClr val="FFFFFF"/>
                  </a:solidFill>
                  <a:prstDash val="solid"/>
                </a:ln>
                <a:solidFill>
                  <a:srgbClr val="FFFF00"/>
                </a:solidFill>
                <a:effectLst>
                  <a:outerShdw blurRad="38100" dist="38100" dir="2700000" algn="tl">
                    <a:srgbClr val="000000">
                      <a:alpha val="43137"/>
                    </a:srgbClr>
                  </a:outerShdw>
                </a:effectLst>
              </a:rPr>
              <a:t>كلية الإدارة والاقتصاد</a:t>
            </a:r>
            <a:endParaRPr lang="ar-SA" b="1" dirty="0">
              <a:ln w="18415" cmpd="sng">
                <a:solidFill>
                  <a:srgbClr val="FFFFFF"/>
                </a:solidFill>
                <a:prstDash val="solid"/>
              </a:ln>
              <a:solidFill>
                <a:srgbClr val="FFFF00"/>
              </a:solidFill>
              <a:effectLst>
                <a:outerShdw blurRad="38100" dist="38100" dir="2700000" algn="tl">
                  <a:srgbClr val="000000">
                    <a:alpha val="43137"/>
                  </a:srgbClr>
                </a:outerShdw>
              </a:effectLst>
            </a:endParaRPr>
          </a:p>
        </p:txBody>
      </p:sp>
      <p:pic>
        <p:nvPicPr>
          <p:cNvPr id="7" name="صورة 5"/>
          <p:cNvPicPr>
            <a:picLocks noChangeAspect="1"/>
          </p:cNvPicPr>
          <p:nvPr/>
        </p:nvPicPr>
        <p:blipFill>
          <a:blip r:embed="rId3" cstate="print">
            <a:extLst/>
          </a:blip>
          <a:stretch>
            <a:fillRect/>
          </a:stretch>
        </p:blipFill>
        <p:spPr>
          <a:xfrm>
            <a:off x="125211" y="177729"/>
            <a:ext cx="1803583" cy="1822511"/>
          </a:xfrm>
          <a:prstGeom prst="rect">
            <a:avLst/>
          </a:prstGeom>
          <a:ln>
            <a:noFill/>
          </a:ln>
          <a:effectLst>
            <a:softEdge rad="112500"/>
          </a:effectLst>
        </p:spPr>
      </p:pic>
      <p:pic>
        <p:nvPicPr>
          <p:cNvPr id="8" name="صورة 11" descr="index.jpg"/>
          <p:cNvPicPr>
            <a:picLocks noChangeAspect="1"/>
          </p:cNvPicPr>
          <p:nvPr/>
        </p:nvPicPr>
        <p:blipFill>
          <a:blip r:embed="rId4"/>
          <a:srcRect/>
          <a:stretch>
            <a:fillRect/>
          </a:stretch>
        </p:blipFill>
        <p:spPr bwMode="auto">
          <a:xfrm>
            <a:off x="7072330" y="142864"/>
            <a:ext cx="1857375" cy="1785938"/>
          </a:xfrm>
          <a:prstGeom prst="rect">
            <a:avLst/>
          </a:prstGeom>
          <a:ln>
            <a:noFill/>
          </a:ln>
          <a:effectLst>
            <a:softEdge rad="112500"/>
          </a:effectLst>
        </p:spPr>
      </p:pic>
      <p:sp>
        <p:nvSpPr>
          <p:cNvPr id="9" name="عنوان 1"/>
          <p:cNvSpPr txBox="1">
            <a:spLocks/>
          </p:cNvSpPr>
          <p:nvPr/>
        </p:nvSpPr>
        <p:spPr>
          <a:xfrm>
            <a:off x="467544" y="1196752"/>
            <a:ext cx="7851648" cy="18288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ar-IQ" dirty="0" smtClean="0">
                <a:solidFill>
                  <a:schemeClr val="tx1"/>
                </a:solidFill>
              </a:rPr>
              <a:t>ورقة بحثية</a:t>
            </a:r>
            <a:endParaRPr lang="ar-SA" dirty="0">
              <a:solidFill>
                <a:schemeClr val="tx1"/>
              </a:solidFill>
            </a:endParaRPr>
          </a:p>
        </p:txBody>
      </p:sp>
    </p:spTree>
    <p:extLst>
      <p:ext uri="{BB962C8B-B14F-4D97-AF65-F5344CB8AC3E}">
        <p14:creationId xmlns:p14="http://schemas.microsoft.com/office/powerpoint/2010/main" val="828888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ar-IQ" dirty="0" smtClean="0"/>
              <a:t>مراحل تحليل المعلومة الاستخبارية</a:t>
            </a:r>
            <a:endParaRPr lang="ar-IQ" dirty="0"/>
          </a:p>
        </p:txBody>
      </p:sp>
      <p:sp>
        <p:nvSpPr>
          <p:cNvPr id="3" name="Content Placeholder 2"/>
          <p:cNvSpPr>
            <a:spLocks noGrp="1"/>
          </p:cNvSpPr>
          <p:nvPr>
            <p:ph idx="1"/>
          </p:nvPr>
        </p:nvSpPr>
        <p:spPr/>
        <p:txBody>
          <a:bodyPr>
            <a:normAutofit/>
          </a:bodyPr>
          <a:lstStyle/>
          <a:p>
            <a:pPr algn="just"/>
            <a:r>
              <a:rPr lang="ar-SA" sz="3200" b="1" dirty="0"/>
              <a:t>هنالك عشر خطوات رئيسة في تحليل المعلومة الاستخبارية</a:t>
            </a:r>
            <a:endParaRPr lang="en-US" sz="3200" b="1" dirty="0"/>
          </a:p>
          <a:p>
            <a:pPr algn="just"/>
            <a:r>
              <a:rPr lang="ar-SA" sz="3200" b="1" dirty="0"/>
              <a:t>1-التقييم الاولي</a:t>
            </a:r>
            <a:r>
              <a:rPr lang="ar-SA" sz="3200" b="1" dirty="0" smtClean="0"/>
              <a:t>. </a:t>
            </a:r>
            <a:r>
              <a:rPr lang="ar-SA" sz="3200" b="1" dirty="0"/>
              <a:t>2- الفرز والتصنيف. 3-تحديد درجة الثقة. 4- الفائدة</a:t>
            </a:r>
            <a:r>
              <a:rPr lang="en-US" sz="3200" b="1" dirty="0"/>
              <a:t>.</a:t>
            </a:r>
            <a:r>
              <a:rPr lang="ar-IQ" sz="3200" b="1" dirty="0"/>
              <a:t>5- </a:t>
            </a:r>
            <a:r>
              <a:rPr lang="ar-SA" sz="3200" b="1" dirty="0"/>
              <a:t>تقييم جهة الملف.</a:t>
            </a:r>
            <a:endParaRPr lang="en-US" sz="3200" b="1" dirty="0"/>
          </a:p>
          <a:p>
            <a:pPr lvl="0" algn="just"/>
            <a:r>
              <a:rPr lang="ar-IQ" sz="3200" b="1" dirty="0" smtClean="0"/>
              <a:t>6-</a:t>
            </a:r>
            <a:r>
              <a:rPr lang="ar-SA" sz="3200" b="1" dirty="0" smtClean="0"/>
              <a:t>التركيب</a:t>
            </a:r>
            <a:r>
              <a:rPr lang="ar-SA" sz="3200" b="1" dirty="0"/>
              <a:t>. 7- مستوى المعالجة. 8- متطلبات الاستكمال</a:t>
            </a:r>
            <a:r>
              <a:rPr lang="en-US" sz="3200" b="1" dirty="0"/>
              <a:t>. </a:t>
            </a:r>
            <a:r>
              <a:rPr lang="ar-SA" sz="3200" b="1" dirty="0"/>
              <a:t>9-مراقبة المعلومات المدسوسة.</a:t>
            </a:r>
            <a:endParaRPr lang="en-US" sz="3200" b="1" dirty="0"/>
          </a:p>
          <a:p>
            <a:pPr algn="just"/>
            <a:r>
              <a:rPr lang="ar-SA" sz="3200" b="1" dirty="0"/>
              <a:t> 10- التهديف</a:t>
            </a:r>
            <a:r>
              <a:rPr lang="en-US" sz="3200" b="1" dirty="0"/>
              <a:t>.</a:t>
            </a:r>
            <a:endParaRPr lang="ar-IQ" sz="3200" b="1" dirty="0"/>
          </a:p>
        </p:txBody>
      </p:sp>
    </p:spTree>
    <p:extLst>
      <p:ext uri="{BB962C8B-B14F-4D97-AF65-F5344CB8AC3E}">
        <p14:creationId xmlns:p14="http://schemas.microsoft.com/office/powerpoint/2010/main" val="4021479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ar-IQ" dirty="0" smtClean="0"/>
              <a:t>المواطن والوعي الأمني</a:t>
            </a:r>
            <a:endParaRPr lang="ar-IQ" dirty="0"/>
          </a:p>
        </p:txBody>
      </p:sp>
      <p:sp>
        <p:nvSpPr>
          <p:cNvPr id="3" name="Content Placeholder 2"/>
          <p:cNvSpPr>
            <a:spLocks noGrp="1"/>
          </p:cNvSpPr>
          <p:nvPr>
            <p:ph idx="1"/>
          </p:nvPr>
        </p:nvSpPr>
        <p:spPr/>
        <p:txBody>
          <a:bodyPr>
            <a:normAutofit/>
          </a:bodyPr>
          <a:lstStyle/>
          <a:p>
            <a:pPr marL="0" indent="0" algn="just">
              <a:buNone/>
            </a:pPr>
            <a:r>
              <a:rPr lang="ar-IQ" sz="3200" b="1" dirty="0" smtClean="0"/>
              <a:t>يلعب </a:t>
            </a:r>
            <a:r>
              <a:rPr lang="ar-IQ" sz="3200" b="1" dirty="0"/>
              <a:t>المواطن دوراً مهما مشجعاً في اساس العمل الاستخباري او المخابراتي فهو بالدرجة الاساس مصدر المعلومات وعلى الاجهزة الامنية  كسب ثقة ابناء المجتمع وزيادة الوعي الامني والتثقيفي لحماية أمن </a:t>
            </a:r>
            <a:r>
              <a:rPr lang="ar-IQ" sz="3200" b="1" dirty="0" smtClean="0"/>
              <a:t>الدولة، كما </a:t>
            </a:r>
            <a:r>
              <a:rPr lang="ar-IQ" sz="3200" b="1" dirty="0"/>
              <a:t>ويجب اختيار العناصر الكفوءة للعمل في هذا المجال لربما كان العنصر يعمل مزدوجاً في كلا الجهتين للكسب </a:t>
            </a:r>
            <a:r>
              <a:rPr lang="ar-IQ" sz="3200" b="1" dirty="0" smtClean="0"/>
              <a:t>المادي.</a:t>
            </a:r>
          </a:p>
          <a:p>
            <a:endParaRPr lang="ar-IQ" dirty="0"/>
          </a:p>
        </p:txBody>
      </p:sp>
    </p:spTree>
    <p:extLst>
      <p:ext uri="{BB962C8B-B14F-4D97-AF65-F5344CB8AC3E}">
        <p14:creationId xmlns:p14="http://schemas.microsoft.com/office/powerpoint/2010/main" val="2246377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ar-IQ" dirty="0" smtClean="0"/>
              <a:t>المواطن والوعي </a:t>
            </a:r>
            <a:r>
              <a:rPr lang="ar-IQ" dirty="0"/>
              <a:t>الأمني </a:t>
            </a:r>
          </a:p>
        </p:txBody>
      </p:sp>
      <p:sp>
        <p:nvSpPr>
          <p:cNvPr id="3" name="Content Placeholder 2"/>
          <p:cNvSpPr>
            <a:spLocks noGrp="1"/>
          </p:cNvSpPr>
          <p:nvPr>
            <p:ph idx="1"/>
          </p:nvPr>
        </p:nvSpPr>
        <p:spPr/>
        <p:txBody>
          <a:bodyPr/>
          <a:lstStyle/>
          <a:p>
            <a:pPr algn="just"/>
            <a:r>
              <a:rPr lang="ar-IQ" sz="3200" b="1" dirty="0"/>
              <a:t> لذلك ان مراقبة نشاطات العناصر شيء واجبٌ ذكره وهو يمس بأمن الدولة لا يستهان به ووسائل متنوعة بغية الارتقاء بهذا الجانب الحيوي </a:t>
            </a:r>
            <a:r>
              <a:rPr lang="ar-IQ" sz="3200" b="1" dirty="0" smtClean="0"/>
              <a:t>المهم.</a:t>
            </a:r>
          </a:p>
          <a:p>
            <a:pPr algn="just"/>
            <a:r>
              <a:rPr lang="ar-IQ" sz="3200" b="1" dirty="0" smtClean="0"/>
              <a:t> </a:t>
            </a:r>
            <a:r>
              <a:rPr lang="ar-IQ" sz="3200" b="1" dirty="0"/>
              <a:t>وهنالك الكثير من البحوث والدراسات التي تشتمل على عدة ابواب يطول شرحها تشير الى عمليات الاستطلاع وجمع المعلومات من اجل تحقيق الاهداف المنشودة .</a:t>
            </a:r>
          </a:p>
          <a:p>
            <a:endParaRPr lang="ar-IQ" dirty="0"/>
          </a:p>
        </p:txBody>
      </p:sp>
    </p:spTree>
    <p:extLst>
      <p:ext uri="{BB962C8B-B14F-4D97-AF65-F5344CB8AC3E}">
        <p14:creationId xmlns:p14="http://schemas.microsoft.com/office/powerpoint/2010/main" val="1999898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smtClean="0"/>
              <a:t>الخلاصة والمقترحات</a:t>
            </a:r>
            <a:endParaRPr lang="ar-IQ" dirty="0"/>
          </a:p>
        </p:txBody>
      </p:sp>
      <p:sp>
        <p:nvSpPr>
          <p:cNvPr id="3" name="Content Placeholder 2"/>
          <p:cNvSpPr>
            <a:spLocks noGrp="1"/>
          </p:cNvSpPr>
          <p:nvPr>
            <p:ph idx="1"/>
          </p:nvPr>
        </p:nvSpPr>
        <p:spPr>
          <a:xfrm>
            <a:off x="457200" y="1935480"/>
            <a:ext cx="8229600" cy="4922520"/>
          </a:xfrm>
        </p:spPr>
        <p:txBody>
          <a:bodyPr>
            <a:normAutofit lnSpcReduction="10000"/>
          </a:bodyPr>
          <a:lstStyle/>
          <a:p>
            <a:pPr algn="just"/>
            <a:r>
              <a:rPr lang="ar-SA" sz="3200" b="1" dirty="0"/>
              <a:t>ان الاجهزة الأستخبارية والأمنية المحترفة تعرف اين وماذا تبحث وماهي اولوياتها وماهي قيمة المعلومات التي تحتاجها وكيف تصل اليها لكن في حالنا في العراق نعاني للأسف من العشوائية في جمع المعلومات، وبالتالي تصل لأجهزتنا بكميات هائلة من المعلومات المختلفة والمتنوعة، ولكن لا توجد اجهزة علمية توجه بوصلة المعلومات الى الاولويات</a:t>
            </a:r>
            <a:r>
              <a:rPr lang="ar-SA" sz="3200" b="1" dirty="0" smtClean="0"/>
              <a:t>.</a:t>
            </a:r>
            <a:endParaRPr lang="ar-IQ" sz="3200" b="1" dirty="0" smtClean="0"/>
          </a:p>
          <a:p>
            <a:pPr algn="just"/>
            <a:r>
              <a:rPr lang="ar-SA" sz="3200" b="1" dirty="0"/>
              <a:t>لذا يبدو عملها متعب وصعب، بينما تعمل اجهزة الاستخبارات في العالم وفق قواعد علمية تمحص المعلومات وتستنتج منها كل ما نراه من المعميات</a:t>
            </a:r>
            <a:r>
              <a:rPr lang="ar-IQ" sz="3200" b="1" dirty="0"/>
              <a:t>.</a:t>
            </a:r>
            <a:endParaRPr lang="en-US" sz="3200" b="1" dirty="0"/>
          </a:p>
          <a:p>
            <a:pPr algn="just"/>
            <a:endParaRPr lang="en-US" sz="3200" b="1" dirty="0"/>
          </a:p>
          <a:p>
            <a:endParaRPr lang="ar-IQ" dirty="0"/>
          </a:p>
        </p:txBody>
      </p:sp>
    </p:spTree>
    <p:extLst>
      <p:ext uri="{BB962C8B-B14F-4D97-AF65-F5344CB8AC3E}">
        <p14:creationId xmlns:p14="http://schemas.microsoft.com/office/powerpoint/2010/main" val="1042745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pPr algn="ctr"/>
            <a:r>
              <a:rPr lang="ar-IQ" dirty="0" smtClean="0"/>
              <a:t>الخلاصة والمقترحات</a:t>
            </a:r>
            <a:endParaRPr lang="ar-IQ" dirty="0"/>
          </a:p>
        </p:txBody>
      </p:sp>
      <p:sp>
        <p:nvSpPr>
          <p:cNvPr id="3" name="Content Placeholder 2"/>
          <p:cNvSpPr>
            <a:spLocks noGrp="1"/>
          </p:cNvSpPr>
          <p:nvPr>
            <p:ph idx="1"/>
          </p:nvPr>
        </p:nvSpPr>
        <p:spPr>
          <a:xfrm>
            <a:off x="457200" y="1344136"/>
            <a:ext cx="8229600" cy="4389120"/>
          </a:xfrm>
        </p:spPr>
        <p:txBody>
          <a:bodyPr>
            <a:noAutofit/>
          </a:bodyPr>
          <a:lstStyle/>
          <a:p>
            <a:pPr algn="just"/>
            <a:r>
              <a:rPr lang="ar-IQ" sz="3200" b="1" dirty="0" smtClean="0"/>
              <a:t>لذا </a:t>
            </a:r>
            <a:r>
              <a:rPr lang="ar-IQ" sz="3200" b="1" dirty="0"/>
              <a:t>يتطلب تفعيل الجهد الاستخباري والأمني من خلال اكتساب المعلومات المفيدة وغير المكررة، وتسويقها إلى المجتمع على نحو مناسب  عبر نشرات دورية ومنصات مواقع الانترنت، دون الحاق الأذى أو الضرر وخلق هالة من الفوضى وعدم الاستقرار في المنطقة، تؤدي إلى عدم رضا المجتمع وانعكاس ذلك على الأداء الامني أولاً ومن ثم أمن المنطقة وحركتها الاجتماعية والاقتصادية ثانياً.</a:t>
            </a:r>
            <a:endParaRPr lang="en-US" sz="3200" b="1" dirty="0"/>
          </a:p>
          <a:p>
            <a:pPr algn="just"/>
            <a:r>
              <a:rPr lang="ar-IQ" sz="3200" b="1" dirty="0"/>
              <a:t>وكذلك تفعيل مساهمة المجتمع في كسب المعلومة الحقيقية وتسويقها بمهارة عالية للجهات ذات العلاقة للاستفادة منها في وضع الخطط والسياسات الهادفة لامن المجتمع والبلاد.</a:t>
            </a:r>
          </a:p>
        </p:txBody>
      </p:sp>
    </p:spTree>
    <p:extLst>
      <p:ext uri="{BB962C8B-B14F-4D97-AF65-F5344CB8AC3E}">
        <p14:creationId xmlns:p14="http://schemas.microsoft.com/office/powerpoint/2010/main" val="3170336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t>الخلاصة والمقترحات</a:t>
            </a:r>
            <a:endParaRPr lang="ar-SA" dirty="0"/>
          </a:p>
        </p:txBody>
      </p:sp>
      <p:sp>
        <p:nvSpPr>
          <p:cNvPr id="3" name="عنصر نائب للمحتوى 2"/>
          <p:cNvSpPr>
            <a:spLocks noGrp="1"/>
          </p:cNvSpPr>
          <p:nvPr>
            <p:ph idx="1"/>
          </p:nvPr>
        </p:nvSpPr>
        <p:spPr/>
        <p:txBody>
          <a:bodyPr>
            <a:normAutofit/>
          </a:bodyPr>
          <a:lstStyle/>
          <a:p>
            <a:pPr algn="just"/>
            <a:r>
              <a:rPr lang="ar-IQ" sz="3200" b="1" dirty="0" smtClean="0"/>
              <a:t>الاهتمام </a:t>
            </a:r>
            <a:r>
              <a:rPr lang="ar-IQ" sz="3200" b="1" dirty="0" smtClean="0"/>
              <a:t>بوسائل </a:t>
            </a:r>
            <a:r>
              <a:rPr lang="ar-EG" sz="3200" b="1" dirty="0" smtClean="0"/>
              <a:t>ال</a:t>
            </a:r>
            <a:r>
              <a:rPr lang="ar-IQ" sz="3200" b="1" dirty="0" smtClean="0"/>
              <a:t>إ</a:t>
            </a:r>
            <a:r>
              <a:rPr lang="ar-EG" sz="3200" b="1" dirty="0" smtClean="0"/>
              <a:t>تصال </a:t>
            </a:r>
            <a:r>
              <a:rPr lang="ar-IQ" sz="3200" b="1" dirty="0" smtClean="0"/>
              <a:t>لاسيما الحديثة منها و</a:t>
            </a:r>
            <a:r>
              <a:rPr lang="ar-EG" sz="3200" b="1" dirty="0" smtClean="0"/>
              <a:t>المستخدمة ف</a:t>
            </a:r>
            <a:r>
              <a:rPr lang="ar-IQ" sz="3200" b="1" dirty="0" smtClean="0"/>
              <a:t>ي</a:t>
            </a:r>
            <a:r>
              <a:rPr lang="ar-EG" sz="3200" b="1" dirty="0" smtClean="0"/>
              <a:t> حملات التسويق </a:t>
            </a:r>
            <a:r>
              <a:rPr lang="ar-IQ" sz="3200" b="1" dirty="0" smtClean="0"/>
              <a:t>الأمني </a:t>
            </a:r>
            <a:r>
              <a:rPr lang="ar-EG" sz="3200" b="1" dirty="0" smtClean="0"/>
              <a:t>لقياس الدور الذ</a:t>
            </a:r>
            <a:r>
              <a:rPr lang="ar-IQ" sz="3200" b="1" dirty="0" smtClean="0"/>
              <a:t>ي</a:t>
            </a:r>
            <a:r>
              <a:rPr lang="ar-EG" sz="3200" b="1" dirty="0" smtClean="0"/>
              <a:t> قامت به كل وسيلة من وسائل الاتصال المستخدمة ف</a:t>
            </a:r>
            <a:r>
              <a:rPr lang="ar-IQ" sz="3200" b="1" dirty="0" smtClean="0"/>
              <a:t>ي</a:t>
            </a:r>
            <a:r>
              <a:rPr lang="ar-EG" sz="3200" b="1" dirty="0" smtClean="0"/>
              <a:t> الحملة ف</a:t>
            </a:r>
            <a:r>
              <a:rPr lang="ar-IQ" sz="3200" b="1" dirty="0" smtClean="0"/>
              <a:t>ي</a:t>
            </a:r>
            <a:r>
              <a:rPr lang="ar-EG" sz="3200" b="1" dirty="0" smtClean="0"/>
              <a:t> تكوين الصورة الذهني</a:t>
            </a:r>
            <a:r>
              <a:rPr lang="ar-IQ" sz="3200" b="1" dirty="0" smtClean="0"/>
              <a:t>ة</a:t>
            </a:r>
            <a:r>
              <a:rPr lang="ar-EG" sz="3200" b="1" dirty="0" smtClean="0"/>
              <a:t> </a:t>
            </a:r>
            <a:r>
              <a:rPr lang="ar-IQ" sz="3200" b="1" dirty="0" smtClean="0"/>
              <a:t>للمراكز الأمنية. ومثال ذلك مواقع التواصل الاجتماعي الفيسبوك، واليوتيوب، والانستغرام، وغيرها.</a:t>
            </a:r>
            <a:endParaRPr lang="ar-SA" sz="3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029" y="1643062"/>
            <a:ext cx="8900468" cy="4450234"/>
          </a:xfrm>
          <a:prstGeom prst="rect">
            <a:avLst/>
          </a:prstGeom>
        </p:spPr>
      </p:pic>
      <p:sp>
        <p:nvSpPr>
          <p:cNvPr id="3" name="عنصر نائب للمحتوى 2"/>
          <p:cNvSpPr>
            <a:spLocks noGrp="1"/>
          </p:cNvSpPr>
          <p:nvPr>
            <p:ph idx="1"/>
          </p:nvPr>
        </p:nvSpPr>
        <p:spPr>
          <a:xfrm>
            <a:off x="457200" y="404664"/>
            <a:ext cx="8229600" cy="1224136"/>
          </a:xfrm>
        </p:spPr>
        <p:txBody>
          <a:bodyPr>
            <a:normAutofit/>
          </a:bodyPr>
          <a:lstStyle/>
          <a:p>
            <a:pPr marL="0" indent="0" algn="ctr">
              <a:buNone/>
            </a:pPr>
            <a:endParaRPr lang="ar-IQ" dirty="0"/>
          </a:p>
          <a:p>
            <a:pPr marL="0" indent="0" algn="ctr">
              <a:buNone/>
            </a:pPr>
            <a:r>
              <a:rPr lang="ar-IQ" sz="3200" b="1" dirty="0" smtClean="0"/>
              <a:t>شكرا لإصغائكم</a:t>
            </a:r>
            <a:endParaRPr lang="ar-SA" sz="32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1052736"/>
            <a:ext cx="9144000" cy="5805264"/>
          </a:xfrm>
          <a:prstGeom prst="rect">
            <a:avLst/>
          </a:prstGeom>
        </p:spPr>
      </p:pic>
      <p:sp>
        <p:nvSpPr>
          <p:cNvPr id="4" name="عنوان 3"/>
          <p:cNvSpPr>
            <a:spLocks noGrp="1"/>
          </p:cNvSpPr>
          <p:nvPr>
            <p:ph type="title"/>
          </p:nvPr>
        </p:nvSpPr>
        <p:spPr/>
        <p:txBody>
          <a:bodyPr/>
          <a:lstStyle/>
          <a:p>
            <a:pPr algn="just"/>
            <a:r>
              <a:rPr lang="ar-IQ" dirty="0" smtClean="0"/>
              <a:t>مقدمة</a:t>
            </a:r>
            <a:endParaRPr lang="ar-SA" dirty="0"/>
          </a:p>
        </p:txBody>
      </p:sp>
      <p:sp>
        <p:nvSpPr>
          <p:cNvPr id="3" name="عنصر نائب للمحتوى 2"/>
          <p:cNvSpPr>
            <a:spLocks noGrp="1"/>
          </p:cNvSpPr>
          <p:nvPr>
            <p:ph idx="1"/>
          </p:nvPr>
        </p:nvSpPr>
        <p:spPr/>
        <p:txBody>
          <a:bodyPr>
            <a:normAutofit fontScale="92500" lnSpcReduction="20000"/>
          </a:bodyPr>
          <a:lstStyle/>
          <a:p>
            <a:pPr algn="just"/>
            <a:r>
              <a:rPr lang="ar-SA" sz="3200" b="1" dirty="0"/>
              <a:t>إن مجالات التسويق وأنشطتها ليست فقط تكمن في تسويق المنتجات والأفكار، فالمسّوق للمنتجات يحتاج معلومات عن السوق الذي يضم عددا من الزبائن والبائعين، ومن هنا برز دور نظم المعلومات التسويقية كواحدة من الأنظمة المهمة والفاعلة في ريادة المنظمات الإنتاجية والخدمية، وواحدة من هذه النظم هي نظام الاستخبارات التسويقية التي من خلالها يستطيع المسوّق من أداء عمله وعلى نحو ناجح وفاعل، ومنافسة الآخرين في البيئة المحيطة والتي تتسم بالتعقيد وعدم الثبات. فتسويق  المعلومات والعمل الاستخباري </a:t>
            </a:r>
            <a:r>
              <a:rPr lang="ar-SA" sz="3200" b="1" dirty="0" smtClean="0"/>
              <a:t>عن</a:t>
            </a:r>
            <a:r>
              <a:rPr lang="ar-IQ" sz="3200" b="1" dirty="0" smtClean="0"/>
              <a:t>ن السوق</a:t>
            </a:r>
            <a:r>
              <a:rPr lang="ar-SA" sz="3200" b="1" dirty="0" smtClean="0"/>
              <a:t> </a:t>
            </a:r>
            <a:r>
              <a:rPr lang="ar-SA" sz="3200" b="1" dirty="0"/>
              <a:t>يعد من الموضوعات المهمة جدا في نجاح </a:t>
            </a:r>
            <a:r>
              <a:rPr lang="ar-IQ" sz="3200" b="1" dirty="0" smtClean="0"/>
              <a:t>منظمات الاعمال على نحو عام.</a:t>
            </a:r>
            <a:endParaRPr lang="en-US" sz="3200" b="1" dirty="0"/>
          </a:p>
          <a:p>
            <a:pPr algn="just"/>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57201" y="696773"/>
            <a:ext cx="8669522" cy="5756563"/>
          </a:xfrm>
          <a:prstGeom prst="rect">
            <a:avLst/>
          </a:prstGeom>
        </p:spPr>
      </p:pic>
      <p:sp>
        <p:nvSpPr>
          <p:cNvPr id="3" name="عنصر نائب للمحتوى 2"/>
          <p:cNvSpPr>
            <a:spLocks noGrp="1"/>
          </p:cNvSpPr>
          <p:nvPr>
            <p:ph idx="1"/>
          </p:nvPr>
        </p:nvSpPr>
        <p:spPr>
          <a:xfrm>
            <a:off x="457200" y="1285860"/>
            <a:ext cx="8229600" cy="4591412"/>
          </a:xfrm>
        </p:spPr>
        <p:txBody>
          <a:bodyPr>
            <a:normAutofit/>
          </a:bodyPr>
          <a:lstStyle/>
          <a:p>
            <a:pPr algn="just"/>
            <a:r>
              <a:rPr lang="ar-SA" sz="3200" b="1" dirty="0"/>
              <a:t>أما في مجال تسويق المعلومة الامنية والاستخباراتية في المنظمات العسكرية نلاحظ أن أي عمل استخباراتي أو أمني يقوم بالأساس على المعلومات الواردة من داخل البيئة العسكرية وخارجها، وان ما نعنيه بالمعلومات فإننا نعني بالضرورة ان تكون صحيحة ومؤكدة في المقام الأول، وان تكون لها قيمة في فهم واقع الحال او معرفة الحاضر او استكشاف المستقب</a:t>
            </a:r>
            <a:r>
              <a:rPr lang="ar-IQ" sz="3200" b="1" dirty="0"/>
              <a:t>ل الذي ينعكس في توفير الأمن والأمان والطمأنينة والراحة والازدهار الاجتماعي والاقتصادي والسياسي.</a:t>
            </a:r>
            <a:endParaRPr lang="en-US" sz="3200" b="1" dirty="0"/>
          </a:p>
          <a:p>
            <a:pPr algn="just"/>
            <a:endParaRPr lang="ar-S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05680" y="1029797"/>
            <a:ext cx="8686800" cy="5711571"/>
          </a:xfrm>
          <a:prstGeom prst="rect">
            <a:avLst/>
          </a:prstGeom>
        </p:spPr>
      </p:pic>
      <p:sp>
        <p:nvSpPr>
          <p:cNvPr id="3" name="Content Placeholder 2"/>
          <p:cNvSpPr>
            <a:spLocks noGrp="1"/>
          </p:cNvSpPr>
          <p:nvPr>
            <p:ph idx="1"/>
          </p:nvPr>
        </p:nvSpPr>
        <p:spPr/>
        <p:txBody>
          <a:bodyPr>
            <a:noAutofit/>
          </a:bodyPr>
          <a:lstStyle/>
          <a:p>
            <a:pPr algn="just"/>
            <a:r>
              <a:rPr lang="ar-IQ" sz="3200" b="1" dirty="0" smtClean="0"/>
              <a:t>إن طبيعة </a:t>
            </a:r>
            <a:r>
              <a:rPr lang="ar-IQ" sz="3200" b="1" dirty="0"/>
              <a:t>التهديدات الارهابية والتحديات التي تواجه الأمن الوطني العراقي والتي انتجتها المتغيرات الدولية والاقليمية </a:t>
            </a:r>
            <a:r>
              <a:rPr lang="ar-IQ" sz="3200" b="1" dirty="0" smtClean="0"/>
              <a:t>بعد </a:t>
            </a:r>
            <a:r>
              <a:rPr lang="ar-IQ" sz="3200" b="1" dirty="0"/>
              <a:t>عام </a:t>
            </a:r>
            <a:r>
              <a:rPr lang="ar-IQ" sz="3200" b="1" dirty="0" smtClean="0"/>
              <a:t>2003م، </a:t>
            </a:r>
            <a:r>
              <a:rPr lang="ar-IQ" sz="3200" b="1" dirty="0"/>
              <a:t>تبرز أهمية الجهد الاستخباري أو ما يسمى </a:t>
            </a:r>
            <a:r>
              <a:rPr lang="ar-IQ" sz="3200" b="1" dirty="0" smtClean="0"/>
              <a:t>أيضا بالمعلومة </a:t>
            </a:r>
            <a:r>
              <a:rPr lang="ar-IQ" sz="3200" b="1" dirty="0"/>
              <a:t>الاستباقية في معارك القوات الأمنية العراقية في مواجهة التنظيمات الارهابية المسلحة، وهو ما يعني أن منظومة العمل في مجال الجهد الاستخباراتي في العراق تحتاج إلى تنسيق وتوحيد في الجهود </a:t>
            </a:r>
            <a:r>
              <a:rPr lang="ar-IQ" sz="3200" b="1" dirty="0" smtClean="0"/>
              <a:t>مع أهمية الاعتماد </a:t>
            </a:r>
            <a:r>
              <a:rPr lang="ar-IQ" sz="3200" b="1" dirty="0"/>
              <a:t>على تعاون المواطنين في توصيل المعلومة </a:t>
            </a:r>
            <a:r>
              <a:rPr lang="ar-IQ" sz="3200" b="1" dirty="0" smtClean="0"/>
              <a:t>الدقيقة.</a:t>
            </a:r>
            <a:endParaRPr lang="ar-IQ" sz="3200" dirty="0"/>
          </a:p>
        </p:txBody>
      </p:sp>
    </p:spTree>
    <p:extLst>
      <p:ext uri="{BB962C8B-B14F-4D97-AF65-F5344CB8AC3E}">
        <p14:creationId xmlns:p14="http://schemas.microsoft.com/office/powerpoint/2010/main" val="3167658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33387" y="980728"/>
            <a:ext cx="8277225" cy="5760640"/>
          </a:xfrm>
          <a:prstGeom prst="rect">
            <a:avLst/>
          </a:prstGeom>
        </p:spPr>
      </p:pic>
      <p:sp>
        <p:nvSpPr>
          <p:cNvPr id="3" name="Content Placeholder 2"/>
          <p:cNvSpPr>
            <a:spLocks noGrp="1"/>
          </p:cNvSpPr>
          <p:nvPr>
            <p:ph idx="1"/>
          </p:nvPr>
        </p:nvSpPr>
        <p:spPr/>
        <p:txBody>
          <a:bodyPr/>
          <a:lstStyle/>
          <a:p>
            <a:pPr algn="just"/>
            <a:r>
              <a:rPr lang="ar-IQ" sz="3200" b="1" dirty="0"/>
              <a:t> الأمر الذي يتطلب زيادة العناصر الأمنية المدربة في هذا الجانب، وكذلك استيراد المعدات الحديثة التي تستخدم في هذا المجال، وهي من العوامل الرئيسة في تنشيط العمل الاستخباري لألقاء القبض على الإرهابيين وعلى كل من تسول له نفسه أن يعبث بأمن العراق. فضلاً عن ضرورة اعتماد الخطط العسكرية السريعة التي تتلائم مع مراحل القتال وأهمية توفير كافة مستلزمات نجاح المعركة للقطاعات الأمنية.</a:t>
            </a:r>
          </a:p>
          <a:p>
            <a:endParaRPr lang="ar-IQ" dirty="0"/>
          </a:p>
        </p:txBody>
      </p:sp>
    </p:spTree>
    <p:extLst>
      <p:ext uri="{BB962C8B-B14F-4D97-AF65-F5344CB8AC3E}">
        <p14:creationId xmlns:p14="http://schemas.microsoft.com/office/powerpoint/2010/main" val="65056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83568" y="980728"/>
            <a:ext cx="7831092" cy="5766532"/>
          </a:xfrm>
          <a:prstGeom prst="rect">
            <a:avLst/>
          </a:prstGeom>
        </p:spPr>
      </p:pic>
      <p:sp>
        <p:nvSpPr>
          <p:cNvPr id="3" name="عنصر نائب للمحتوى 2"/>
          <p:cNvSpPr>
            <a:spLocks noGrp="1"/>
          </p:cNvSpPr>
          <p:nvPr>
            <p:ph idx="1"/>
          </p:nvPr>
        </p:nvSpPr>
        <p:spPr>
          <a:xfrm>
            <a:off x="457200" y="980728"/>
            <a:ext cx="8229600" cy="5877272"/>
          </a:xfrm>
        </p:spPr>
        <p:txBody>
          <a:bodyPr>
            <a:noAutofit/>
          </a:bodyPr>
          <a:lstStyle/>
          <a:p>
            <a:pPr algn="just"/>
            <a:r>
              <a:rPr lang="ar-IQ" sz="3200" dirty="0" smtClean="0"/>
              <a:t>وبما </a:t>
            </a:r>
            <a:r>
              <a:rPr lang="ar-SA" sz="3200" dirty="0" smtClean="0"/>
              <a:t>أن </a:t>
            </a:r>
            <a:r>
              <a:rPr lang="ar-SA" sz="3200" dirty="0"/>
              <a:t>بناء القرارات والسياسات التي تتخذها الجهات ذات العلاقة تكون وفق ما متوفر من معلومات دقيقة، لذا يفترض الاتي: </a:t>
            </a:r>
            <a:endParaRPr lang="en-US" sz="3200" dirty="0"/>
          </a:p>
          <a:p>
            <a:pPr lvl="0" algn="just"/>
            <a:r>
              <a:rPr lang="ar-SA" sz="3200" dirty="0"/>
              <a:t>تقييم المعلومات الداخلية والخارجية وفرزها وتبويبها ليسهل الرجوع اليها.</a:t>
            </a:r>
            <a:endParaRPr lang="en-US" sz="3200" dirty="0"/>
          </a:p>
          <a:p>
            <a:pPr lvl="0" algn="just"/>
            <a:r>
              <a:rPr lang="ar-SA" sz="3200" dirty="0"/>
              <a:t>التأكد من انها ليست كاذبة او مبالغ فيها او مدسوسة.</a:t>
            </a:r>
            <a:endParaRPr lang="en-US" sz="3200" dirty="0"/>
          </a:p>
          <a:p>
            <a:pPr lvl="0" algn="just"/>
            <a:r>
              <a:rPr lang="ar-SA" sz="3200" dirty="0"/>
              <a:t>معرفة مدى اهميتها، وهل تمثل باباً لمعلومات اوسع واخطر.</a:t>
            </a:r>
            <a:endParaRPr lang="en-US" sz="3200" dirty="0"/>
          </a:p>
          <a:p>
            <a:pPr lvl="0" algn="just"/>
            <a:r>
              <a:rPr lang="ar-SA" sz="3200" dirty="0"/>
              <a:t>معرفة مدى حاجتها الى تتمة يستفاد منها في كشف دلالات مستقبلية. </a:t>
            </a:r>
            <a:endParaRPr lang="en-US" sz="3200" dirty="0"/>
          </a:p>
          <a:p>
            <a:pPr algn="just"/>
            <a:r>
              <a:rPr lang="ar-SA" sz="3200" dirty="0"/>
              <a:t>طرح تساؤلات متنوعة يستفاد منها في انتاج المعلومة المكتسبة.</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52520" y="836712"/>
            <a:ext cx="8295944" cy="5827564"/>
          </a:xfrm>
          <a:prstGeom prst="rect">
            <a:avLst/>
          </a:prstGeom>
        </p:spPr>
      </p:pic>
      <p:sp>
        <p:nvSpPr>
          <p:cNvPr id="3" name="عنصر نائب للمحتوى 2"/>
          <p:cNvSpPr>
            <a:spLocks noGrp="1"/>
          </p:cNvSpPr>
          <p:nvPr>
            <p:ph idx="1"/>
          </p:nvPr>
        </p:nvSpPr>
        <p:spPr>
          <a:xfrm>
            <a:off x="457200" y="642918"/>
            <a:ext cx="8229600" cy="6215082"/>
          </a:xfrm>
        </p:spPr>
        <p:txBody>
          <a:bodyPr>
            <a:noAutofit/>
          </a:bodyPr>
          <a:lstStyle/>
          <a:p>
            <a:pPr algn="just"/>
            <a:r>
              <a:rPr lang="ar-SA" sz="3200" dirty="0"/>
              <a:t>وفي كثير من الاحيان يكون من صلب عمل المنظمات الارهابية في الجهاز الاستخباري المعادي ان يجند اشخاص ليست مهمتهم جمع المعلومات، وانما تنحصر مهمتهم ببث معلومات وشائعات واخبار وتقارير مزورة او مغلوطة لغرض التشويش على عمل استخبارات منظماتنا الأمنية والعسكرية، ومن هنا لابد من وجود </a:t>
            </a:r>
            <a:r>
              <a:rPr lang="ar-SA" sz="3200" dirty="0" smtClean="0"/>
              <a:t>جهة</a:t>
            </a:r>
            <a:r>
              <a:rPr lang="ar-IQ" sz="3200" dirty="0" smtClean="0"/>
              <a:t> أمنية</a:t>
            </a:r>
            <a:r>
              <a:rPr lang="ar-SA" sz="3200" dirty="0" smtClean="0"/>
              <a:t> </a:t>
            </a:r>
            <a:r>
              <a:rPr lang="ar-SA" sz="3200" dirty="0"/>
              <a:t>تقوم بتحليل كل ما يردها من معلومات وتدقيقها لكي لا تقع في فخ المعلومات الملفقة والمدسوسة، وهو عمل خطير في اثره الحاسم وهو الذي يتولى تفكيك الالغاز ويعيد تركيبها ليجعلها مفهومة وواضحة يستفاد منها، وتلك الجهة الحاسمة في المجال الاستخباري هي جهة المحللين الاستخباريين او ما نطلق عليه بجهاز التحليل الاستخباري للمعلومة</a:t>
            </a:r>
            <a:r>
              <a:rPr lang="en-US" sz="3200" dirty="0"/>
              <a:t> .</a:t>
            </a:r>
          </a:p>
          <a:p>
            <a:pPr algn="just"/>
            <a:endParaRPr lang="en-US" sz="3200" dirty="0"/>
          </a:p>
          <a:p>
            <a:endParaRPr lang="ar-SA"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ar-IQ" dirty="0" smtClean="0"/>
              <a:t>أهمية الأمن</a:t>
            </a:r>
            <a:endParaRPr lang="ar-IQ" dirty="0"/>
          </a:p>
        </p:txBody>
      </p:sp>
      <p:sp>
        <p:nvSpPr>
          <p:cNvPr id="3" name="Content Placeholder 2"/>
          <p:cNvSpPr>
            <a:spLocks noGrp="1"/>
          </p:cNvSpPr>
          <p:nvPr>
            <p:ph idx="1"/>
          </p:nvPr>
        </p:nvSpPr>
        <p:spPr/>
        <p:txBody>
          <a:bodyPr>
            <a:normAutofit fontScale="92500" lnSpcReduction="10000"/>
          </a:bodyPr>
          <a:lstStyle/>
          <a:p>
            <a:pPr algn="just"/>
            <a:r>
              <a:rPr lang="ar-IQ" sz="3200" b="1" dirty="0" smtClean="0"/>
              <a:t>ان للامن أهمية بالغة في حياة الانسان، اذ لا يختلف اثنان من العقلاء على انه لا يمكن ان تقوم الحياة الانسانية الكريمة الا في ظلال أمن وافر، يعيش به الانسان حياة الطمأنينة على نفسه وأسرته ومعاشه، مما يحدو به اطلاق </a:t>
            </a:r>
            <a:r>
              <a:rPr lang="ar-IQ" sz="3200" b="1" dirty="0" smtClean="0"/>
              <a:t>العنا </a:t>
            </a:r>
            <a:r>
              <a:rPr lang="ar-IQ" sz="3200" b="1" dirty="0" smtClean="0"/>
              <a:t>لقدراته نحو البناء والرقي والابداع، وتتمثل أهمية الامن في:</a:t>
            </a:r>
          </a:p>
          <a:p>
            <a:pPr algn="just"/>
            <a:r>
              <a:rPr lang="ar-IQ" sz="3200" b="1" dirty="0" smtClean="0"/>
              <a:t>الامن سلامة للامة</a:t>
            </a:r>
          </a:p>
          <a:p>
            <a:pPr algn="just"/>
            <a:r>
              <a:rPr lang="ar-IQ" sz="3200" b="1" dirty="0" smtClean="0"/>
              <a:t>الامن مقدم على سواه</a:t>
            </a:r>
          </a:p>
          <a:p>
            <a:pPr algn="just"/>
            <a:r>
              <a:rPr lang="ar-IQ" sz="3200" b="1" dirty="0" smtClean="0"/>
              <a:t>الامن يحقق الازدهار</a:t>
            </a:r>
          </a:p>
          <a:p>
            <a:pPr algn="just"/>
            <a:r>
              <a:rPr lang="ar-IQ" sz="3200" b="1" dirty="0" smtClean="0"/>
              <a:t>الامن موجود بتطبيق الشرائع السماوية.</a:t>
            </a:r>
            <a:endParaRPr lang="ar-IQ" sz="3200" b="1" dirty="0"/>
          </a:p>
        </p:txBody>
      </p:sp>
    </p:spTree>
    <p:extLst>
      <p:ext uri="{BB962C8B-B14F-4D97-AF65-F5344CB8AC3E}">
        <p14:creationId xmlns:p14="http://schemas.microsoft.com/office/powerpoint/2010/main" val="42939237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124</TotalTime>
  <Words>1506</Words>
  <Application>Microsoft Office PowerPoint</Application>
  <PresentationFormat>On-screen Show (4:3)</PresentationFormat>
  <Paragraphs>82</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Calibri</vt:lpstr>
      <vt:lpstr>Constantia</vt:lpstr>
      <vt:lpstr>Majalla UI</vt:lpstr>
      <vt:lpstr>Traditional Arabic</vt:lpstr>
      <vt:lpstr>Wingdings 2</vt:lpstr>
      <vt:lpstr>تدفق</vt:lpstr>
      <vt:lpstr>PowerPoint Presentation</vt:lpstr>
      <vt:lpstr>PowerPoint Presentation</vt:lpstr>
      <vt:lpstr>مقدمة</vt:lpstr>
      <vt:lpstr>PowerPoint Presentation</vt:lpstr>
      <vt:lpstr>PowerPoint Presentation</vt:lpstr>
      <vt:lpstr>PowerPoint Presentation</vt:lpstr>
      <vt:lpstr>PowerPoint Presentation</vt:lpstr>
      <vt:lpstr>PowerPoint Presentation</vt:lpstr>
      <vt:lpstr>أهمية الأمن</vt:lpstr>
      <vt:lpstr>أهمية التحليل للمعلومات الأمنية والاستخبارية</vt:lpstr>
      <vt:lpstr>أهمية التحليل للمعلومات الأمنية والاستخبارية</vt:lpstr>
      <vt:lpstr>صفات المحلل الأمني والاستخباري</vt:lpstr>
      <vt:lpstr>صفات المحلل الأمني والاستخباري</vt:lpstr>
      <vt:lpstr>مصادر المعلومات الأمنية والاستخبارية</vt:lpstr>
      <vt:lpstr>مصادر المعلومات الأمنية والاستخبارية</vt:lpstr>
      <vt:lpstr>تقييم المصادر البشرية </vt:lpstr>
      <vt:lpstr>تقييم المصادر البشرية </vt:lpstr>
      <vt:lpstr>تقييم المصادر البشرية</vt:lpstr>
      <vt:lpstr>جدول لمقياس خماسي لدرجة الموثوقية بالمعلومات</vt:lpstr>
      <vt:lpstr>مراحل تحليل المعلومة الاستخبارية</vt:lpstr>
      <vt:lpstr>المواطن والوعي الأمني</vt:lpstr>
      <vt:lpstr>المواطن والوعي الأمني </vt:lpstr>
      <vt:lpstr>الخلاصة والمقترحات</vt:lpstr>
      <vt:lpstr>الخلاصة والمقترحات</vt:lpstr>
      <vt:lpstr>الخلاصة والمقترحات</vt:lpstr>
      <vt:lpstr>PowerPoint Presentation</vt:lpstr>
    </vt:vector>
  </TitlesOfParts>
  <Company>By DR.Ahmed Saker 2o1O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التسويق السياسي والأمني في ظل التطورات الراهنة</dc:title>
  <dc:creator>DR.MUNTHER</dc:creator>
  <cp:lastModifiedBy>DR.MUNTHER</cp:lastModifiedBy>
  <cp:revision>24</cp:revision>
  <dcterms:created xsi:type="dcterms:W3CDTF">2019-12-14T20:02:04Z</dcterms:created>
  <dcterms:modified xsi:type="dcterms:W3CDTF">2019-12-29T19:29:52Z</dcterms:modified>
</cp:coreProperties>
</file>