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804" r:id="rId1"/>
  </p:sldMasterIdLst>
  <p:notesMasterIdLst>
    <p:notesMasterId r:id="rId25"/>
  </p:notesMasterIdLst>
  <p:sldIdLst>
    <p:sldId id="311" r:id="rId2"/>
    <p:sldId id="309" r:id="rId3"/>
    <p:sldId id="256" r:id="rId4"/>
    <p:sldId id="258" r:id="rId5"/>
    <p:sldId id="281" r:id="rId6"/>
    <p:sldId id="284" r:id="rId7"/>
    <p:sldId id="312" r:id="rId8"/>
    <p:sldId id="313" r:id="rId9"/>
    <p:sldId id="314" r:id="rId10"/>
    <p:sldId id="315" r:id="rId11"/>
    <p:sldId id="316" r:id="rId12"/>
    <p:sldId id="317" r:id="rId13"/>
    <p:sldId id="318" r:id="rId14"/>
    <p:sldId id="319" r:id="rId15"/>
    <p:sldId id="320" r:id="rId16"/>
    <p:sldId id="321" r:id="rId17"/>
    <p:sldId id="323" r:id="rId18"/>
    <p:sldId id="282" r:id="rId19"/>
    <p:sldId id="322" r:id="rId20"/>
    <p:sldId id="324" r:id="rId21"/>
    <p:sldId id="325" r:id="rId22"/>
    <p:sldId id="310" r:id="rId23"/>
    <p:sldId id="326" r:id="rId24"/>
  </p:sldIdLst>
  <p:sldSz cx="9144000" cy="6858000" type="screen4x3"/>
  <p:notesSz cx="6735763" cy="9866313"/>
  <p:defaultTextStyle>
    <a:defPPr>
      <a:defRPr lang="ar-IQ"/>
    </a:defPPr>
    <a:lvl1pPr algn="r" rtl="1" fontAlgn="base">
      <a:spcBef>
        <a:spcPct val="0"/>
      </a:spcBef>
      <a:spcAft>
        <a:spcPct val="0"/>
      </a:spcAft>
      <a:defRPr kern="1200">
        <a:solidFill>
          <a:schemeClr val="tx1"/>
        </a:solidFill>
        <a:latin typeface="Arial" pitchFamily="34" charset="0"/>
        <a:ea typeface="Majalla UI"/>
        <a:cs typeface="Majalla UI"/>
      </a:defRPr>
    </a:lvl1pPr>
    <a:lvl2pPr marL="457200" algn="r" rtl="1" fontAlgn="base">
      <a:spcBef>
        <a:spcPct val="0"/>
      </a:spcBef>
      <a:spcAft>
        <a:spcPct val="0"/>
      </a:spcAft>
      <a:defRPr kern="1200">
        <a:solidFill>
          <a:schemeClr val="tx1"/>
        </a:solidFill>
        <a:latin typeface="Arial" pitchFamily="34" charset="0"/>
        <a:ea typeface="Majalla UI"/>
        <a:cs typeface="Majalla UI"/>
      </a:defRPr>
    </a:lvl2pPr>
    <a:lvl3pPr marL="914400" algn="r" rtl="1" fontAlgn="base">
      <a:spcBef>
        <a:spcPct val="0"/>
      </a:spcBef>
      <a:spcAft>
        <a:spcPct val="0"/>
      </a:spcAft>
      <a:defRPr kern="1200">
        <a:solidFill>
          <a:schemeClr val="tx1"/>
        </a:solidFill>
        <a:latin typeface="Arial" pitchFamily="34" charset="0"/>
        <a:ea typeface="Majalla UI"/>
        <a:cs typeface="Majalla UI"/>
      </a:defRPr>
    </a:lvl3pPr>
    <a:lvl4pPr marL="1371600" algn="r" rtl="1" fontAlgn="base">
      <a:spcBef>
        <a:spcPct val="0"/>
      </a:spcBef>
      <a:spcAft>
        <a:spcPct val="0"/>
      </a:spcAft>
      <a:defRPr kern="1200">
        <a:solidFill>
          <a:schemeClr val="tx1"/>
        </a:solidFill>
        <a:latin typeface="Arial" pitchFamily="34" charset="0"/>
        <a:ea typeface="Majalla UI"/>
        <a:cs typeface="Majalla UI"/>
      </a:defRPr>
    </a:lvl4pPr>
    <a:lvl5pPr marL="1828800" algn="r" rtl="1" fontAlgn="base">
      <a:spcBef>
        <a:spcPct val="0"/>
      </a:spcBef>
      <a:spcAft>
        <a:spcPct val="0"/>
      </a:spcAft>
      <a:defRPr kern="1200">
        <a:solidFill>
          <a:schemeClr val="tx1"/>
        </a:solidFill>
        <a:latin typeface="Arial" pitchFamily="34" charset="0"/>
        <a:ea typeface="Majalla UI"/>
        <a:cs typeface="Majalla UI"/>
      </a:defRPr>
    </a:lvl5pPr>
    <a:lvl6pPr marL="2286000" algn="r" defTabSz="914400" rtl="1" eaLnBrk="1" latinLnBrk="0" hangingPunct="1">
      <a:defRPr kern="1200">
        <a:solidFill>
          <a:schemeClr val="tx1"/>
        </a:solidFill>
        <a:latin typeface="Arial" pitchFamily="34" charset="0"/>
        <a:ea typeface="Majalla UI"/>
        <a:cs typeface="Majalla UI"/>
      </a:defRPr>
    </a:lvl6pPr>
    <a:lvl7pPr marL="2743200" algn="r" defTabSz="914400" rtl="1" eaLnBrk="1" latinLnBrk="0" hangingPunct="1">
      <a:defRPr kern="1200">
        <a:solidFill>
          <a:schemeClr val="tx1"/>
        </a:solidFill>
        <a:latin typeface="Arial" pitchFamily="34" charset="0"/>
        <a:ea typeface="Majalla UI"/>
        <a:cs typeface="Majalla UI"/>
      </a:defRPr>
    </a:lvl7pPr>
    <a:lvl8pPr marL="3200400" algn="r" defTabSz="914400" rtl="1" eaLnBrk="1" latinLnBrk="0" hangingPunct="1">
      <a:defRPr kern="1200">
        <a:solidFill>
          <a:schemeClr val="tx1"/>
        </a:solidFill>
        <a:latin typeface="Arial" pitchFamily="34" charset="0"/>
        <a:ea typeface="Majalla UI"/>
        <a:cs typeface="Majalla UI"/>
      </a:defRPr>
    </a:lvl8pPr>
    <a:lvl9pPr marL="3657600" algn="r" defTabSz="914400" rtl="1" eaLnBrk="1" latinLnBrk="0" hangingPunct="1">
      <a:defRPr kern="1200">
        <a:solidFill>
          <a:schemeClr val="tx1"/>
        </a:solidFill>
        <a:latin typeface="Arial" pitchFamily="34" charset="0"/>
        <a:ea typeface="Majalla UI"/>
        <a:cs typeface="Majalla UI"/>
      </a:defRPr>
    </a:lvl9pPr>
  </p:defaultTextStyle>
  <p:extLst>
    <p:ext uri="{521415D9-36F7-43E2-AB2F-B90AF26B5E84}">
      <p14:sectionLst xmlns:p14="http://schemas.microsoft.com/office/powerpoint/2010/main">
        <p14:section name="Default Section" id="{FEB7BB8C-1E42-4D49-9525-95E06B8A0BFF}">
          <p14:sldIdLst>
            <p14:sldId id="311"/>
            <p14:sldId id="309"/>
            <p14:sldId id="256"/>
            <p14:sldId id="258"/>
            <p14:sldId id="281"/>
          </p14:sldIdLst>
        </p14:section>
        <p14:section name="Untitled Section" id="{658FDE96-AA84-4DA3-8890-87736F74D918}">
          <p14:sldIdLst>
            <p14:sldId id="284"/>
            <p14:sldId id="312"/>
            <p14:sldId id="313"/>
            <p14:sldId id="314"/>
            <p14:sldId id="315"/>
            <p14:sldId id="316"/>
            <p14:sldId id="317"/>
            <p14:sldId id="318"/>
            <p14:sldId id="319"/>
            <p14:sldId id="320"/>
            <p14:sldId id="321"/>
            <p14:sldId id="323"/>
            <p14:sldId id="282"/>
            <p14:sldId id="322"/>
            <p14:sldId id="324"/>
            <p14:sldId id="325"/>
            <p14:sldId id="310"/>
            <p14:sldId id="32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073" autoAdjust="0"/>
  </p:normalViewPr>
  <p:slideViewPr>
    <p:cSldViewPr>
      <p:cViewPr varScale="1">
        <p:scale>
          <a:sx n="63" d="100"/>
          <a:sy n="63" d="100"/>
        </p:scale>
        <p:origin x="13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fontAlgn="auto">
              <a:spcBef>
                <a:spcPts val="0"/>
              </a:spcBef>
              <a:spcAft>
                <a:spcPts val="0"/>
              </a:spcAft>
              <a:defRPr sz="1200">
                <a:latin typeface="+mn-lt"/>
                <a:ea typeface="+mn-ea"/>
                <a:cs typeface="+mn-cs"/>
              </a:defRPr>
            </a:lvl1pPr>
          </a:lstStyle>
          <a:p>
            <a:pPr>
              <a:defRPr/>
            </a:pPr>
            <a:endParaRPr lang="ar-IQ"/>
          </a:p>
        </p:txBody>
      </p:sp>
      <p:sp>
        <p:nvSpPr>
          <p:cNvPr id="3" name="عنصر نائب للتاريخ 2"/>
          <p:cNvSpPr>
            <a:spLocks noGrp="1"/>
          </p:cNvSpPr>
          <p:nvPr>
            <p:ph type="dt" idx="1"/>
          </p:nvPr>
        </p:nvSpPr>
        <p:spPr>
          <a:xfrm>
            <a:off x="1588" y="0"/>
            <a:ext cx="2919412" cy="493713"/>
          </a:xfrm>
          <a:prstGeom prst="rect">
            <a:avLst/>
          </a:prstGeom>
        </p:spPr>
        <p:txBody>
          <a:bodyPr vert="horz" lIns="91440" tIns="45720" rIns="91440" bIns="45720" rtlCol="1"/>
          <a:lstStyle>
            <a:lvl1pPr algn="l" fontAlgn="auto">
              <a:spcBef>
                <a:spcPts val="0"/>
              </a:spcBef>
              <a:spcAft>
                <a:spcPts val="0"/>
              </a:spcAft>
              <a:defRPr sz="1200">
                <a:latin typeface="+mn-lt"/>
                <a:ea typeface="+mn-ea"/>
                <a:cs typeface="+mn-cs"/>
              </a:defRPr>
            </a:lvl1pPr>
          </a:lstStyle>
          <a:p>
            <a:pPr>
              <a:defRPr/>
            </a:pPr>
            <a:fld id="{A03A6515-6624-4174-91DF-AD3B7B9C3308}" type="datetimeFigureOut">
              <a:rPr lang="ar-IQ"/>
              <a:pPr>
                <a:defRPr/>
              </a:pPr>
              <a:t>22/03/1441</a:t>
            </a:fld>
            <a:endParaRPr lang="ar-IQ"/>
          </a:p>
        </p:txBody>
      </p:sp>
      <p:sp>
        <p:nvSpPr>
          <p:cNvPr id="4" name="عنصر نائب لصورة الشريحة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73100" y="4686300"/>
            <a:ext cx="5389563" cy="4440238"/>
          </a:xfrm>
          <a:prstGeom prst="rect">
            <a:avLst/>
          </a:prstGeom>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16350" y="9371013"/>
            <a:ext cx="2919413" cy="493712"/>
          </a:xfrm>
          <a:prstGeom prst="rect">
            <a:avLst/>
          </a:prstGeom>
        </p:spPr>
        <p:txBody>
          <a:bodyPr vert="horz" lIns="91440" tIns="45720" rIns="91440" bIns="45720" rtlCol="1" anchor="b"/>
          <a:lstStyle>
            <a:lvl1pPr algn="r" fontAlgn="auto">
              <a:spcBef>
                <a:spcPts val="0"/>
              </a:spcBef>
              <a:spcAft>
                <a:spcPts val="0"/>
              </a:spcAft>
              <a:defRPr sz="1200">
                <a:latin typeface="+mn-lt"/>
                <a:ea typeface="+mn-ea"/>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9371013"/>
            <a:ext cx="2919412" cy="493712"/>
          </a:xfrm>
          <a:prstGeom prst="rect">
            <a:avLst/>
          </a:prstGeom>
        </p:spPr>
        <p:txBody>
          <a:bodyPr vert="horz" lIns="91440" tIns="45720" rIns="91440" bIns="45720" rtlCol="1" anchor="b"/>
          <a:lstStyle>
            <a:lvl1pPr algn="l" fontAlgn="auto">
              <a:spcBef>
                <a:spcPts val="0"/>
              </a:spcBef>
              <a:spcAft>
                <a:spcPts val="0"/>
              </a:spcAft>
              <a:defRPr sz="1200">
                <a:latin typeface="+mn-lt"/>
                <a:ea typeface="+mn-ea"/>
                <a:cs typeface="+mn-cs"/>
              </a:defRPr>
            </a:lvl1pPr>
          </a:lstStyle>
          <a:p>
            <a:pPr>
              <a:defRPr/>
            </a:pPr>
            <a:fld id="{00917DEB-D6D2-4451-9E2F-DE90468F16E0}" type="slidenum">
              <a:rPr lang="ar-IQ"/>
              <a:pPr>
                <a:defRPr/>
              </a:pPr>
              <a:t>‹#›</a:t>
            </a:fld>
            <a:endParaRPr lang="ar-IQ"/>
          </a:p>
        </p:txBody>
      </p:sp>
    </p:spTree>
    <p:extLst>
      <p:ext uri="{BB962C8B-B14F-4D97-AF65-F5344CB8AC3E}">
        <p14:creationId xmlns:p14="http://schemas.microsoft.com/office/powerpoint/2010/main" val="114775802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عنصر نائب للتاريخ 29"/>
          <p:cNvSpPr>
            <a:spLocks noGrp="1"/>
          </p:cNvSpPr>
          <p:nvPr>
            <p:ph type="dt" sz="half" idx="10"/>
          </p:nvPr>
        </p:nvSpPr>
        <p:spPr/>
        <p:txBody>
          <a:bodyPr/>
          <a:lstStyle>
            <a:lvl1pPr>
              <a:defRPr/>
            </a:lvl1pPr>
          </a:lstStyle>
          <a:p>
            <a:pPr>
              <a:defRPr/>
            </a:pPr>
            <a:fld id="{1E27D31E-40D0-4BC5-AD07-97B14C0F3021}" type="datetimeFigureOut">
              <a:rPr lang="ar-IQ"/>
              <a:pPr>
                <a:defRPr/>
              </a:pPr>
              <a:t>22/03/1441</a:t>
            </a:fld>
            <a:endParaRPr lang="ar-IQ"/>
          </a:p>
        </p:txBody>
      </p:sp>
      <p:sp>
        <p:nvSpPr>
          <p:cNvPr id="5" name="عنصر نائب للتذييل 18"/>
          <p:cNvSpPr>
            <a:spLocks noGrp="1"/>
          </p:cNvSpPr>
          <p:nvPr>
            <p:ph type="ftr" sz="quarter" idx="11"/>
          </p:nvPr>
        </p:nvSpPr>
        <p:spPr/>
        <p:txBody>
          <a:bodyPr/>
          <a:lstStyle>
            <a:lvl1pPr>
              <a:defRPr/>
            </a:lvl1pPr>
          </a:lstStyle>
          <a:p>
            <a:pPr>
              <a:defRPr/>
            </a:pPr>
            <a:endParaRPr lang="ar-IQ"/>
          </a:p>
        </p:txBody>
      </p:sp>
      <p:sp>
        <p:nvSpPr>
          <p:cNvPr id="6" name="عنصر نائب لرقم الشريحة 26"/>
          <p:cNvSpPr>
            <a:spLocks noGrp="1"/>
          </p:cNvSpPr>
          <p:nvPr>
            <p:ph type="sldNum" sz="quarter" idx="12"/>
          </p:nvPr>
        </p:nvSpPr>
        <p:spPr/>
        <p:txBody>
          <a:bodyPr/>
          <a:lstStyle>
            <a:lvl1pPr>
              <a:defRPr/>
            </a:lvl1pPr>
          </a:lstStyle>
          <a:p>
            <a:pPr>
              <a:defRPr/>
            </a:pPr>
            <a:fld id="{540B72B9-B27D-4E86-92F1-349C9A402137}"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F81972AF-23F4-42B1-A822-D6A348CF65F2}" type="datetimeFigureOut">
              <a:rPr lang="ar-IQ"/>
              <a:pPr>
                <a:defRPr/>
              </a:pPr>
              <a:t>22/03/1441</a:t>
            </a:fld>
            <a:endParaRPr lang="ar-IQ"/>
          </a:p>
        </p:txBody>
      </p:sp>
      <p:sp>
        <p:nvSpPr>
          <p:cNvPr id="5" name="عنصر نائب للتذييل 21"/>
          <p:cNvSpPr>
            <a:spLocks noGrp="1"/>
          </p:cNvSpPr>
          <p:nvPr>
            <p:ph type="ftr" sz="quarter" idx="11"/>
          </p:nvPr>
        </p:nvSpPr>
        <p:spPr/>
        <p:txBody>
          <a:bodyPr/>
          <a:lstStyle>
            <a:lvl1pPr>
              <a:defRPr/>
            </a:lvl1pPr>
          </a:lstStyle>
          <a:p>
            <a:pPr>
              <a:defRPr/>
            </a:pPr>
            <a:endParaRPr lang="ar-IQ"/>
          </a:p>
        </p:txBody>
      </p:sp>
      <p:sp>
        <p:nvSpPr>
          <p:cNvPr id="6" name="عنصر نائب لرقم الشريحة 17"/>
          <p:cNvSpPr>
            <a:spLocks noGrp="1"/>
          </p:cNvSpPr>
          <p:nvPr>
            <p:ph type="sldNum" sz="quarter" idx="12"/>
          </p:nvPr>
        </p:nvSpPr>
        <p:spPr/>
        <p:txBody>
          <a:bodyPr/>
          <a:lstStyle>
            <a:lvl1pPr>
              <a:defRPr/>
            </a:lvl1pPr>
          </a:lstStyle>
          <a:p>
            <a:pPr>
              <a:defRPr/>
            </a:pPr>
            <a:fld id="{044CA579-06C2-4EE2-A028-7C72ACE0794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3869518-AAD3-40EF-B81A-7A1DD1AE21AC}" type="datetimeFigureOut">
              <a:rPr lang="ar-IQ"/>
              <a:pPr>
                <a:defRPr/>
              </a:pPr>
              <a:t>22/03/1441</a:t>
            </a:fld>
            <a:endParaRPr lang="ar-IQ"/>
          </a:p>
        </p:txBody>
      </p:sp>
      <p:sp>
        <p:nvSpPr>
          <p:cNvPr id="5" name="عنصر نائب للتذييل 21"/>
          <p:cNvSpPr>
            <a:spLocks noGrp="1"/>
          </p:cNvSpPr>
          <p:nvPr>
            <p:ph type="ftr" sz="quarter" idx="11"/>
          </p:nvPr>
        </p:nvSpPr>
        <p:spPr/>
        <p:txBody>
          <a:bodyPr/>
          <a:lstStyle>
            <a:lvl1pPr>
              <a:defRPr/>
            </a:lvl1pPr>
          </a:lstStyle>
          <a:p>
            <a:pPr>
              <a:defRPr/>
            </a:pPr>
            <a:endParaRPr lang="ar-IQ"/>
          </a:p>
        </p:txBody>
      </p:sp>
      <p:sp>
        <p:nvSpPr>
          <p:cNvPr id="6" name="عنصر نائب لرقم الشريحة 17"/>
          <p:cNvSpPr>
            <a:spLocks noGrp="1"/>
          </p:cNvSpPr>
          <p:nvPr>
            <p:ph type="sldNum" sz="quarter" idx="12"/>
          </p:nvPr>
        </p:nvSpPr>
        <p:spPr/>
        <p:txBody>
          <a:bodyPr/>
          <a:lstStyle>
            <a:lvl1pPr>
              <a:defRPr/>
            </a:lvl1pPr>
          </a:lstStyle>
          <a:p>
            <a:pPr>
              <a:defRPr/>
            </a:pPr>
            <a:fld id="{B2031A04-9538-4DDA-80DB-434F60321EAF}"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07A3F6BD-91BF-41F3-8904-ECEB319DF90C}" type="datetimeFigureOut">
              <a:rPr lang="ar-IQ"/>
              <a:pPr>
                <a:defRPr/>
              </a:pPr>
              <a:t>22/03/1441</a:t>
            </a:fld>
            <a:endParaRPr lang="ar-IQ"/>
          </a:p>
        </p:txBody>
      </p:sp>
      <p:sp>
        <p:nvSpPr>
          <p:cNvPr id="5" name="عنصر نائب للتذييل 21"/>
          <p:cNvSpPr>
            <a:spLocks noGrp="1"/>
          </p:cNvSpPr>
          <p:nvPr>
            <p:ph type="ftr" sz="quarter" idx="11"/>
          </p:nvPr>
        </p:nvSpPr>
        <p:spPr/>
        <p:txBody>
          <a:bodyPr/>
          <a:lstStyle>
            <a:lvl1pPr>
              <a:defRPr/>
            </a:lvl1pPr>
          </a:lstStyle>
          <a:p>
            <a:pPr>
              <a:defRPr/>
            </a:pPr>
            <a:endParaRPr lang="ar-IQ"/>
          </a:p>
        </p:txBody>
      </p:sp>
      <p:sp>
        <p:nvSpPr>
          <p:cNvPr id="6" name="عنصر نائب لرقم الشريحة 17"/>
          <p:cNvSpPr>
            <a:spLocks noGrp="1"/>
          </p:cNvSpPr>
          <p:nvPr>
            <p:ph type="sldNum" sz="quarter" idx="12"/>
          </p:nvPr>
        </p:nvSpPr>
        <p:spPr/>
        <p:txBody>
          <a:bodyPr/>
          <a:lstStyle>
            <a:lvl1pPr>
              <a:defRPr/>
            </a:lvl1pPr>
          </a:lstStyle>
          <a:p>
            <a:pPr>
              <a:defRPr/>
            </a:pPr>
            <a:fld id="{33844B2B-3FD5-4D97-8E3D-7116B05B590C}"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6FFA977F-7EDD-48C6-95E8-631E44647CF7}" type="datetimeFigureOut">
              <a:rPr lang="ar-IQ"/>
              <a:pPr>
                <a:defRPr/>
              </a:pPr>
              <a:t>22/03/1441</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851A3BB4-603F-4589-B2B9-D86EE13EB2DB}"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023E720B-3B1D-4CC5-8EAD-005BA27A7680}" type="datetimeFigureOut">
              <a:rPr lang="ar-IQ"/>
              <a:pPr>
                <a:defRPr/>
              </a:pPr>
              <a:t>22/03/1441</a:t>
            </a:fld>
            <a:endParaRPr lang="ar-IQ"/>
          </a:p>
        </p:txBody>
      </p:sp>
      <p:sp>
        <p:nvSpPr>
          <p:cNvPr id="6" name="عنصر نائب للتذييل 21"/>
          <p:cNvSpPr>
            <a:spLocks noGrp="1"/>
          </p:cNvSpPr>
          <p:nvPr>
            <p:ph type="ftr" sz="quarter" idx="11"/>
          </p:nvPr>
        </p:nvSpPr>
        <p:spPr/>
        <p:txBody>
          <a:bodyPr/>
          <a:lstStyle>
            <a:lvl1pPr>
              <a:defRPr/>
            </a:lvl1pPr>
          </a:lstStyle>
          <a:p>
            <a:pPr>
              <a:defRPr/>
            </a:pPr>
            <a:endParaRPr lang="ar-IQ"/>
          </a:p>
        </p:txBody>
      </p:sp>
      <p:sp>
        <p:nvSpPr>
          <p:cNvPr id="7" name="عنصر نائب لرقم الشريحة 17"/>
          <p:cNvSpPr>
            <a:spLocks noGrp="1"/>
          </p:cNvSpPr>
          <p:nvPr>
            <p:ph type="sldNum" sz="quarter" idx="12"/>
          </p:nvPr>
        </p:nvSpPr>
        <p:spPr/>
        <p:txBody>
          <a:bodyPr/>
          <a:lstStyle>
            <a:lvl1pPr>
              <a:defRPr/>
            </a:lvl1pPr>
          </a:lstStyle>
          <a:p>
            <a:pPr>
              <a:defRPr/>
            </a:pPr>
            <a:fld id="{35B9C60D-858C-425B-855B-A5568BCE6302}"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272CA84F-A61E-4E05-BC04-52C740114EC9}" type="datetimeFigureOut">
              <a:rPr lang="ar-IQ"/>
              <a:pPr>
                <a:defRPr/>
              </a:pPr>
              <a:t>22/03/1441</a:t>
            </a:fld>
            <a:endParaRPr lang="ar-IQ"/>
          </a:p>
        </p:txBody>
      </p:sp>
      <p:sp>
        <p:nvSpPr>
          <p:cNvPr id="8" name="عنصر نائب للتذييل 21"/>
          <p:cNvSpPr>
            <a:spLocks noGrp="1"/>
          </p:cNvSpPr>
          <p:nvPr>
            <p:ph type="ftr" sz="quarter" idx="11"/>
          </p:nvPr>
        </p:nvSpPr>
        <p:spPr/>
        <p:txBody>
          <a:bodyPr/>
          <a:lstStyle>
            <a:lvl1pPr>
              <a:defRPr/>
            </a:lvl1pPr>
          </a:lstStyle>
          <a:p>
            <a:pPr>
              <a:defRPr/>
            </a:pPr>
            <a:endParaRPr lang="ar-IQ"/>
          </a:p>
        </p:txBody>
      </p:sp>
      <p:sp>
        <p:nvSpPr>
          <p:cNvPr id="9" name="عنصر نائب لرقم الشريحة 17"/>
          <p:cNvSpPr>
            <a:spLocks noGrp="1"/>
          </p:cNvSpPr>
          <p:nvPr>
            <p:ph type="sldNum" sz="quarter" idx="12"/>
          </p:nvPr>
        </p:nvSpPr>
        <p:spPr/>
        <p:txBody>
          <a:bodyPr/>
          <a:lstStyle>
            <a:lvl1pPr>
              <a:defRPr/>
            </a:lvl1pPr>
          </a:lstStyle>
          <a:p>
            <a:pPr>
              <a:defRPr/>
            </a:pPr>
            <a:fld id="{7779044B-226F-4036-A162-8BFC1823B892}"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4C131960-442E-46B8-9C1B-4C8F12F5257F}" type="datetimeFigureOut">
              <a:rPr lang="ar-IQ"/>
              <a:pPr>
                <a:defRPr/>
              </a:pPr>
              <a:t>22/03/1441</a:t>
            </a:fld>
            <a:endParaRPr lang="ar-IQ"/>
          </a:p>
        </p:txBody>
      </p:sp>
      <p:sp>
        <p:nvSpPr>
          <p:cNvPr id="4" name="عنصر نائب للتذييل 21"/>
          <p:cNvSpPr>
            <a:spLocks noGrp="1"/>
          </p:cNvSpPr>
          <p:nvPr>
            <p:ph type="ftr" sz="quarter" idx="11"/>
          </p:nvPr>
        </p:nvSpPr>
        <p:spPr/>
        <p:txBody>
          <a:bodyPr/>
          <a:lstStyle>
            <a:lvl1pPr>
              <a:defRPr/>
            </a:lvl1pPr>
          </a:lstStyle>
          <a:p>
            <a:pPr>
              <a:defRPr/>
            </a:pPr>
            <a:endParaRPr lang="ar-IQ"/>
          </a:p>
        </p:txBody>
      </p:sp>
      <p:sp>
        <p:nvSpPr>
          <p:cNvPr id="5" name="عنصر نائب لرقم الشريحة 17"/>
          <p:cNvSpPr>
            <a:spLocks noGrp="1"/>
          </p:cNvSpPr>
          <p:nvPr>
            <p:ph type="sldNum" sz="quarter" idx="12"/>
          </p:nvPr>
        </p:nvSpPr>
        <p:spPr/>
        <p:txBody>
          <a:bodyPr/>
          <a:lstStyle>
            <a:lvl1pPr>
              <a:defRPr/>
            </a:lvl1pPr>
          </a:lstStyle>
          <a:p>
            <a:pPr>
              <a:defRPr/>
            </a:pPr>
            <a:fld id="{86549220-C964-4C2B-A5E2-E6A8D1793408}"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E1DCA71F-8A2B-42FA-9BF6-1826D9476384}" type="datetimeFigureOut">
              <a:rPr lang="ar-IQ"/>
              <a:pPr>
                <a:defRPr/>
              </a:pPr>
              <a:t>22/03/1441</a:t>
            </a:fld>
            <a:endParaRPr lang="ar-IQ"/>
          </a:p>
        </p:txBody>
      </p:sp>
      <p:sp>
        <p:nvSpPr>
          <p:cNvPr id="3" name="عنصر نائب للتذييل 21"/>
          <p:cNvSpPr>
            <a:spLocks noGrp="1"/>
          </p:cNvSpPr>
          <p:nvPr>
            <p:ph type="ftr" sz="quarter" idx="11"/>
          </p:nvPr>
        </p:nvSpPr>
        <p:spPr/>
        <p:txBody>
          <a:bodyPr/>
          <a:lstStyle>
            <a:lvl1pPr>
              <a:defRPr/>
            </a:lvl1pPr>
          </a:lstStyle>
          <a:p>
            <a:pPr>
              <a:defRPr/>
            </a:pPr>
            <a:endParaRPr lang="ar-IQ"/>
          </a:p>
        </p:txBody>
      </p:sp>
      <p:sp>
        <p:nvSpPr>
          <p:cNvPr id="4" name="عنصر نائب لرقم الشريحة 17"/>
          <p:cNvSpPr>
            <a:spLocks noGrp="1"/>
          </p:cNvSpPr>
          <p:nvPr>
            <p:ph type="sldNum" sz="quarter" idx="12"/>
          </p:nvPr>
        </p:nvSpPr>
        <p:spPr/>
        <p:txBody>
          <a:bodyPr/>
          <a:lstStyle>
            <a:lvl1pPr>
              <a:defRPr/>
            </a:lvl1pPr>
          </a:lstStyle>
          <a:p>
            <a:pPr>
              <a:defRPr/>
            </a:pPr>
            <a:fld id="{6B58A83B-0CB4-4973-B9E9-5069715E7B84}"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7700AB87-8414-449B-B51C-9B1F4829AE7F}" type="datetimeFigureOut">
              <a:rPr lang="ar-IQ"/>
              <a:pPr>
                <a:defRPr/>
              </a:pPr>
              <a:t>22/03/1441</a:t>
            </a:fld>
            <a:endParaRPr lang="ar-IQ"/>
          </a:p>
        </p:txBody>
      </p:sp>
      <p:sp>
        <p:nvSpPr>
          <p:cNvPr id="6" name="عنصر نائب للتذييل 21"/>
          <p:cNvSpPr>
            <a:spLocks noGrp="1"/>
          </p:cNvSpPr>
          <p:nvPr>
            <p:ph type="ftr" sz="quarter" idx="11"/>
          </p:nvPr>
        </p:nvSpPr>
        <p:spPr/>
        <p:txBody>
          <a:bodyPr/>
          <a:lstStyle>
            <a:lvl1pPr>
              <a:defRPr/>
            </a:lvl1pPr>
          </a:lstStyle>
          <a:p>
            <a:pPr>
              <a:defRPr/>
            </a:pPr>
            <a:endParaRPr lang="ar-IQ"/>
          </a:p>
        </p:txBody>
      </p:sp>
      <p:sp>
        <p:nvSpPr>
          <p:cNvPr id="7" name="عنصر نائب لرقم الشريحة 17"/>
          <p:cNvSpPr>
            <a:spLocks noGrp="1"/>
          </p:cNvSpPr>
          <p:nvPr>
            <p:ph type="sldNum" sz="quarter" idx="12"/>
          </p:nvPr>
        </p:nvSpPr>
        <p:spPr/>
        <p:txBody>
          <a:bodyPr/>
          <a:lstStyle>
            <a:lvl1pPr>
              <a:defRPr/>
            </a:lvl1pPr>
          </a:lstStyle>
          <a:p>
            <a:pPr>
              <a:defRPr/>
            </a:pPr>
            <a:fld id="{43E3B3DB-A54B-47CC-8792-C4D56EB3D89F}"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ذو زاوية واحدة مخدوشة ودائرية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مثلث قائم الزاوية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شكل حر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8" name="شكل حر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2" name="عنوان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عنصر نائب للنص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9" name="عنصر نائب للتاريخ 4"/>
          <p:cNvSpPr>
            <a:spLocks noGrp="1"/>
          </p:cNvSpPr>
          <p:nvPr>
            <p:ph type="dt" sz="half" idx="10"/>
          </p:nvPr>
        </p:nvSpPr>
        <p:spPr/>
        <p:txBody>
          <a:bodyPr/>
          <a:lstStyle>
            <a:lvl1pPr>
              <a:defRPr/>
            </a:lvl1pPr>
          </a:lstStyle>
          <a:p>
            <a:pPr>
              <a:defRPr/>
            </a:pPr>
            <a:fld id="{C9B28E3D-BB62-4C11-9291-9AE0A1BD7CD4}" type="datetimeFigureOut">
              <a:rPr lang="ar-IQ"/>
              <a:pPr>
                <a:defRPr/>
              </a:pPr>
              <a:t>22/03/1441</a:t>
            </a:fld>
            <a:endParaRPr lang="ar-IQ"/>
          </a:p>
        </p:txBody>
      </p:sp>
      <p:sp>
        <p:nvSpPr>
          <p:cNvPr id="10" name="عنصر نائب للتذييل 5"/>
          <p:cNvSpPr>
            <a:spLocks noGrp="1"/>
          </p:cNvSpPr>
          <p:nvPr>
            <p:ph type="ftr" sz="quarter" idx="11"/>
          </p:nvPr>
        </p:nvSpPr>
        <p:spPr/>
        <p:txBody>
          <a:bodyPr/>
          <a:lstStyle>
            <a:lvl1pPr>
              <a:defRPr/>
            </a:lvl1pPr>
          </a:lstStyle>
          <a:p>
            <a:pPr>
              <a:defRPr/>
            </a:pPr>
            <a:endParaRPr lang="ar-IQ"/>
          </a:p>
        </p:txBody>
      </p:sp>
      <p:sp>
        <p:nvSpPr>
          <p:cNvPr id="11" name="عنصر نائب لرقم الشريحة 6"/>
          <p:cNvSpPr>
            <a:spLocks noGrp="1"/>
          </p:cNvSpPr>
          <p:nvPr>
            <p:ph type="sldNum" sz="quarter" idx="12"/>
          </p:nvPr>
        </p:nvSpPr>
        <p:spPr>
          <a:xfrm>
            <a:off x="8077200" y="6356350"/>
            <a:ext cx="609600" cy="365125"/>
          </a:xfrm>
        </p:spPr>
        <p:txBody>
          <a:bodyPr/>
          <a:lstStyle>
            <a:lvl1pPr>
              <a:defRPr/>
            </a:lvl1pPr>
          </a:lstStyle>
          <a:p>
            <a:pPr>
              <a:defRPr/>
            </a:pPr>
            <a:fld id="{87947D5B-E4C4-4F15-BC81-6BA65088D333}"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8" name="شكل حر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1028" name="عنصر نائب للعنوان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ar-SA" smtClean="0"/>
              <a:t>انقر لتحرير نمط العنوان الرئيسي</a:t>
            </a:r>
          </a:p>
        </p:txBody>
      </p:sp>
      <p:sp>
        <p:nvSpPr>
          <p:cNvPr id="1029" name="عنصر نائب للنص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fld id="{660B111F-CA06-4048-AEA6-5C1EE297CE6D}" type="datetimeFigureOut">
              <a:rPr lang="ar-IQ"/>
              <a:pPr>
                <a:defRPr/>
              </a:pPr>
              <a:t>22/03/1441</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fld id="{CB13A40A-D046-4C1F-9EF8-1354670E8FE4}" type="slidenum">
              <a:rPr lang="ar-IQ"/>
              <a:pPr>
                <a:defRPr/>
              </a:pPr>
              <a:t>‹#›</a:t>
            </a:fld>
            <a:endParaRPr lang="ar-IQ"/>
          </a:p>
        </p:txBody>
      </p:sp>
      <p:grpSp>
        <p:nvGrpSpPr>
          <p:cNvPr id="1033" name="مجموعة 1"/>
          <p:cNvGrpSpPr>
            <a:grpSpLocks/>
          </p:cNvGrpSpPr>
          <p:nvPr/>
        </p:nvGrpSpPr>
        <p:grpSpPr bwMode="auto">
          <a:xfrm>
            <a:off x="-19050" y="203200"/>
            <a:ext cx="9180513" cy="647700"/>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883" r:id="rId1"/>
    <p:sldLayoutId id="2147483875" r:id="rId2"/>
    <p:sldLayoutId id="2147483884" r:id="rId3"/>
    <p:sldLayoutId id="2147483876" r:id="rId4"/>
    <p:sldLayoutId id="2147483877" r:id="rId5"/>
    <p:sldLayoutId id="2147483878" r:id="rId6"/>
    <p:sldLayoutId id="2147483879" r:id="rId7"/>
    <p:sldLayoutId id="2147483880" r:id="rId8"/>
    <p:sldLayoutId id="2147483885" r:id="rId9"/>
    <p:sldLayoutId id="2147483881" r:id="rId10"/>
    <p:sldLayoutId id="2147483882"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1"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1"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1"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imgres?imgurl=https%3A%2F%2Fs3-eu-central-1.amazonaws.com%2Fsalla-cdn%2Fgf8GC4xCFoCXCE9eLhBuvXCB4VyOPex5JO6IqoyP.png&amp;imgrefurl=https%3A%2F%2Felc-store.com%2FEZyeNY&amp;docid=fMPZKb8uBfYeMM&amp;tbnid=rFT9TP0B309yVM%3A&amp;vet=10ahUKEwjI0K3q7vblAhWRlhQKHaWwBLsQMwgtKAMwAw..i&amp;w=1000&amp;h=1000&amp;bih=584&amp;biw=1280&amp;q=%D8%B2%D9%8A%D8%B1%D9%88%D9%83%D8%B3&amp;ved=0ahUKEwjI0K3q7vblAhWRlhQKHaWwBLsQMwgtKAMwAw&amp;iact=mrc&amp;uact=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نتيجة بحث الصور عن اية قرانية عن الزراعة"/>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ar-SA"/>
          </a:p>
        </p:txBody>
      </p:sp>
      <p:sp>
        <p:nvSpPr>
          <p:cNvPr id="5123" name="AutoShape 4" descr="نتيجة بحث الصور عن اية قرانية عن الزراعة"/>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ar-SA"/>
          </a:p>
        </p:txBody>
      </p:sp>
      <p:sp>
        <p:nvSpPr>
          <p:cNvPr id="5124" name="AutoShape 6" descr="نتيجة بحث الصور عن اية قرانية عن الزراعة"/>
          <p:cNvSpPr>
            <a:spLocks noChangeAspect="1" noChangeArrowheads="1"/>
          </p:cNvSpPr>
          <p:nvPr/>
        </p:nvSpPr>
        <p:spPr bwMode="auto">
          <a:xfrm>
            <a:off x="8513763" y="-1028700"/>
            <a:ext cx="3810000" cy="2143125"/>
          </a:xfrm>
          <a:prstGeom prst="rect">
            <a:avLst/>
          </a:prstGeom>
          <a:noFill/>
          <a:ln w="9525">
            <a:noFill/>
            <a:miter lim="800000"/>
            <a:headEnd/>
            <a:tailEnd/>
          </a:ln>
        </p:spPr>
        <p:txBody>
          <a:bodyPr/>
          <a:lstStyle/>
          <a:p>
            <a:endParaRPr lang="ar-SA"/>
          </a:p>
        </p:txBody>
      </p:sp>
      <p:sp>
        <p:nvSpPr>
          <p:cNvPr id="5125" name="AutoShape 8" descr="نتيجة بحث الصور عن اية قرانية عن الزراعة"/>
          <p:cNvSpPr>
            <a:spLocks noChangeAspect="1" noChangeArrowheads="1"/>
          </p:cNvSpPr>
          <p:nvPr/>
        </p:nvSpPr>
        <p:spPr bwMode="auto">
          <a:xfrm>
            <a:off x="8513763" y="-1028700"/>
            <a:ext cx="3810000" cy="2143125"/>
          </a:xfrm>
          <a:prstGeom prst="rect">
            <a:avLst/>
          </a:prstGeom>
          <a:noFill/>
          <a:ln w="9525">
            <a:noFill/>
            <a:miter lim="800000"/>
            <a:headEnd/>
            <a:tailEnd/>
          </a:ln>
        </p:spPr>
        <p:txBody>
          <a:bodyPr/>
          <a:lstStyle/>
          <a:p>
            <a:endParaRPr lang="ar-SA"/>
          </a:p>
        </p:txBody>
      </p:sp>
      <p:sp>
        <p:nvSpPr>
          <p:cNvPr id="5126" name="AutoShape 10" descr="نتيجة بحث الصور عن اية قرانية عن الزراعة"/>
          <p:cNvSpPr>
            <a:spLocks noChangeAspect="1" noChangeArrowheads="1"/>
          </p:cNvSpPr>
          <p:nvPr/>
        </p:nvSpPr>
        <p:spPr bwMode="auto">
          <a:xfrm>
            <a:off x="8383588" y="-1309688"/>
            <a:ext cx="3810000" cy="2743201"/>
          </a:xfrm>
          <a:prstGeom prst="rect">
            <a:avLst/>
          </a:prstGeom>
          <a:noFill/>
          <a:ln w="9525">
            <a:noFill/>
            <a:miter lim="800000"/>
            <a:headEnd/>
            <a:tailEnd/>
          </a:ln>
        </p:spPr>
        <p:txBody>
          <a:bodyPr/>
          <a:lstStyle/>
          <a:p>
            <a:endParaRPr lang="ar-SA"/>
          </a:p>
        </p:txBody>
      </p:sp>
      <p:sp>
        <p:nvSpPr>
          <p:cNvPr id="5127" name="AutoShape 12" descr="نتيجة بحث الصور عن اية قرانية عن الزراعة"/>
          <p:cNvSpPr>
            <a:spLocks noChangeAspect="1" noChangeArrowheads="1"/>
          </p:cNvSpPr>
          <p:nvPr/>
        </p:nvSpPr>
        <p:spPr bwMode="auto">
          <a:xfrm>
            <a:off x="8383588" y="-1309688"/>
            <a:ext cx="3810000" cy="2743201"/>
          </a:xfrm>
          <a:prstGeom prst="rect">
            <a:avLst/>
          </a:prstGeom>
          <a:noFill/>
          <a:ln w="9525">
            <a:noFill/>
            <a:miter lim="800000"/>
            <a:headEnd/>
            <a:tailEnd/>
          </a:ln>
        </p:spPr>
        <p:txBody>
          <a:bodyPr/>
          <a:lstStyle/>
          <a:p>
            <a:endParaRPr lang="ar-SA"/>
          </a:p>
        </p:txBody>
      </p:sp>
      <p:sp>
        <p:nvSpPr>
          <p:cNvPr id="5129" name="AutoShape 16" descr="نتيجة بحث الصور عن فقلت استغفروا ربكم انه كان غفارا"/>
          <p:cNvSpPr>
            <a:spLocks noChangeAspect="1" noChangeArrowheads="1"/>
          </p:cNvSpPr>
          <p:nvPr/>
        </p:nvSpPr>
        <p:spPr bwMode="auto">
          <a:xfrm>
            <a:off x="8513763" y="-1028700"/>
            <a:ext cx="3810000" cy="2143125"/>
          </a:xfrm>
          <a:prstGeom prst="rect">
            <a:avLst/>
          </a:prstGeom>
          <a:noFill/>
          <a:ln w="9525">
            <a:noFill/>
            <a:miter lim="800000"/>
            <a:headEnd/>
            <a:tailEnd/>
          </a:ln>
        </p:spPr>
        <p:txBody>
          <a:bodyPr/>
          <a:lstStyle/>
          <a:p>
            <a:endParaRPr lang="ar-SA"/>
          </a:p>
        </p:txBody>
      </p:sp>
      <p:sp>
        <p:nvSpPr>
          <p:cNvPr id="5130" name="AutoShape 18" descr="نتيجة بحث الصور عن فقلت استغفروا ربكم انه كان غفارا"/>
          <p:cNvSpPr>
            <a:spLocks noChangeAspect="1" noChangeArrowheads="1"/>
          </p:cNvSpPr>
          <p:nvPr/>
        </p:nvSpPr>
        <p:spPr bwMode="auto">
          <a:xfrm>
            <a:off x="8513763" y="-1028700"/>
            <a:ext cx="3810000" cy="2143125"/>
          </a:xfrm>
          <a:prstGeom prst="rect">
            <a:avLst/>
          </a:prstGeom>
          <a:noFill/>
          <a:ln w="9525">
            <a:noFill/>
            <a:miter lim="800000"/>
            <a:headEnd/>
            <a:tailEnd/>
          </a:ln>
        </p:spPr>
        <p:txBody>
          <a:bodyPr/>
          <a:lstStyle/>
          <a:p>
            <a:endParaRPr lang="ar-SA"/>
          </a:p>
        </p:txBody>
      </p:sp>
      <p:sp>
        <p:nvSpPr>
          <p:cNvPr id="5134" name="AutoShape 14" descr="نتيجة بحث الصور عن اية قرانية لتشجيع المشروعات الصغيرة"/>
          <p:cNvSpPr>
            <a:spLocks noChangeAspect="1" noChangeArrowheads="1"/>
          </p:cNvSpPr>
          <p:nvPr/>
        </p:nvSpPr>
        <p:spPr bwMode="auto">
          <a:xfrm>
            <a:off x="8566150" y="-914400"/>
            <a:ext cx="3619500" cy="190500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5136" name="AutoShape 16" descr="نتيجة بحث الصور عن اية قرانية لتشجيع المشروعات الصغيرة"/>
          <p:cNvSpPr>
            <a:spLocks noChangeAspect="1" noChangeArrowheads="1"/>
          </p:cNvSpPr>
          <p:nvPr/>
        </p:nvSpPr>
        <p:spPr bwMode="auto">
          <a:xfrm>
            <a:off x="8566150" y="-914400"/>
            <a:ext cx="3619500" cy="190500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6" name="مربع نص 15"/>
          <p:cNvSpPr txBox="1"/>
          <p:nvPr/>
        </p:nvSpPr>
        <p:spPr>
          <a:xfrm>
            <a:off x="5940152" y="857232"/>
            <a:ext cx="2640160" cy="369332"/>
          </a:xfrm>
          <a:prstGeom prst="rect">
            <a:avLst/>
          </a:prstGeom>
          <a:noFill/>
        </p:spPr>
        <p:txBody>
          <a:bodyPr wrap="square" rtlCol="1">
            <a:spAutoFit/>
          </a:bodyPr>
          <a:lstStyle/>
          <a:p>
            <a:r>
              <a:rPr lang="ar-IQ" dirty="0" smtClean="0"/>
              <a:t>قال تعالى في محكم كتابه </a:t>
            </a:r>
            <a:r>
              <a:rPr lang="ar-IQ" dirty="0" smtClean="0"/>
              <a:t>العزيز</a:t>
            </a:r>
            <a:r>
              <a:rPr lang="ar-IQ" dirty="0"/>
              <a:t>:</a:t>
            </a:r>
            <a:endParaRPr lang="ar-S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556792"/>
            <a:ext cx="4824536" cy="5464759"/>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0066" y="1172968"/>
            <a:ext cx="2141474" cy="2204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5559896"/>
          </a:xfrm>
        </p:spPr>
        <p:txBody>
          <a:bodyPr/>
          <a:lstStyle/>
          <a:p>
            <a:pPr marL="0" indent="0" algn="just">
              <a:buNone/>
            </a:pPr>
            <a:r>
              <a:rPr lang="ar-IQ" dirty="0" smtClean="0"/>
              <a:t>        </a:t>
            </a:r>
            <a:r>
              <a:rPr lang="ar-SA" dirty="0" smtClean="0"/>
              <a:t>ويرجع </a:t>
            </a:r>
            <a:r>
              <a:rPr lang="ar-SA" dirty="0"/>
              <a:t>هذا الدور المهم الذي تقوم به المشروعات </a:t>
            </a:r>
            <a:r>
              <a:rPr lang="ar-SA" dirty="0" smtClean="0"/>
              <a:t>الصغيرة</a:t>
            </a:r>
            <a:r>
              <a:rPr lang="ar-IQ" dirty="0" smtClean="0"/>
              <a:t> والمتوسطة </a:t>
            </a:r>
            <a:r>
              <a:rPr lang="ar-SA" dirty="0" smtClean="0"/>
              <a:t> </a:t>
            </a:r>
            <a:r>
              <a:rPr lang="ar-SA" dirty="0"/>
              <a:t>عموماً إلى مجموعة من العوامل والخصائص التي تميز هذه المشروعات عن غيرها من المشروعات الكبيرة، وأهمها</a:t>
            </a:r>
            <a:r>
              <a:rPr lang="en-US" dirty="0"/>
              <a:t>:</a:t>
            </a:r>
          </a:p>
          <a:p>
            <a:pPr lvl="0" algn="just"/>
            <a:r>
              <a:rPr lang="ar-SA" dirty="0"/>
              <a:t>قدرتها على استخدام رأس المال بصورة منتجة، وذلك أن نسبة القيمة المضافة بها إلى الأصول الثابتة تعتبر أعلى من مثيلاتها في المشروعات الكبيرة</a:t>
            </a:r>
            <a:r>
              <a:rPr lang="en-US" dirty="0"/>
              <a:t>.</a:t>
            </a:r>
          </a:p>
          <a:p>
            <a:pPr lvl="0" algn="just"/>
            <a:r>
              <a:rPr lang="ar-SA" dirty="0"/>
              <a:t>تدريب وبناء طبقة قيادية في المجتمعات وزيادة كفاءتها وامتصاص فوائد الأموال العاطلة والمدخرات والعمل على تشغيلها وتدوير رؤوس الأموال</a:t>
            </a:r>
            <a:r>
              <a:rPr lang="en-US" dirty="0"/>
              <a:t>.</a:t>
            </a:r>
          </a:p>
          <a:p>
            <a:pPr lvl="0" algn="just"/>
            <a:r>
              <a:rPr lang="ar-SA" dirty="0"/>
              <a:t>ارتفاع المستوى مهارة الأيدي العاملة المشتغلة بها </a:t>
            </a:r>
            <a:r>
              <a:rPr lang="ar-SA" dirty="0" smtClean="0"/>
              <a:t>نظرا</a:t>
            </a:r>
            <a:r>
              <a:rPr lang="ar-IQ" dirty="0" smtClean="0"/>
              <a:t>ً</a:t>
            </a:r>
            <a:r>
              <a:rPr lang="ar-SA" dirty="0" smtClean="0"/>
              <a:t> </a:t>
            </a:r>
            <a:r>
              <a:rPr lang="ar-SA" dirty="0"/>
              <a:t>للخبرة والتخصص الذي يمتلكونه.</a:t>
            </a:r>
            <a:endParaRPr lang="en-US" dirty="0"/>
          </a:p>
          <a:p>
            <a:pPr lvl="0" algn="just"/>
            <a:r>
              <a:rPr lang="ar-SA" dirty="0"/>
              <a:t>إمكانياتها العالية </a:t>
            </a:r>
            <a:r>
              <a:rPr lang="ar-SA" dirty="0" smtClean="0"/>
              <a:t>نسبيا</a:t>
            </a:r>
            <a:r>
              <a:rPr lang="ar-IQ" dirty="0" smtClean="0"/>
              <a:t>ً</a:t>
            </a:r>
            <a:r>
              <a:rPr lang="ar-SA" dirty="0" smtClean="0"/>
              <a:t> </a:t>
            </a:r>
            <a:r>
              <a:rPr lang="ar-SA" dirty="0"/>
              <a:t>في تعظيم مواردها المالية والبشرية من خلال </a:t>
            </a:r>
            <a:r>
              <a:rPr lang="ar-SA" dirty="0" smtClean="0"/>
              <a:t>تخصصها </a:t>
            </a:r>
            <a:r>
              <a:rPr lang="ar-IQ" dirty="0" smtClean="0"/>
              <a:t>الدقيق </a:t>
            </a:r>
            <a:r>
              <a:rPr lang="ar-SA" dirty="0" smtClean="0"/>
              <a:t>وصغر </a:t>
            </a:r>
            <a:r>
              <a:rPr lang="ar-SA" dirty="0"/>
              <a:t>حجمها، حيث يؤدي إمعانها في التخصص إلى تخفيض تكاليف الإنتاج</a:t>
            </a:r>
            <a:r>
              <a:rPr lang="en-US" dirty="0"/>
              <a:t>.</a:t>
            </a:r>
          </a:p>
          <a:p>
            <a:pPr marL="0" lvl="0" indent="0" algn="just">
              <a:buNone/>
            </a:pPr>
            <a:endParaRPr lang="ar-IQ" dirty="0"/>
          </a:p>
        </p:txBody>
      </p:sp>
    </p:spTree>
    <p:extLst>
      <p:ext uri="{BB962C8B-B14F-4D97-AF65-F5344CB8AC3E}">
        <p14:creationId xmlns:p14="http://schemas.microsoft.com/office/powerpoint/2010/main" val="385469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760639"/>
          </a:xfrm>
        </p:spPr>
        <p:txBody>
          <a:bodyPr/>
          <a:lstStyle/>
          <a:p>
            <a:pPr lvl="0" algn="just">
              <a:lnSpc>
                <a:spcPts val="2800"/>
              </a:lnSpc>
              <a:spcBef>
                <a:spcPts val="0"/>
              </a:spcBef>
            </a:pPr>
            <a:r>
              <a:rPr lang="ar-SA" dirty="0"/>
              <a:t>سهولة تأسيسها </a:t>
            </a:r>
            <a:r>
              <a:rPr lang="ar-SA" dirty="0" smtClean="0"/>
              <a:t>نظرا</a:t>
            </a:r>
            <a:r>
              <a:rPr lang="ar-IQ" dirty="0" smtClean="0"/>
              <a:t>ً</a:t>
            </a:r>
            <a:r>
              <a:rPr lang="ar-SA" dirty="0" smtClean="0"/>
              <a:t> </a:t>
            </a:r>
            <a:r>
              <a:rPr lang="ar-SA" dirty="0"/>
              <a:t>لعدم حاجتها إلى رأس مال كبير أو تكنولوجيا </a:t>
            </a:r>
            <a:r>
              <a:rPr lang="ar-SA" dirty="0" smtClean="0"/>
              <a:t>متطورة</a:t>
            </a:r>
            <a:r>
              <a:rPr lang="ar-IQ" dirty="0" smtClean="0"/>
              <a:t> الى حد كبير</a:t>
            </a:r>
            <a:r>
              <a:rPr lang="ar-SA" dirty="0" smtClean="0"/>
              <a:t>، </a:t>
            </a:r>
            <a:r>
              <a:rPr lang="ar-IQ" dirty="0" smtClean="0"/>
              <a:t>فضلاً عن</a:t>
            </a:r>
            <a:r>
              <a:rPr lang="ar-SA" dirty="0" smtClean="0"/>
              <a:t> </a:t>
            </a:r>
            <a:r>
              <a:rPr lang="ar-SA" dirty="0"/>
              <a:t>قدرتها على الإنتاج والعمل في مجالات التنمية الصناعية والاقتصادية المختلفة</a:t>
            </a:r>
            <a:r>
              <a:rPr lang="en-US" dirty="0"/>
              <a:t>.</a:t>
            </a:r>
          </a:p>
          <a:p>
            <a:pPr algn="just">
              <a:lnSpc>
                <a:spcPts val="2800"/>
              </a:lnSpc>
              <a:spcBef>
                <a:spcPts val="0"/>
              </a:spcBef>
            </a:pPr>
            <a:r>
              <a:rPr lang="ar-SA" dirty="0"/>
              <a:t>نشر القيم الصناعية الايجابية في المجتمع من خلال تنمية وتطوير المهارات لبعض الحرف والمهارات</a:t>
            </a:r>
            <a:r>
              <a:rPr lang="en-US" dirty="0" smtClean="0"/>
              <a:t>.</a:t>
            </a:r>
          </a:p>
          <a:p>
            <a:pPr lvl="0" algn="just">
              <a:lnSpc>
                <a:spcPts val="2800"/>
              </a:lnSpc>
              <a:spcBef>
                <a:spcPts val="0"/>
              </a:spcBef>
            </a:pPr>
            <a:r>
              <a:rPr lang="ar-SA" dirty="0"/>
              <a:t>تعد المشروعات الصغيرة </a:t>
            </a:r>
            <a:r>
              <a:rPr lang="ar-IQ" dirty="0" smtClean="0"/>
              <a:t>والمتوسطة </a:t>
            </a:r>
            <a:r>
              <a:rPr lang="ar-SA" dirty="0" smtClean="0"/>
              <a:t>صناعات </a:t>
            </a:r>
            <a:r>
              <a:rPr lang="ar-SA" dirty="0"/>
              <a:t>مغذية لغيرها من المشروعات </a:t>
            </a:r>
            <a:r>
              <a:rPr lang="ar-SA" dirty="0" smtClean="0"/>
              <a:t>سواء </a:t>
            </a:r>
            <a:r>
              <a:rPr lang="ar-SA" dirty="0"/>
              <a:t>بالمواد الأولية أو الاحتياطية، </a:t>
            </a:r>
            <a:r>
              <a:rPr lang="ar-IQ" dirty="0" smtClean="0"/>
              <a:t>أو الموارد البشرية، </a:t>
            </a:r>
            <a:r>
              <a:rPr lang="ar-SA" dirty="0" smtClean="0"/>
              <a:t>ولها </a:t>
            </a:r>
            <a:r>
              <a:rPr lang="ar-SA" dirty="0"/>
              <a:t>دورها في توسيع قاعدة الإنتاج المحلي</a:t>
            </a:r>
            <a:r>
              <a:rPr lang="en-US" dirty="0"/>
              <a:t>.</a:t>
            </a:r>
          </a:p>
          <a:p>
            <a:pPr lvl="0" algn="just">
              <a:lnSpc>
                <a:spcPts val="2800"/>
              </a:lnSpc>
              <a:spcBef>
                <a:spcPts val="0"/>
              </a:spcBef>
            </a:pPr>
            <a:r>
              <a:rPr lang="ar-SA" dirty="0"/>
              <a:t>توفر منتجات هذه المشروعات </a:t>
            </a:r>
            <a:r>
              <a:rPr lang="ar-SA" dirty="0" smtClean="0"/>
              <a:t>جزءا</a:t>
            </a:r>
            <a:r>
              <a:rPr lang="ar-IQ" dirty="0" smtClean="0"/>
              <a:t>ً</a:t>
            </a:r>
            <a:r>
              <a:rPr lang="ar-SA" dirty="0" smtClean="0"/>
              <a:t> </a:t>
            </a:r>
            <a:r>
              <a:rPr lang="ar-IQ" dirty="0" smtClean="0"/>
              <a:t>مهماً</a:t>
            </a:r>
            <a:r>
              <a:rPr lang="ar-SA" dirty="0" smtClean="0"/>
              <a:t> </a:t>
            </a:r>
            <a:r>
              <a:rPr lang="ar-SA" dirty="0"/>
              <a:t>من احتياجات السوق المحلي، مما يقلل من الاستيراد</a:t>
            </a:r>
            <a:r>
              <a:rPr lang="en-US" dirty="0"/>
              <a:t>.</a:t>
            </a:r>
          </a:p>
          <a:p>
            <a:pPr lvl="0" algn="just">
              <a:lnSpc>
                <a:spcPts val="2800"/>
              </a:lnSpc>
              <a:spcBef>
                <a:spcPts val="0"/>
              </a:spcBef>
            </a:pPr>
            <a:r>
              <a:rPr lang="ar-SA" dirty="0"/>
              <a:t>سهولة إقامة علاقات قوية مع المجتمع المحلي والتعرف الدقيق لاحتياجات </a:t>
            </a:r>
            <a:r>
              <a:rPr lang="ar-SA" dirty="0" smtClean="0"/>
              <a:t>الزب</a:t>
            </a:r>
            <a:r>
              <a:rPr lang="ar-IQ" dirty="0" smtClean="0"/>
              <a:t>ائن</a:t>
            </a:r>
            <a:r>
              <a:rPr lang="ar-SA" dirty="0" smtClean="0"/>
              <a:t> ورغباته</a:t>
            </a:r>
            <a:r>
              <a:rPr lang="ar-IQ" dirty="0" smtClean="0"/>
              <a:t>م</a:t>
            </a:r>
            <a:r>
              <a:rPr lang="en-US" dirty="0" smtClean="0"/>
              <a:t>.</a:t>
            </a:r>
            <a:endParaRPr lang="en-US" dirty="0"/>
          </a:p>
          <a:p>
            <a:pPr algn="just">
              <a:lnSpc>
                <a:spcPts val="2800"/>
              </a:lnSpc>
              <a:spcBef>
                <a:spcPts val="0"/>
              </a:spcBef>
            </a:pPr>
            <a:r>
              <a:rPr lang="ar-SA" dirty="0"/>
              <a:t>كما تتميز المشروعات </a:t>
            </a:r>
            <a:r>
              <a:rPr lang="ar-SA" dirty="0" smtClean="0"/>
              <a:t>الصغيرة</a:t>
            </a:r>
            <a:r>
              <a:rPr lang="ar-IQ" dirty="0" smtClean="0"/>
              <a:t> والمتوسطة</a:t>
            </a:r>
            <a:r>
              <a:rPr lang="ar-SA" dirty="0" smtClean="0"/>
              <a:t> </a:t>
            </a:r>
            <a:r>
              <a:rPr lang="ar-SA" dirty="0"/>
              <a:t>بأنها تحقق تنوع في وسائل الادخار نتيجة لحرص أصحابها على ادخار استثماراتهم بعيداً عن المخاطرة، فيؤدي ذلك لتحقيق التنوع الاقتصادي وتقليل الآثار الناجمة عن الأزمات المالية المختلفة</a:t>
            </a:r>
            <a:r>
              <a:rPr lang="en-US" dirty="0"/>
              <a:t>.</a:t>
            </a:r>
            <a:endParaRPr lang="ar-IQ" dirty="0"/>
          </a:p>
        </p:txBody>
      </p:sp>
    </p:spTree>
    <p:extLst>
      <p:ext uri="{BB962C8B-B14F-4D97-AF65-F5344CB8AC3E}">
        <p14:creationId xmlns:p14="http://schemas.microsoft.com/office/powerpoint/2010/main" val="3392570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5559896"/>
          </a:xfrm>
        </p:spPr>
        <p:txBody>
          <a:bodyPr/>
          <a:lstStyle/>
          <a:p>
            <a:pPr algn="just"/>
            <a:r>
              <a:rPr lang="ar-EG" b="1" dirty="0"/>
              <a:t>المحور الثالث: </a:t>
            </a:r>
            <a:r>
              <a:rPr lang="ar-SA" b="1" dirty="0"/>
              <a:t>المعوقات التي تواجه المشروعات الصغيرة:</a:t>
            </a:r>
            <a:endParaRPr lang="en-US" b="1" dirty="0"/>
          </a:p>
          <a:p>
            <a:pPr algn="just"/>
            <a:r>
              <a:rPr lang="ar-SA" b="1" dirty="0"/>
              <a:t>- من الناحية التنظيمية‏:</a:t>
            </a:r>
            <a:r>
              <a:rPr lang="ar-SA" dirty="0"/>
              <a:t> نلاحظ أن هذه المشروعات ترتبط بجهات مختلفة كالوزارات المعنية كوزارة الصناعة وغرفة التجارة والاتحادات المهنية </a:t>
            </a:r>
            <a:r>
              <a:rPr lang="ar-IQ" dirty="0" smtClean="0"/>
              <a:t>والثقافة والاعلام وغيرها،</a:t>
            </a:r>
            <a:r>
              <a:rPr lang="ar-SA" dirty="0" smtClean="0"/>
              <a:t> </a:t>
            </a:r>
            <a:r>
              <a:rPr lang="ar-SA" dirty="0"/>
              <a:t>مع غياب العلاقة التنظيمية المباشرة بين تلك الجهات المتعددة لتكوين رؤية شاملة حول مصير هذه المشروعات.‏</a:t>
            </a:r>
            <a:endParaRPr lang="en-US" dirty="0"/>
          </a:p>
          <a:p>
            <a:pPr algn="just"/>
            <a:r>
              <a:rPr lang="ar-SA" b="1" dirty="0"/>
              <a:t>- من الناحية القانونية:</a:t>
            </a:r>
            <a:r>
              <a:rPr lang="ar-SA" dirty="0"/>
              <a:t> نرى بأن التشريعات والقوانين المنظمة لهذه المشروعات لا زالت في وضع لا يسمح لنا بالقول بأنها وسيلة تحفيز لنشاط هذه المشروعات خاصة تلك التي وضعت منذ فترة طويلة</a:t>
            </a:r>
            <a:r>
              <a:rPr lang="ar-SA" dirty="0" smtClean="0"/>
              <a:t>.</a:t>
            </a:r>
            <a:endParaRPr lang="ar-IQ" dirty="0" smtClean="0"/>
          </a:p>
          <a:p>
            <a:pPr algn="just"/>
            <a:r>
              <a:rPr lang="ar-SA" b="1" dirty="0"/>
              <a:t>- من الناحية المالية‏:</a:t>
            </a:r>
            <a:r>
              <a:rPr lang="ar-SA" dirty="0"/>
              <a:t> العلاقة بين المصارف والمشروعات الصغيرة والمتوسطة فيها الكثير من الإشكالات فيما يتعلق بالضمانات, فترات السداد، الإجراءات الرسمية‏. غياب خدمة تمويلية تلبي احتياجات قطاع المشروعات الصغيرة والمتوسطة الآخذ في النمو.</a:t>
            </a:r>
            <a:endParaRPr lang="en-US" dirty="0"/>
          </a:p>
          <a:p>
            <a:pPr algn="just"/>
            <a:endParaRPr lang="ar-IQ" dirty="0"/>
          </a:p>
        </p:txBody>
      </p:sp>
    </p:spTree>
    <p:extLst>
      <p:ext uri="{BB962C8B-B14F-4D97-AF65-F5344CB8AC3E}">
        <p14:creationId xmlns:p14="http://schemas.microsoft.com/office/powerpoint/2010/main" val="171525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3384375"/>
          </a:xfrm>
        </p:spPr>
        <p:txBody>
          <a:bodyPr/>
          <a:lstStyle/>
          <a:p>
            <a:pPr algn="just"/>
            <a:r>
              <a:rPr lang="ar-SA" b="1" dirty="0"/>
              <a:t>- من الناحية التسويقية‏:</a:t>
            </a:r>
            <a:r>
              <a:rPr lang="ar-SA" dirty="0"/>
              <a:t> التباين الشديد في أسعار المواد الأولية كالارتفاع المفاجىء في أسعارها بسبب عوامل السوق مما يؤدي إلى ارتفاع تكاليف الإنتاج </a:t>
            </a:r>
            <a:r>
              <a:rPr lang="ar-SA" dirty="0" smtClean="0"/>
              <a:t>لديها</a:t>
            </a:r>
            <a:r>
              <a:rPr lang="ar-IQ" dirty="0" smtClean="0"/>
              <a:t>، ومن ثمّ</a:t>
            </a:r>
            <a:r>
              <a:rPr lang="ar-SA" dirty="0" smtClean="0"/>
              <a:t> </a:t>
            </a:r>
            <a:r>
              <a:rPr lang="ar-SA" dirty="0"/>
              <a:t>عدم القدرة على المنافسة السعرية، وتعدد الوسطاء التجاريين والمنافسة الشديدة من قبل </a:t>
            </a:r>
            <a:r>
              <a:rPr lang="ar-SA" dirty="0" smtClean="0"/>
              <a:t>ا</a:t>
            </a:r>
            <a:r>
              <a:rPr lang="ar-IQ" dirty="0" smtClean="0"/>
              <a:t>لمشاريع</a:t>
            </a:r>
            <a:r>
              <a:rPr lang="ar-SA" dirty="0" smtClean="0"/>
              <a:t> الكبرى</a:t>
            </a:r>
            <a:r>
              <a:rPr lang="ar-IQ" dirty="0" smtClean="0"/>
              <a:t> الحكومية أو مشاريع القطاع الخاص الكبيرة</a:t>
            </a:r>
            <a:r>
              <a:rPr lang="ar-SA" dirty="0" smtClean="0"/>
              <a:t>،</a:t>
            </a:r>
            <a:r>
              <a:rPr lang="ar-SA" dirty="0"/>
              <a:t>‏ وضعف القدرة التنافسية لهذه المشروعات لاسيما عندما تعمل بشكل أفراد كما هو واقع الحال، وضعف القدرة الرأسمالية اللازمة للترويج والمشاركة في معارض ومهرجانات التسوق الداخلية والخارجية ومحاولة الدخول إلى أسواق جديدة.‏</a:t>
            </a:r>
            <a:endParaRPr lang="ar-IQ" dirty="0"/>
          </a:p>
        </p:txBody>
      </p:sp>
    </p:spTree>
    <p:extLst>
      <p:ext uri="{BB962C8B-B14F-4D97-AF65-F5344CB8AC3E}">
        <p14:creationId xmlns:p14="http://schemas.microsoft.com/office/powerpoint/2010/main" val="592012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904655"/>
          </a:xfrm>
        </p:spPr>
        <p:txBody>
          <a:bodyPr/>
          <a:lstStyle/>
          <a:p>
            <a:pPr algn="just"/>
            <a:r>
              <a:rPr lang="ar-SA" dirty="0"/>
              <a:t>	 وهنا يمكن طرح تساؤلات عديدة منها: </a:t>
            </a:r>
            <a:endParaRPr lang="en-US" dirty="0"/>
          </a:p>
          <a:p>
            <a:pPr lvl="0" algn="just"/>
            <a:r>
              <a:rPr lang="ar-SA" dirty="0"/>
              <a:t>هل يمكن قيام مشروعات صغيرة دون توافر آليات للتكامل مع المشروعات المتوسطة والكبيرة ودون حل مشاكل التمويل والدعم الفني والتسويق؟ </a:t>
            </a:r>
            <a:endParaRPr lang="en-US" dirty="0"/>
          </a:p>
          <a:p>
            <a:pPr lvl="0" algn="just"/>
            <a:r>
              <a:rPr lang="ar-SA" dirty="0"/>
              <a:t>هل هناك رقابة وسيطرة نوعية للمنتجات المصنعة محلياً في هذه المشروعات؟</a:t>
            </a:r>
            <a:endParaRPr lang="en-US" dirty="0"/>
          </a:p>
          <a:p>
            <a:pPr lvl="0" algn="just"/>
            <a:r>
              <a:rPr lang="ar-SA" dirty="0"/>
              <a:t>هل هناك توعية وارشادات للحد من التلوث البيئي وفرق صحية جوالة، جراء المخلفات الكثيرة المنتشرة على قارعة </a:t>
            </a:r>
            <a:r>
              <a:rPr lang="ar-SA" dirty="0" smtClean="0"/>
              <a:t>الطريق</a:t>
            </a:r>
            <a:r>
              <a:rPr lang="ar-IQ" dirty="0" smtClean="0"/>
              <a:t> لاسيما مخلفات الورق والكرتون والأحبار التي تحتوي مواد سامة وكيمياوية؟</a:t>
            </a:r>
            <a:endParaRPr lang="en-US" dirty="0"/>
          </a:p>
          <a:p>
            <a:pPr algn="just"/>
            <a:r>
              <a:rPr lang="ar-SA" dirty="0"/>
              <a:t>هل أصحاب هذه المشاريع قاموا بتسجيل الأيدي العاملة لديهم في دوائر الضمان الاجتماعي لضمان حقوقهم المادية </a:t>
            </a:r>
            <a:r>
              <a:rPr lang="ar-SA" dirty="0" smtClean="0"/>
              <a:t>والمعنوية</a:t>
            </a:r>
            <a:r>
              <a:rPr lang="ar-IQ" dirty="0" smtClean="0"/>
              <a:t>؟</a:t>
            </a:r>
          </a:p>
          <a:p>
            <a:pPr algn="just"/>
            <a:r>
              <a:rPr lang="ar-SA" dirty="0" smtClean="0"/>
              <a:t>هل </a:t>
            </a:r>
            <a:r>
              <a:rPr lang="ar-SA" dirty="0"/>
              <a:t>هناك متابعة </a:t>
            </a:r>
            <a:r>
              <a:rPr lang="ar-SA" dirty="0" smtClean="0"/>
              <a:t>من</a:t>
            </a:r>
            <a:r>
              <a:rPr lang="ar-IQ" dirty="0" smtClean="0"/>
              <a:t> الجهات المعنية</a:t>
            </a:r>
            <a:r>
              <a:rPr lang="ar-SA" dirty="0" smtClean="0"/>
              <a:t> </a:t>
            </a:r>
            <a:r>
              <a:rPr lang="ar-SA" dirty="0"/>
              <a:t>لهذه المشاريع التي انتشرت انتشاراً واسعاً دون الإيفاء بمتطلبات ممارسة </a:t>
            </a:r>
            <a:r>
              <a:rPr lang="ar-SA" dirty="0" smtClean="0"/>
              <a:t>المهنة</a:t>
            </a:r>
            <a:r>
              <a:rPr lang="ar-IQ" dirty="0" smtClean="0"/>
              <a:t> واصدار اجازة الممارسة</a:t>
            </a:r>
            <a:r>
              <a:rPr lang="ar-SA" dirty="0" smtClean="0"/>
              <a:t>؟</a:t>
            </a:r>
            <a:endParaRPr lang="ar-IQ" dirty="0"/>
          </a:p>
        </p:txBody>
      </p:sp>
    </p:spTree>
    <p:extLst>
      <p:ext uri="{BB962C8B-B14F-4D97-AF65-F5344CB8AC3E}">
        <p14:creationId xmlns:p14="http://schemas.microsoft.com/office/powerpoint/2010/main" val="299397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487888"/>
          </a:xfrm>
        </p:spPr>
        <p:txBody>
          <a:bodyPr/>
          <a:lstStyle/>
          <a:p>
            <a:pPr algn="just"/>
            <a:r>
              <a:rPr lang="ar-IQ" b="1" dirty="0"/>
              <a:t>المحور الخامس: الحد من </a:t>
            </a:r>
            <a:r>
              <a:rPr lang="ar-IQ" b="1" dirty="0" smtClean="0"/>
              <a:t>التلوث والحفاظ على البيئة والمجتمع</a:t>
            </a:r>
            <a:endParaRPr lang="en-US" dirty="0"/>
          </a:p>
          <a:p>
            <a:pPr algn="just"/>
            <a:r>
              <a:rPr lang="ar-IQ" dirty="0"/>
              <a:t>لكل مشروع صغير كان أم متوسط أو كبير، فإنه لا يخلو من المخلفات الناتجة عن الأعمال التي يقوم بها المشروع، سواء كان صناعياً، أو زراعياً، إذ أن أغلب المشاريع العاملة حالياً في العراق تعاني من مشاكل تصريف المخلفات التي تقدر بالاطنان، مما يتطلب جهد تنظيمي ورقابي، فضلاً عن الدعم الحكومي لهذه المشاريع للتخلص من الكم الهائل من المخلفات والتي تطرح في الأماكن العامة لاسيما المشاريع القريبة من الأسواق، فإننا نراها على الأرصفة وعند أبواب المحلات، وحتى الشوارع العامة.</a:t>
            </a:r>
            <a:endParaRPr lang="en-US" dirty="0"/>
          </a:p>
          <a:p>
            <a:pPr algn="just"/>
            <a:endParaRPr lang="ar-IQ" dirty="0"/>
          </a:p>
        </p:txBody>
      </p:sp>
    </p:spTree>
    <p:extLst>
      <p:ext uri="{BB962C8B-B14F-4D97-AF65-F5344CB8AC3E}">
        <p14:creationId xmlns:p14="http://schemas.microsoft.com/office/powerpoint/2010/main" val="334014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5415880"/>
          </a:xfrm>
        </p:spPr>
        <p:txBody>
          <a:bodyPr/>
          <a:lstStyle/>
          <a:p>
            <a:pPr algn="just"/>
            <a:r>
              <a:rPr lang="ar-IQ" dirty="0"/>
              <a:t>وهذا يعكس بيئة ملوثة مع تراكم تلك المخلفات لفترات طويلة، مما يعني كثرة الأوبئة والأمراض التي تشكل خطراً كبيرا للمجتمع بالدرجة الأساس، ومن ثم تشويه المنظر والمخطط العمراني للمدينة، حيث نظافة المدينة دليل على رقي مجتمعها وتطور ثقافته.</a:t>
            </a:r>
            <a:endParaRPr lang="en-US" dirty="0"/>
          </a:p>
          <a:p>
            <a:pPr algn="just"/>
            <a:r>
              <a:rPr lang="ar-IQ" dirty="0"/>
              <a:t>	وخير مثال ما يتعلق بالمخلفات الورقية والكرتون </a:t>
            </a:r>
            <a:r>
              <a:rPr lang="ar-IQ" dirty="0" smtClean="0"/>
              <a:t>وعلب الاحبار التي تحتوي مواد سامة وكيمياوية التي يهملها أصحاب </a:t>
            </a:r>
            <a:r>
              <a:rPr lang="ar-IQ" dirty="0"/>
              <a:t>مكاتب الاستنساخ والتصوير الملون والمطابع الصغيرة المنتشرة في الأسواق العامة، حيث هناك تراكم مخلفات كثيرة داخل المحل وخارجه، مما يؤدي إلى انبعاث رائحة كريهة من هذا الورق والكرتون، فضلاً عن إمكانية الأخيرة للاشتعال وبسرعة، مما يؤدي إلى كارثة صحية وبيئية تضر </a:t>
            </a:r>
            <a:r>
              <a:rPr lang="ar-IQ" dirty="0" smtClean="0"/>
              <a:t>بالموقع  والمواقع المحيطة </a:t>
            </a:r>
            <a:r>
              <a:rPr lang="ar-IQ" dirty="0"/>
              <a:t>به</a:t>
            </a:r>
            <a:r>
              <a:rPr lang="ar-IQ" dirty="0" smtClean="0"/>
              <a:t>.</a:t>
            </a:r>
          </a:p>
          <a:p>
            <a:pPr algn="just"/>
            <a:r>
              <a:rPr lang="ar-IQ" dirty="0" smtClean="0"/>
              <a:t>الحد من التدخين في الأماكن المغلقة، وكذلك في الأماكن التي تحتوي مواد سريعة الاشتعال كالأحبار وبعض أنواع الورق.</a:t>
            </a:r>
            <a:endParaRPr lang="ar-IQ" dirty="0"/>
          </a:p>
        </p:txBody>
      </p:sp>
    </p:spTree>
    <p:extLst>
      <p:ext uri="{BB962C8B-B14F-4D97-AF65-F5344CB8AC3E}">
        <p14:creationId xmlns:p14="http://schemas.microsoft.com/office/powerpoint/2010/main" val="191794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872"/>
            <a:ext cx="8229600" cy="1143000"/>
          </a:xfrm>
        </p:spPr>
        <p:txBody>
          <a:bodyPr/>
          <a:lstStyle/>
          <a:p>
            <a:pPr algn="ctr"/>
            <a:r>
              <a:rPr lang="ar-IQ" dirty="0" smtClean="0"/>
              <a:t>صورة تظهر فيها مخلفات العملية الانتاجية في موقع العمل</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5" y="2348880"/>
            <a:ext cx="7056784" cy="4091137"/>
          </a:xfrm>
          <a:prstGeom prst="rect">
            <a:avLst/>
          </a:prstGeom>
        </p:spPr>
      </p:pic>
    </p:spTree>
    <p:extLst>
      <p:ext uri="{BB962C8B-B14F-4D97-AF65-F5344CB8AC3E}">
        <p14:creationId xmlns:p14="http://schemas.microsoft.com/office/powerpoint/2010/main" val="381176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عنصر نائب للمحتوى 2"/>
          <p:cNvSpPr>
            <a:spLocks noGrp="1"/>
          </p:cNvSpPr>
          <p:nvPr>
            <p:ph idx="1"/>
          </p:nvPr>
        </p:nvSpPr>
        <p:spPr/>
        <p:txBody>
          <a:bodyPr/>
          <a:lstStyle/>
          <a:p>
            <a:pPr eaLnBrk="1" hangingPunct="1"/>
            <a:endParaRPr lang="en-US" dirty="0" smtClean="0">
              <a:cs typeface="Majalla UI"/>
            </a:endParaRPr>
          </a:p>
          <a:p>
            <a:pPr eaLnBrk="1" hangingPunct="1"/>
            <a:endParaRPr lang="ar-SA" dirty="0" smtClean="0"/>
          </a:p>
        </p:txBody>
      </p:sp>
      <p:grpSp>
        <p:nvGrpSpPr>
          <p:cNvPr id="10" name="Group 9"/>
          <p:cNvGrpSpPr/>
          <p:nvPr/>
        </p:nvGrpSpPr>
        <p:grpSpPr>
          <a:xfrm>
            <a:off x="500063" y="1124744"/>
            <a:ext cx="8320409" cy="5199856"/>
            <a:chOff x="500063" y="1124744"/>
            <a:chExt cx="8320409" cy="5199856"/>
          </a:xfrm>
        </p:grpSpPr>
        <p:grpSp>
          <p:nvGrpSpPr>
            <p:cNvPr id="8" name="Group 7"/>
            <p:cNvGrpSpPr/>
            <p:nvPr/>
          </p:nvGrpSpPr>
          <p:grpSpPr>
            <a:xfrm>
              <a:off x="500063" y="1124744"/>
              <a:ext cx="8320408" cy="4721484"/>
              <a:chOff x="500063" y="2214563"/>
              <a:chExt cx="8320408" cy="3857625"/>
            </a:xfrm>
          </p:grpSpPr>
          <p:sp>
            <p:nvSpPr>
              <p:cNvPr id="12293" name="Text Box 3"/>
              <p:cNvSpPr txBox="1">
                <a:spLocks noChangeArrowheads="1"/>
              </p:cNvSpPr>
              <p:nvPr/>
            </p:nvSpPr>
            <p:spPr bwMode="auto">
              <a:xfrm>
                <a:off x="3021478" y="2214563"/>
                <a:ext cx="2701516" cy="733234"/>
              </a:xfrm>
              <a:prstGeom prst="rect">
                <a:avLst/>
              </a:prstGeom>
              <a:solidFill>
                <a:srgbClr val="FFFFFF"/>
              </a:solidFill>
              <a:ln w="9525">
                <a:solidFill>
                  <a:srgbClr val="000000"/>
                </a:solidFill>
                <a:miter lim="800000"/>
                <a:headEnd/>
                <a:tailEnd/>
              </a:ln>
            </p:spPr>
            <p:txBody>
              <a:bodyPr/>
              <a:lstStyle/>
              <a:p>
                <a:pPr algn="ctr" rtl="0"/>
                <a:r>
                  <a:rPr lang="ar-IQ" sz="2400" dirty="0" smtClean="0">
                    <a:latin typeface="Times New Roman" pitchFamily="18" charset="0"/>
                    <a:cs typeface="Times New Roman" pitchFamily="18" charset="0"/>
                  </a:rPr>
                  <a:t>مستلزمات المكتب</a:t>
                </a:r>
              </a:p>
              <a:p>
                <a:pPr algn="ctr" rtl="0"/>
                <a:r>
                  <a:rPr lang="ar-IQ" sz="2400" dirty="0" smtClean="0">
                    <a:latin typeface="Times New Roman" pitchFamily="18" charset="0"/>
                    <a:cs typeface="Times New Roman" pitchFamily="18" charset="0"/>
                  </a:rPr>
                  <a:t>ادارة مكتب 1</a:t>
                </a:r>
                <a:endParaRPr lang="ar-SA" sz="3600" dirty="0">
                  <a:cs typeface="Arial" pitchFamily="34" charset="0"/>
                </a:endParaRPr>
              </a:p>
            </p:txBody>
          </p:sp>
          <p:sp>
            <p:nvSpPr>
              <p:cNvPr id="12294" name="Text Box 4"/>
              <p:cNvSpPr txBox="1">
                <a:spLocks noChangeArrowheads="1"/>
              </p:cNvSpPr>
              <p:nvPr/>
            </p:nvSpPr>
            <p:spPr bwMode="auto">
              <a:xfrm>
                <a:off x="6803600" y="3626717"/>
                <a:ext cx="1440808" cy="1192184"/>
              </a:xfrm>
              <a:prstGeom prst="rect">
                <a:avLst/>
              </a:prstGeom>
              <a:solidFill>
                <a:srgbClr val="FFFFFF"/>
              </a:solidFill>
              <a:ln w="9525">
                <a:solidFill>
                  <a:srgbClr val="000000"/>
                </a:solidFill>
                <a:miter lim="800000"/>
                <a:headEnd/>
                <a:tailEnd/>
              </a:ln>
            </p:spPr>
            <p:txBody>
              <a:bodyPr/>
              <a:lstStyle/>
              <a:p>
                <a:pPr algn="ctr" rtl="0"/>
                <a:r>
                  <a:rPr lang="ar-IQ" sz="2400" dirty="0" smtClean="0">
                    <a:latin typeface="Times New Roman" pitchFamily="18" charset="0"/>
                    <a:cs typeface="Times New Roman" pitchFamily="18" charset="0"/>
                  </a:rPr>
                  <a:t>جهاز استنساخ عادي 1</a:t>
                </a:r>
                <a:endParaRPr lang="ar-SA" sz="3600" dirty="0">
                  <a:cs typeface="Arial" pitchFamily="34" charset="0"/>
                </a:endParaRPr>
              </a:p>
            </p:txBody>
          </p:sp>
          <p:sp>
            <p:nvSpPr>
              <p:cNvPr id="12295" name="Text Box 5"/>
              <p:cNvSpPr txBox="1">
                <a:spLocks noChangeArrowheads="1"/>
              </p:cNvSpPr>
              <p:nvPr/>
            </p:nvSpPr>
            <p:spPr bwMode="auto">
              <a:xfrm>
                <a:off x="4642387" y="3626717"/>
                <a:ext cx="1620909" cy="733234"/>
              </a:xfrm>
              <a:prstGeom prst="rect">
                <a:avLst/>
              </a:prstGeom>
              <a:solidFill>
                <a:srgbClr val="FFFFFF"/>
              </a:solidFill>
              <a:ln w="9525">
                <a:solidFill>
                  <a:srgbClr val="000000"/>
                </a:solidFill>
                <a:miter lim="800000"/>
                <a:headEnd/>
                <a:tailEnd/>
              </a:ln>
            </p:spPr>
            <p:txBody>
              <a:bodyPr/>
              <a:lstStyle/>
              <a:p>
                <a:pPr algn="ctr" rtl="0"/>
                <a:r>
                  <a:rPr lang="ar-IQ" sz="2400" dirty="0" smtClean="0">
                    <a:latin typeface="Times New Roman" pitchFamily="18" charset="0"/>
                    <a:cs typeface="Times New Roman" pitchFamily="18" charset="0"/>
                  </a:rPr>
                  <a:t>جهاز استنساخ ملون1</a:t>
                </a:r>
                <a:r>
                  <a:rPr lang="en-US" sz="2400" dirty="0" smtClean="0">
                    <a:latin typeface="Times New Roman" pitchFamily="18" charset="0"/>
                    <a:cs typeface="Times New Roman" pitchFamily="18" charset="0"/>
                  </a:rPr>
                  <a:t> </a:t>
                </a:r>
                <a:endParaRPr lang="ar-SA" sz="3600" dirty="0">
                  <a:cs typeface="Arial" pitchFamily="34" charset="0"/>
                </a:endParaRPr>
              </a:p>
            </p:txBody>
          </p:sp>
          <p:sp>
            <p:nvSpPr>
              <p:cNvPr id="12296" name="Text Box 6"/>
              <p:cNvSpPr txBox="1">
                <a:spLocks noChangeArrowheads="1"/>
              </p:cNvSpPr>
              <p:nvPr/>
            </p:nvSpPr>
            <p:spPr bwMode="auto">
              <a:xfrm>
                <a:off x="2481175" y="3626717"/>
                <a:ext cx="1439808" cy="733234"/>
              </a:xfrm>
              <a:prstGeom prst="rect">
                <a:avLst/>
              </a:prstGeom>
              <a:solidFill>
                <a:srgbClr val="FFFFFF"/>
              </a:solidFill>
              <a:ln w="9525">
                <a:solidFill>
                  <a:srgbClr val="000000"/>
                </a:solidFill>
                <a:miter lim="800000"/>
                <a:headEnd/>
                <a:tailEnd/>
              </a:ln>
            </p:spPr>
            <p:txBody>
              <a:bodyPr/>
              <a:lstStyle/>
              <a:p>
                <a:pPr algn="ctr" rtl="0"/>
                <a:r>
                  <a:rPr lang="ar-IQ" sz="2000" dirty="0" smtClean="0">
                    <a:latin typeface="Times New Roman" pitchFamily="18" charset="0"/>
                    <a:cs typeface="Times New Roman" pitchFamily="18" charset="0"/>
                  </a:rPr>
                  <a:t>طابعة ليزرية عادي</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1</a:t>
                </a:r>
                <a:endParaRPr lang="ar-SA" sz="3200" dirty="0">
                  <a:cs typeface="Arial" pitchFamily="34" charset="0"/>
                </a:endParaRPr>
              </a:p>
            </p:txBody>
          </p:sp>
          <p:sp>
            <p:nvSpPr>
              <p:cNvPr id="12297" name="Text Box 7"/>
              <p:cNvSpPr txBox="1">
                <a:spLocks noChangeArrowheads="1"/>
              </p:cNvSpPr>
              <p:nvPr/>
            </p:nvSpPr>
            <p:spPr bwMode="auto">
              <a:xfrm>
                <a:off x="500063" y="3621286"/>
                <a:ext cx="1440808" cy="733234"/>
              </a:xfrm>
              <a:prstGeom prst="rect">
                <a:avLst/>
              </a:prstGeom>
              <a:solidFill>
                <a:srgbClr val="FFFFFF"/>
              </a:solidFill>
              <a:ln w="9525">
                <a:solidFill>
                  <a:srgbClr val="000000"/>
                </a:solidFill>
                <a:miter lim="800000"/>
                <a:headEnd/>
                <a:tailEnd/>
              </a:ln>
            </p:spPr>
            <p:txBody>
              <a:bodyPr/>
              <a:lstStyle/>
              <a:p>
                <a:pPr algn="ctr" rtl="0"/>
                <a:r>
                  <a:rPr lang="ar-IQ" sz="2000" dirty="0" smtClean="0">
                    <a:latin typeface="Times New Roman" pitchFamily="18" charset="0"/>
                    <a:cs typeface="Times New Roman" pitchFamily="18" charset="0"/>
                  </a:rPr>
                  <a:t>طابعة ملونة</a:t>
                </a:r>
                <a:endParaRPr lang="en-US" sz="2000" dirty="0" smtClean="0">
                  <a:latin typeface="Times New Roman" pitchFamily="18" charset="0"/>
                  <a:cs typeface="Times New Roman" pitchFamily="18" charset="0"/>
                </a:endParaRPr>
              </a:p>
              <a:p>
                <a:pPr algn="ctr" rtl="0"/>
                <a:r>
                  <a:rPr lang="ar-IQ" sz="2000" dirty="0" smtClean="0">
                    <a:latin typeface="Times New Roman" pitchFamily="18" charset="0"/>
                    <a:cs typeface="Times New Roman" pitchFamily="18" charset="0"/>
                  </a:rPr>
                  <a:t>1</a:t>
                </a:r>
                <a:endParaRPr lang="ar-SA" sz="3200" dirty="0">
                  <a:cs typeface="Arial" pitchFamily="34" charset="0"/>
                </a:endParaRPr>
              </a:p>
            </p:txBody>
          </p:sp>
          <p:sp>
            <p:nvSpPr>
              <p:cNvPr id="12298" name="Text Box 8"/>
              <p:cNvSpPr txBox="1">
                <a:spLocks noChangeArrowheads="1"/>
              </p:cNvSpPr>
              <p:nvPr/>
            </p:nvSpPr>
            <p:spPr bwMode="auto">
              <a:xfrm>
                <a:off x="6803600" y="5094543"/>
                <a:ext cx="1424799" cy="977645"/>
              </a:xfrm>
              <a:prstGeom prst="rect">
                <a:avLst/>
              </a:prstGeom>
              <a:solidFill>
                <a:srgbClr val="FFFFFF"/>
              </a:solidFill>
              <a:ln w="9525">
                <a:solidFill>
                  <a:srgbClr val="000000"/>
                </a:solidFill>
                <a:miter lim="800000"/>
                <a:headEnd/>
                <a:tailEnd/>
              </a:ln>
            </p:spPr>
            <p:txBody>
              <a:bodyPr/>
              <a:lstStyle/>
              <a:p>
                <a:pPr algn="ctr" rtl="0"/>
                <a:r>
                  <a:rPr lang="ar-IQ" sz="2400" dirty="0" smtClean="0">
                    <a:latin typeface="Times New Roman" pitchFamily="18" charset="0"/>
                    <a:cs typeface="Times New Roman" pitchFamily="18" charset="0"/>
                  </a:rPr>
                  <a:t>طبّاع عدد 2</a:t>
                </a:r>
                <a:endParaRPr lang="ar-SA" sz="3600" dirty="0">
                  <a:cs typeface="Arial" pitchFamily="34" charset="0"/>
                </a:endParaRPr>
              </a:p>
            </p:txBody>
          </p:sp>
          <p:sp>
            <p:nvSpPr>
              <p:cNvPr id="12299" name="Text Box 9"/>
              <p:cNvSpPr txBox="1">
                <a:spLocks noChangeArrowheads="1"/>
              </p:cNvSpPr>
              <p:nvPr/>
            </p:nvSpPr>
            <p:spPr bwMode="auto">
              <a:xfrm>
                <a:off x="5542892" y="5094543"/>
                <a:ext cx="1080606" cy="977645"/>
              </a:xfrm>
              <a:prstGeom prst="rect">
                <a:avLst/>
              </a:prstGeom>
              <a:solidFill>
                <a:srgbClr val="FFFFFF"/>
              </a:solidFill>
              <a:ln w="9525">
                <a:solidFill>
                  <a:srgbClr val="000000"/>
                </a:solidFill>
                <a:miter lim="800000"/>
                <a:headEnd/>
                <a:tailEnd/>
              </a:ln>
            </p:spPr>
            <p:txBody>
              <a:bodyPr/>
              <a:lstStyle/>
              <a:p>
                <a:pPr algn="ctr" rtl="0"/>
                <a:r>
                  <a:rPr lang="ar-IQ" sz="2000" dirty="0" smtClean="0">
                    <a:latin typeface="Times New Roman" pitchFamily="18" charset="0"/>
                    <a:cs typeface="Times New Roman" pitchFamily="18" charset="0"/>
                  </a:rPr>
                  <a:t>منسق عدد 1</a:t>
                </a:r>
                <a:endParaRPr lang="ar-SA" sz="3200" dirty="0">
                  <a:cs typeface="Arial" pitchFamily="34" charset="0"/>
                </a:endParaRPr>
              </a:p>
            </p:txBody>
          </p:sp>
          <p:sp>
            <p:nvSpPr>
              <p:cNvPr id="12300" name="Text Box 10"/>
              <p:cNvSpPr txBox="1">
                <a:spLocks noChangeArrowheads="1"/>
              </p:cNvSpPr>
              <p:nvPr/>
            </p:nvSpPr>
            <p:spPr bwMode="auto">
              <a:xfrm>
                <a:off x="3921983" y="5094543"/>
                <a:ext cx="1440808" cy="977645"/>
              </a:xfrm>
              <a:prstGeom prst="rect">
                <a:avLst/>
              </a:prstGeom>
              <a:solidFill>
                <a:srgbClr val="FFFFFF"/>
              </a:solidFill>
              <a:ln w="9525">
                <a:solidFill>
                  <a:srgbClr val="000000"/>
                </a:solidFill>
                <a:miter lim="800000"/>
                <a:headEnd/>
                <a:tailEnd/>
              </a:ln>
            </p:spPr>
            <p:txBody>
              <a:bodyPr/>
              <a:lstStyle/>
              <a:p>
                <a:pPr algn="ctr" rtl="0"/>
                <a:r>
                  <a:rPr lang="ar-IQ" sz="2000" dirty="0" smtClean="0">
                    <a:latin typeface="Times New Roman" pitchFamily="18" charset="0"/>
                    <a:cs typeface="Times New Roman" pitchFamily="18" charset="0"/>
                  </a:rPr>
                  <a:t>استنساخ عدد 2</a:t>
                </a:r>
                <a:endParaRPr lang="ar-SA" sz="3200" dirty="0">
                  <a:cs typeface="Arial" pitchFamily="34" charset="0"/>
                </a:endParaRPr>
              </a:p>
            </p:txBody>
          </p:sp>
          <p:sp>
            <p:nvSpPr>
              <p:cNvPr id="12301" name="Text Box 11"/>
              <p:cNvSpPr txBox="1">
                <a:spLocks noChangeArrowheads="1"/>
              </p:cNvSpPr>
              <p:nvPr/>
            </p:nvSpPr>
            <p:spPr bwMode="auto">
              <a:xfrm>
                <a:off x="2301073" y="5094543"/>
                <a:ext cx="1440808" cy="977645"/>
              </a:xfrm>
              <a:prstGeom prst="rect">
                <a:avLst/>
              </a:prstGeom>
              <a:solidFill>
                <a:srgbClr val="FFFFFF"/>
              </a:solidFill>
              <a:ln w="9525">
                <a:solidFill>
                  <a:srgbClr val="000000"/>
                </a:solidFill>
                <a:miter lim="800000"/>
                <a:headEnd/>
                <a:tailEnd/>
              </a:ln>
            </p:spPr>
            <p:txBody>
              <a:bodyPr/>
              <a:lstStyle/>
              <a:p>
                <a:pPr algn="ctr" rtl="0"/>
                <a:r>
                  <a:rPr lang="ar-IQ" sz="2800" dirty="0" smtClean="0">
                    <a:latin typeface="Times New Roman" pitchFamily="18" charset="0"/>
                    <a:cs typeface="Times New Roman" pitchFamily="18" charset="0"/>
                  </a:rPr>
                  <a:t>كاشير 1</a:t>
                </a:r>
                <a:endParaRPr lang="ar-SA" sz="4000" dirty="0">
                  <a:cs typeface="Arial" pitchFamily="34" charset="0"/>
                </a:endParaRPr>
              </a:p>
            </p:txBody>
          </p:sp>
          <p:sp>
            <p:nvSpPr>
              <p:cNvPr id="12302" name="Text Box 12"/>
              <p:cNvSpPr txBox="1">
                <a:spLocks noChangeArrowheads="1"/>
              </p:cNvSpPr>
              <p:nvPr/>
            </p:nvSpPr>
            <p:spPr bwMode="auto">
              <a:xfrm>
                <a:off x="500063" y="5094543"/>
                <a:ext cx="1438807" cy="977645"/>
              </a:xfrm>
              <a:prstGeom prst="rect">
                <a:avLst/>
              </a:prstGeom>
              <a:solidFill>
                <a:srgbClr val="FFFFFF"/>
              </a:solidFill>
              <a:ln w="9525">
                <a:solidFill>
                  <a:srgbClr val="000000"/>
                </a:solidFill>
                <a:miter lim="800000"/>
                <a:headEnd/>
                <a:tailEnd/>
              </a:ln>
            </p:spPr>
            <p:txBody>
              <a:bodyPr/>
              <a:lstStyle/>
              <a:p>
                <a:pPr algn="ctr" rtl="0"/>
                <a:r>
                  <a:rPr lang="ar-IQ" sz="2400" dirty="0" smtClean="0">
                    <a:latin typeface="Times New Roman" pitchFamily="18" charset="0"/>
                    <a:cs typeface="Times New Roman" pitchFamily="18" charset="0"/>
                  </a:rPr>
                  <a:t>مندوب مبيعات 1</a:t>
                </a:r>
                <a:endParaRPr lang="ar-SA" sz="3600" dirty="0">
                  <a:cs typeface="Arial" pitchFamily="34" charset="0"/>
                </a:endParaRPr>
              </a:p>
            </p:txBody>
          </p:sp>
          <p:sp>
            <p:nvSpPr>
              <p:cNvPr id="12310" name="Line 20"/>
              <p:cNvSpPr>
                <a:spLocks noChangeShapeType="1"/>
              </p:cNvSpPr>
              <p:nvPr/>
            </p:nvSpPr>
            <p:spPr bwMode="auto">
              <a:xfrm>
                <a:off x="4282185" y="2947797"/>
                <a:ext cx="0" cy="488823"/>
              </a:xfrm>
              <a:prstGeom prst="line">
                <a:avLst/>
              </a:prstGeom>
              <a:noFill/>
              <a:ln w="9525">
                <a:solidFill>
                  <a:srgbClr val="000000"/>
                </a:solidFill>
                <a:round/>
                <a:headEnd/>
                <a:tailEnd type="triangle" w="med" len="med"/>
              </a:ln>
            </p:spPr>
            <p:txBody>
              <a:bodyPr/>
              <a:lstStyle/>
              <a:p>
                <a:endParaRPr lang="ar-SA"/>
              </a:p>
            </p:txBody>
          </p:sp>
          <p:sp>
            <p:nvSpPr>
              <p:cNvPr id="12311" name="Line 21"/>
              <p:cNvSpPr>
                <a:spLocks noChangeShapeType="1"/>
              </p:cNvSpPr>
              <p:nvPr/>
            </p:nvSpPr>
            <p:spPr bwMode="auto">
              <a:xfrm>
                <a:off x="7343903" y="3376875"/>
                <a:ext cx="0" cy="244411"/>
              </a:xfrm>
              <a:prstGeom prst="line">
                <a:avLst/>
              </a:prstGeom>
              <a:noFill/>
              <a:ln w="9525">
                <a:solidFill>
                  <a:srgbClr val="000000"/>
                </a:solidFill>
                <a:round/>
                <a:headEnd/>
                <a:tailEnd type="triangle" w="med" len="med"/>
              </a:ln>
            </p:spPr>
            <p:txBody>
              <a:bodyPr/>
              <a:lstStyle/>
              <a:p>
                <a:endParaRPr lang="ar-SA"/>
              </a:p>
            </p:txBody>
          </p:sp>
          <p:sp>
            <p:nvSpPr>
              <p:cNvPr id="12312" name="Line 22"/>
              <p:cNvSpPr>
                <a:spLocks noChangeShapeType="1"/>
              </p:cNvSpPr>
              <p:nvPr/>
            </p:nvSpPr>
            <p:spPr bwMode="auto">
              <a:xfrm>
                <a:off x="5182690" y="3372801"/>
                <a:ext cx="0" cy="248485"/>
              </a:xfrm>
              <a:prstGeom prst="line">
                <a:avLst/>
              </a:prstGeom>
              <a:noFill/>
              <a:ln w="9525">
                <a:solidFill>
                  <a:srgbClr val="000000"/>
                </a:solidFill>
                <a:round/>
                <a:headEnd/>
                <a:tailEnd type="triangle" w="med" len="med"/>
              </a:ln>
            </p:spPr>
            <p:txBody>
              <a:bodyPr/>
              <a:lstStyle/>
              <a:p>
                <a:endParaRPr lang="ar-SA"/>
              </a:p>
            </p:txBody>
          </p:sp>
          <p:sp>
            <p:nvSpPr>
              <p:cNvPr id="12313" name="Line 23"/>
              <p:cNvSpPr>
                <a:spLocks noChangeShapeType="1"/>
              </p:cNvSpPr>
              <p:nvPr/>
            </p:nvSpPr>
            <p:spPr bwMode="auto">
              <a:xfrm flipH="1">
                <a:off x="3201579" y="3376875"/>
                <a:ext cx="0" cy="244411"/>
              </a:xfrm>
              <a:prstGeom prst="line">
                <a:avLst/>
              </a:prstGeom>
              <a:noFill/>
              <a:ln w="9525">
                <a:solidFill>
                  <a:srgbClr val="000000"/>
                </a:solidFill>
                <a:round/>
                <a:headEnd/>
                <a:tailEnd type="triangle" w="med" len="med"/>
              </a:ln>
            </p:spPr>
            <p:txBody>
              <a:bodyPr/>
              <a:lstStyle/>
              <a:p>
                <a:endParaRPr lang="ar-SA"/>
              </a:p>
            </p:txBody>
          </p:sp>
          <p:sp>
            <p:nvSpPr>
              <p:cNvPr id="12314" name="Line 24"/>
              <p:cNvSpPr>
                <a:spLocks noChangeShapeType="1"/>
              </p:cNvSpPr>
              <p:nvPr/>
            </p:nvSpPr>
            <p:spPr bwMode="auto">
              <a:xfrm>
                <a:off x="1400568" y="3376875"/>
                <a:ext cx="0" cy="244411"/>
              </a:xfrm>
              <a:prstGeom prst="line">
                <a:avLst/>
              </a:prstGeom>
              <a:noFill/>
              <a:ln w="9525">
                <a:solidFill>
                  <a:srgbClr val="000000"/>
                </a:solidFill>
                <a:round/>
                <a:headEnd/>
                <a:tailEnd type="triangle" w="med" len="med"/>
              </a:ln>
            </p:spPr>
            <p:txBody>
              <a:bodyPr/>
              <a:lstStyle/>
              <a:p>
                <a:endParaRPr lang="ar-SA"/>
              </a:p>
            </p:txBody>
          </p:sp>
          <p:sp>
            <p:nvSpPr>
              <p:cNvPr id="12315" name="Line 25"/>
              <p:cNvSpPr>
                <a:spLocks noChangeShapeType="1"/>
              </p:cNvSpPr>
              <p:nvPr/>
            </p:nvSpPr>
            <p:spPr bwMode="auto">
              <a:xfrm flipH="1">
                <a:off x="1400567" y="3367370"/>
                <a:ext cx="7419904" cy="9505"/>
              </a:xfrm>
              <a:prstGeom prst="line">
                <a:avLst/>
              </a:prstGeom>
              <a:noFill/>
              <a:ln w="9525">
                <a:solidFill>
                  <a:srgbClr val="000000"/>
                </a:solidFill>
                <a:round/>
                <a:headEnd/>
                <a:tailEnd/>
              </a:ln>
            </p:spPr>
            <p:txBody>
              <a:bodyPr/>
              <a:lstStyle/>
              <a:p>
                <a:endParaRPr lang="ar-SA"/>
              </a:p>
            </p:txBody>
          </p:sp>
        </p:grpSp>
        <p:sp>
          <p:nvSpPr>
            <p:cNvPr id="29" name="Line 21"/>
            <p:cNvSpPr>
              <a:spLocks noChangeShapeType="1"/>
            </p:cNvSpPr>
            <p:nvPr/>
          </p:nvSpPr>
          <p:spPr bwMode="auto">
            <a:xfrm>
              <a:off x="8820471" y="2559210"/>
              <a:ext cx="0" cy="3765390"/>
            </a:xfrm>
            <a:prstGeom prst="line">
              <a:avLst/>
            </a:prstGeom>
            <a:noFill/>
            <a:ln w="9525">
              <a:solidFill>
                <a:srgbClr val="000000"/>
              </a:solidFill>
              <a:round/>
              <a:headEnd/>
              <a:tailEnd type="triangle" w="med" len="med"/>
            </a:ln>
          </p:spPr>
          <p:txBody>
            <a:bodyPr/>
            <a:lstStyle/>
            <a:p>
              <a:endParaRPr lang="ar-SA"/>
            </a:p>
          </p:txBody>
        </p:sp>
        <p:cxnSp>
          <p:nvCxnSpPr>
            <p:cNvPr id="5" name="Straight Arrow Connector 4"/>
            <p:cNvCxnSpPr/>
            <p:nvPr/>
          </p:nvCxnSpPr>
          <p:spPr>
            <a:xfrm flipV="1">
              <a:off x="932435" y="5858099"/>
              <a:ext cx="468132" cy="466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475269" y="5831984"/>
              <a:ext cx="468132" cy="466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018103" y="5853158"/>
              <a:ext cx="468132" cy="466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5560937" y="5827043"/>
              <a:ext cx="468132" cy="466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7103771" y="5816691"/>
              <a:ext cx="468132" cy="466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29" idx="1"/>
            </p:cNvCxnSpPr>
            <p:nvPr/>
          </p:nvCxnSpPr>
          <p:spPr>
            <a:xfrm>
              <a:off x="932435" y="6319659"/>
              <a:ext cx="7888037" cy="4941"/>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أنموذج لمكتب طباعة واستنساخ وبكلفة محدودة</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0" y="2224881"/>
            <a:ext cx="5715000" cy="3810000"/>
          </a:xfrm>
        </p:spPr>
      </p:pic>
      <p:sp>
        <p:nvSpPr>
          <p:cNvPr id="5" name="Title 1"/>
          <p:cNvSpPr txBox="1">
            <a:spLocks/>
          </p:cNvSpPr>
          <p:nvPr/>
        </p:nvSpPr>
        <p:spPr bwMode="auto">
          <a:xfrm>
            <a:off x="457200" y="5633489"/>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1"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1"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1"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a:lstStyle>
          <a:p>
            <a:pPr algn="ctr"/>
            <a:r>
              <a:rPr lang="ar-IQ" dirty="0" smtClean="0"/>
              <a:t>كلفة المشروع : 15 ألف دولار -30 ألف دولار</a:t>
            </a:r>
            <a:endParaRPr lang="ar-IQ" dirty="0"/>
          </a:p>
        </p:txBody>
      </p:sp>
    </p:spTree>
    <p:extLst>
      <p:ext uri="{BB962C8B-B14F-4D97-AF65-F5344CB8AC3E}">
        <p14:creationId xmlns:p14="http://schemas.microsoft.com/office/powerpoint/2010/main" val="335328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عنصر نائب للمحتوى 2"/>
          <p:cNvSpPr>
            <a:spLocks noGrp="1"/>
          </p:cNvSpPr>
          <p:nvPr>
            <p:ph idx="1"/>
          </p:nvPr>
        </p:nvSpPr>
        <p:spPr>
          <a:xfrm>
            <a:off x="457200" y="785794"/>
            <a:ext cx="8229600" cy="3571900"/>
          </a:xfrm>
        </p:spPr>
        <p:txBody>
          <a:bodyPr/>
          <a:lstStyle/>
          <a:p>
            <a:pPr algn="ctr">
              <a:buFont typeface="Wingdings 2" pitchFamily="18" charset="2"/>
              <a:buNone/>
            </a:pPr>
            <a:endParaRPr lang="ar-IQ" dirty="0" smtClean="0">
              <a:solidFill>
                <a:srgbClr val="FF0000"/>
              </a:solidFill>
            </a:endParaRPr>
          </a:p>
          <a:p>
            <a:pPr algn="ctr">
              <a:buFont typeface="Wingdings 2" pitchFamily="18" charset="2"/>
              <a:buNone/>
            </a:pPr>
            <a:r>
              <a:rPr lang="ar-IQ" sz="3600" b="1" dirty="0" smtClean="0">
                <a:solidFill>
                  <a:srgbClr val="0070C0"/>
                </a:solidFill>
              </a:rPr>
              <a:t>أتشرف بالدعوة الموجهة من</a:t>
            </a:r>
          </a:p>
          <a:p>
            <a:pPr algn="ctr">
              <a:buFont typeface="Wingdings 2" pitchFamily="18" charset="2"/>
              <a:buNone/>
            </a:pPr>
            <a:r>
              <a:rPr lang="ar-IQ" sz="3600" b="1" dirty="0" smtClean="0">
                <a:solidFill>
                  <a:srgbClr val="0070C0"/>
                </a:solidFill>
              </a:rPr>
              <a:t>قسم الاقتصاد في كلية الإدارة والاقتصاد عن إقامتها الندوة العلمية الموسومة</a:t>
            </a:r>
          </a:p>
          <a:p>
            <a:pPr algn="ctr">
              <a:buFont typeface="Wingdings 2" pitchFamily="18" charset="2"/>
              <a:buNone/>
            </a:pPr>
            <a:r>
              <a:rPr lang="ar-IQ" sz="3200" b="1" dirty="0" smtClean="0">
                <a:solidFill>
                  <a:srgbClr val="00B050"/>
                </a:solidFill>
              </a:rPr>
              <a:t>إدارة المشروعات الصغيرة والمتوسطة </a:t>
            </a:r>
          </a:p>
          <a:p>
            <a:pPr algn="ctr">
              <a:buFont typeface="Wingdings 2" pitchFamily="18" charset="2"/>
              <a:buNone/>
            </a:pPr>
            <a:r>
              <a:rPr lang="ar-IQ" sz="3200" b="1" dirty="0" smtClean="0">
                <a:solidFill>
                  <a:srgbClr val="00B050"/>
                </a:solidFill>
              </a:rPr>
              <a:t>والحد من التلوث البيئي</a:t>
            </a:r>
          </a:p>
          <a:p>
            <a:pPr algn="ctr">
              <a:buFont typeface="Wingdings 2" pitchFamily="18" charset="2"/>
              <a:buNone/>
            </a:pPr>
            <a:endParaRPr lang="ar-IQ" dirty="0" smtClean="0">
              <a:solidFill>
                <a:srgbClr val="FF0000"/>
              </a:solidFill>
            </a:endParaRPr>
          </a:p>
          <a:p>
            <a:pPr algn="ctr">
              <a:buFont typeface="Wingdings 2" pitchFamily="18" charset="2"/>
              <a:buNone/>
            </a:pPr>
            <a:endParaRPr lang="ar-IQ" dirty="0" smtClean="0">
              <a:solidFill>
                <a:srgbClr val="FF0000"/>
              </a:solidFill>
            </a:endParaRPr>
          </a:p>
        </p:txBody>
      </p:sp>
      <p:pic>
        <p:nvPicPr>
          <p:cNvPr id="3" name="صورة 5"/>
          <p:cNvPicPr>
            <a:picLocks noChangeAspect="1"/>
          </p:cNvPicPr>
          <p:nvPr/>
        </p:nvPicPr>
        <p:blipFill>
          <a:blip r:embed="rId2" cstate="print">
            <a:extLst/>
          </a:blip>
          <a:stretch>
            <a:fillRect/>
          </a:stretch>
        </p:blipFill>
        <p:spPr>
          <a:xfrm>
            <a:off x="-32" y="-36585"/>
            <a:ext cx="1803583" cy="18225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صورة 11" descr="index.jpg"/>
          <p:cNvPicPr>
            <a:picLocks noChangeAspect="1"/>
          </p:cNvPicPr>
          <p:nvPr/>
        </p:nvPicPr>
        <p:blipFill>
          <a:blip r:embed="rId3"/>
          <a:srcRect/>
          <a:stretch>
            <a:fillRect/>
          </a:stretch>
        </p:blipFill>
        <p:spPr bwMode="auto">
          <a:xfrm>
            <a:off x="7286625" y="0"/>
            <a:ext cx="1857375" cy="178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المقترحات</a:t>
            </a:r>
            <a:endParaRPr lang="ar-IQ" dirty="0"/>
          </a:p>
        </p:txBody>
      </p:sp>
      <p:sp>
        <p:nvSpPr>
          <p:cNvPr id="3" name="Content Placeholder 2"/>
          <p:cNvSpPr>
            <a:spLocks noGrp="1"/>
          </p:cNvSpPr>
          <p:nvPr>
            <p:ph idx="1"/>
          </p:nvPr>
        </p:nvSpPr>
        <p:spPr/>
        <p:txBody>
          <a:bodyPr/>
          <a:lstStyle/>
          <a:p>
            <a:pPr algn="just"/>
            <a:r>
              <a:rPr lang="ar-SA" dirty="0"/>
              <a:t>- تقديم التمويل الكافي من خلال تحفيز </a:t>
            </a:r>
            <a:r>
              <a:rPr lang="ar-SA" dirty="0" smtClean="0"/>
              <a:t>ا</a:t>
            </a:r>
            <a:r>
              <a:rPr lang="ar-IQ" dirty="0" smtClean="0"/>
              <a:t>لمصارف</a:t>
            </a:r>
            <a:r>
              <a:rPr lang="ar-SA" dirty="0" smtClean="0"/>
              <a:t> </a:t>
            </a:r>
            <a:r>
              <a:rPr lang="ar-SA" dirty="0"/>
              <a:t>على الإقراض بفترات سماح مقبولة </a:t>
            </a:r>
            <a:r>
              <a:rPr lang="ar-SA" dirty="0" smtClean="0"/>
              <a:t>و</a:t>
            </a:r>
            <a:r>
              <a:rPr lang="ar-IQ" dirty="0" smtClean="0"/>
              <a:t>رسوم </a:t>
            </a:r>
            <a:r>
              <a:rPr lang="ar-SA" dirty="0" smtClean="0"/>
              <a:t>مميزة</a:t>
            </a:r>
            <a:r>
              <a:rPr lang="ar-SA" dirty="0"/>
              <a:t>.</a:t>
            </a:r>
            <a:endParaRPr lang="en-US" dirty="0"/>
          </a:p>
          <a:p>
            <a:pPr algn="just"/>
            <a:r>
              <a:rPr lang="ar-SA" dirty="0"/>
              <a:t>- ضرورة توفير غطاء تنظيمي قانوني حاضن لهذه </a:t>
            </a:r>
            <a:r>
              <a:rPr lang="ar-SA" dirty="0" smtClean="0"/>
              <a:t>ال</a:t>
            </a:r>
            <a:r>
              <a:rPr lang="ar-IQ" dirty="0" smtClean="0"/>
              <a:t>مشروعات</a:t>
            </a:r>
            <a:r>
              <a:rPr lang="ar-SA" dirty="0" smtClean="0"/>
              <a:t> </a:t>
            </a:r>
            <a:r>
              <a:rPr lang="ar-SA" dirty="0"/>
              <a:t>للتعامل السريع مع المشاكل التي تواجهها وتوفير الحماية اللازمة من خلال إجراءات نظامية وقانونية خاصة.</a:t>
            </a:r>
            <a:endParaRPr lang="en-US" dirty="0"/>
          </a:p>
          <a:p>
            <a:pPr algn="just"/>
            <a:r>
              <a:rPr lang="ar-SA" dirty="0"/>
              <a:t>- أن تقدم الحكومة الحوافز المناسبة لأصحاب </a:t>
            </a:r>
            <a:r>
              <a:rPr lang="ar-SA" dirty="0" smtClean="0"/>
              <a:t>ال</a:t>
            </a:r>
            <a:r>
              <a:rPr lang="ar-IQ" dirty="0" smtClean="0"/>
              <a:t>مشروعات</a:t>
            </a:r>
            <a:r>
              <a:rPr lang="ar-SA" dirty="0" smtClean="0"/>
              <a:t> </a:t>
            </a:r>
            <a:r>
              <a:rPr lang="ar-SA" dirty="0"/>
              <a:t>في هذه الصناعات لتشغيل الشباب </a:t>
            </a:r>
            <a:r>
              <a:rPr lang="ar-IQ" dirty="0" smtClean="0"/>
              <a:t>لاسيما العاطل عن العمل، </a:t>
            </a:r>
            <a:r>
              <a:rPr lang="ar-SA" dirty="0" smtClean="0"/>
              <a:t>وجعل </a:t>
            </a:r>
            <a:r>
              <a:rPr lang="ar-SA" dirty="0"/>
              <a:t>الحصول على هذه الحوافز </a:t>
            </a:r>
            <a:r>
              <a:rPr lang="ar-SA" dirty="0" smtClean="0"/>
              <a:t>مشروطا</a:t>
            </a:r>
            <a:r>
              <a:rPr lang="ar-IQ" dirty="0" smtClean="0"/>
              <a:t>ً</a:t>
            </a:r>
            <a:r>
              <a:rPr lang="ar-SA" dirty="0" smtClean="0"/>
              <a:t> </a:t>
            </a:r>
            <a:r>
              <a:rPr lang="ar-SA" dirty="0"/>
              <a:t>بتوفير فرص عمل للشباب المؤهل والمعد لسوق العمل فى المجالات الصناعية المختلفة.</a:t>
            </a:r>
            <a:endParaRPr lang="en-US" dirty="0"/>
          </a:p>
          <a:p>
            <a:pPr algn="just"/>
            <a:endParaRPr lang="ar-IQ" dirty="0"/>
          </a:p>
        </p:txBody>
      </p:sp>
    </p:spTree>
    <p:extLst>
      <p:ext uri="{BB962C8B-B14F-4D97-AF65-F5344CB8AC3E}">
        <p14:creationId xmlns:p14="http://schemas.microsoft.com/office/powerpoint/2010/main" val="62980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SA" dirty="0"/>
              <a:t>- عمل دراسة جدوى اقتصادية قبل الشروع بالمشروع عبر مشاركة الخبراء الاقتصاديين في </a:t>
            </a:r>
            <a:r>
              <a:rPr lang="ar-SA" dirty="0" smtClean="0"/>
              <a:t>الرأي</a:t>
            </a:r>
            <a:r>
              <a:rPr lang="ar-IQ" dirty="0" smtClean="0"/>
              <a:t> والمكاتب الاستشارية المتخصصة.</a:t>
            </a:r>
            <a:endParaRPr lang="en-US" dirty="0"/>
          </a:p>
          <a:p>
            <a:pPr algn="just"/>
            <a:r>
              <a:rPr lang="ar-SA" dirty="0"/>
              <a:t>- توفير التدريب للكوادر العاملة في هذه المشروعات وتشجيع ودعم الابتكار والتوسع </a:t>
            </a:r>
            <a:r>
              <a:rPr lang="ar-IQ" dirty="0" smtClean="0"/>
              <a:t>عبر</a:t>
            </a:r>
            <a:r>
              <a:rPr lang="ar-SA" dirty="0" smtClean="0"/>
              <a:t> </a:t>
            </a:r>
            <a:r>
              <a:rPr lang="ar-IQ" dirty="0" smtClean="0"/>
              <a:t>ال</a:t>
            </a:r>
            <a:r>
              <a:rPr lang="ar-SA" dirty="0" smtClean="0"/>
              <a:t>مراكز </a:t>
            </a:r>
            <a:r>
              <a:rPr lang="ar-IQ" dirty="0" smtClean="0"/>
              <a:t>المحتصة ب</a:t>
            </a:r>
            <a:r>
              <a:rPr lang="ar-SA" dirty="0" smtClean="0"/>
              <a:t>التدريب</a:t>
            </a:r>
            <a:r>
              <a:rPr lang="ar-IQ" dirty="0" smtClean="0"/>
              <a:t> والدورات العلمية</a:t>
            </a:r>
            <a:r>
              <a:rPr lang="ar-SA" dirty="0" smtClean="0"/>
              <a:t>. </a:t>
            </a:r>
            <a:endParaRPr lang="en-US" dirty="0"/>
          </a:p>
          <a:p>
            <a:pPr algn="just"/>
            <a:r>
              <a:rPr lang="ar-SA" dirty="0"/>
              <a:t>- إيجاد روابط بين المشروعات ذات الأحجام المختلفة بعضها البعض بما يحسن من القدرة التسويقية لهذه المشروعات ويوفر لها إمكانات تسويق منتجاتها من المدخلات إلى المشروعات </a:t>
            </a:r>
            <a:r>
              <a:rPr lang="ar-SA" dirty="0" smtClean="0"/>
              <a:t>الكبيرة</a:t>
            </a:r>
            <a:r>
              <a:rPr lang="ar-IQ" dirty="0"/>
              <a:t>.</a:t>
            </a:r>
          </a:p>
        </p:txBody>
      </p:sp>
    </p:spTree>
    <p:extLst>
      <p:ext uri="{BB962C8B-B14F-4D97-AF65-F5344CB8AC3E}">
        <p14:creationId xmlns:p14="http://schemas.microsoft.com/office/powerpoint/2010/main" val="3594646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AutoShape 4" descr="نتيجة بحث الصور عن اراضي بور"/>
          <p:cNvSpPr>
            <a:spLocks noChangeAspect="1" noChangeArrowheads="1"/>
          </p:cNvSpPr>
          <p:nvPr/>
        </p:nvSpPr>
        <p:spPr bwMode="auto">
          <a:xfrm>
            <a:off x="8355013" y="-1371600"/>
            <a:ext cx="4286250" cy="2857500"/>
          </a:xfrm>
          <a:prstGeom prst="rect">
            <a:avLst/>
          </a:prstGeom>
          <a:noFill/>
          <a:ln w="9525">
            <a:noFill/>
            <a:miter lim="800000"/>
            <a:headEnd/>
            <a:tailEnd/>
          </a:ln>
        </p:spPr>
        <p:txBody>
          <a:bodyPr/>
          <a:lstStyle/>
          <a:p>
            <a:endParaRPr lang="ar-SA"/>
          </a:p>
        </p:txBody>
      </p:sp>
      <p:sp>
        <p:nvSpPr>
          <p:cNvPr id="37893" name="AutoShape 6" descr="نتيجة بحث الصور عن اراضي بور"/>
          <p:cNvSpPr>
            <a:spLocks noChangeAspect="1" noChangeArrowheads="1"/>
          </p:cNvSpPr>
          <p:nvPr/>
        </p:nvSpPr>
        <p:spPr bwMode="auto">
          <a:xfrm>
            <a:off x="8355013" y="-1371600"/>
            <a:ext cx="4286250" cy="2857500"/>
          </a:xfrm>
          <a:prstGeom prst="rect">
            <a:avLst/>
          </a:prstGeom>
          <a:noFill/>
          <a:ln w="9525">
            <a:noFill/>
            <a:miter lim="800000"/>
            <a:headEnd/>
            <a:tailEnd/>
          </a:ln>
        </p:spPr>
        <p:txBody>
          <a:bodyPr/>
          <a:lstStyle/>
          <a:p>
            <a:endParaRPr lang="ar-SA"/>
          </a:p>
        </p:txBody>
      </p:sp>
      <p:sp>
        <p:nvSpPr>
          <p:cNvPr id="37894" name="AutoShape 8" descr="نتيجة بحث الصور عن اراضي بور"/>
          <p:cNvSpPr>
            <a:spLocks noChangeAspect="1" noChangeArrowheads="1"/>
          </p:cNvSpPr>
          <p:nvPr/>
        </p:nvSpPr>
        <p:spPr bwMode="auto">
          <a:xfrm>
            <a:off x="8355013" y="-1371600"/>
            <a:ext cx="4286250" cy="2857500"/>
          </a:xfrm>
          <a:prstGeom prst="rect">
            <a:avLst/>
          </a:prstGeom>
          <a:noFill/>
          <a:ln w="9525">
            <a:noFill/>
            <a:miter lim="800000"/>
            <a:headEnd/>
            <a:tailEnd/>
          </a:ln>
        </p:spPr>
        <p:txBody>
          <a:bodyPr/>
          <a:lstStyle/>
          <a:p>
            <a:endParaRPr lang="ar-SA"/>
          </a:p>
        </p:txBody>
      </p:sp>
      <p:sp>
        <p:nvSpPr>
          <p:cNvPr id="37896" name="AutoShape 12" descr="صورة ذات صلة"/>
          <p:cNvSpPr>
            <a:spLocks noChangeAspect="1" noChangeArrowheads="1"/>
          </p:cNvSpPr>
          <p:nvPr/>
        </p:nvSpPr>
        <p:spPr bwMode="auto">
          <a:xfrm>
            <a:off x="8323263" y="-1439863"/>
            <a:ext cx="3810000" cy="3009901"/>
          </a:xfrm>
          <a:prstGeom prst="rect">
            <a:avLst/>
          </a:prstGeom>
          <a:noFill/>
          <a:ln w="9525">
            <a:noFill/>
            <a:miter lim="800000"/>
            <a:headEnd/>
            <a:tailEnd/>
          </a:ln>
        </p:spPr>
        <p:txBody>
          <a:bodyPr/>
          <a:lstStyle/>
          <a:p>
            <a:endParaRPr lang="ar-SA"/>
          </a:p>
        </p:txBody>
      </p:sp>
      <p:sp>
        <p:nvSpPr>
          <p:cNvPr id="37897" name="AutoShape 14" descr="صورة ذات صلة"/>
          <p:cNvSpPr>
            <a:spLocks noChangeAspect="1" noChangeArrowheads="1"/>
          </p:cNvSpPr>
          <p:nvPr/>
        </p:nvSpPr>
        <p:spPr bwMode="auto">
          <a:xfrm>
            <a:off x="8323263" y="-1439863"/>
            <a:ext cx="3810000" cy="3009901"/>
          </a:xfrm>
          <a:prstGeom prst="rect">
            <a:avLst/>
          </a:prstGeom>
          <a:noFill/>
          <a:ln w="9525">
            <a:noFill/>
            <a:miter lim="800000"/>
            <a:headEnd/>
            <a:tailEnd/>
          </a:ln>
        </p:spPr>
        <p:txBody>
          <a:bodyPr/>
          <a:lstStyle/>
          <a:p>
            <a:endParaRPr lang="ar-SA"/>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288" y="1857375"/>
            <a:ext cx="3636632" cy="4855091"/>
          </a:xfrm>
          <a:prstGeom prst="rect">
            <a:avLst/>
          </a:prstGeom>
          <a:ln>
            <a:noFill/>
          </a:ln>
          <a:effectLst>
            <a:softEdge rad="11250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2847562"/>
            <a:ext cx="4044818" cy="3173726"/>
          </a:xfrm>
          <a:prstGeom prst="rect">
            <a:avLst/>
          </a:prstGeom>
          <a:ln>
            <a:noFill/>
          </a:ln>
          <a:effectLst>
            <a:softEdge rad="112500"/>
          </a:effectLst>
        </p:spPr>
      </p:pic>
      <p:sp>
        <p:nvSpPr>
          <p:cNvPr id="13" name="Text Box 7"/>
          <p:cNvSpPr txBox="1">
            <a:spLocks noChangeArrowheads="1"/>
          </p:cNvSpPr>
          <p:nvPr/>
        </p:nvSpPr>
        <p:spPr bwMode="auto">
          <a:xfrm>
            <a:off x="5292080" y="6021288"/>
            <a:ext cx="2664296" cy="576064"/>
          </a:xfrm>
          <a:prstGeom prst="rect">
            <a:avLst/>
          </a:prstGeom>
          <a:noFill/>
          <a:ln w="9525">
            <a:noFill/>
            <a:miter lim="800000"/>
            <a:headEnd/>
            <a:tailEnd/>
          </a:ln>
        </p:spPr>
        <p:txBody>
          <a:bodyPr/>
          <a:lstStyle/>
          <a:p>
            <a:pPr algn="ctr" rtl="0"/>
            <a:r>
              <a:rPr lang="ar-IQ" sz="24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شارع النجفي 2014م</a:t>
            </a:r>
            <a:endParaRPr lang="en-US" sz="24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sp>
        <p:nvSpPr>
          <p:cNvPr id="14" name="Text Box 7"/>
          <p:cNvSpPr txBox="1">
            <a:spLocks noChangeArrowheads="1"/>
          </p:cNvSpPr>
          <p:nvPr/>
        </p:nvSpPr>
        <p:spPr bwMode="auto">
          <a:xfrm rot="19663420">
            <a:off x="780942" y="5102284"/>
            <a:ext cx="2160240" cy="720080"/>
          </a:xfrm>
          <a:prstGeom prst="rect">
            <a:avLst/>
          </a:prstGeom>
          <a:noFill/>
          <a:ln w="9525">
            <a:noFill/>
            <a:miter lim="800000"/>
            <a:headEnd/>
            <a:tailEnd/>
          </a:ln>
        </p:spPr>
        <p:txBody>
          <a:bodyPr/>
          <a:lstStyle/>
          <a:p>
            <a:pPr algn="ctr" rtl="0"/>
            <a:r>
              <a:rPr lang="ar-IQ" sz="2400" b="1" dirty="0" smtClean="0">
                <a:solidFill>
                  <a:srgbClr val="FFFF00"/>
                </a:solidFill>
                <a:latin typeface="Times New Roman" pitchFamily="18" charset="0"/>
                <a:cs typeface="Times New Roman" pitchFamily="18" charset="0"/>
              </a:rPr>
              <a:t>شارع النجفي 2017م</a:t>
            </a:r>
            <a:endParaRPr lang="en-US" sz="2400" b="1" dirty="0" smtClean="0">
              <a:solidFill>
                <a:srgbClr val="FFFF00"/>
              </a:solidFill>
              <a:latin typeface="Times New Roman" pitchFamily="18" charset="0"/>
              <a:cs typeface="Times New Roman" pitchFamily="18" charset="0"/>
            </a:endParaRPr>
          </a:p>
        </p:txBody>
      </p:sp>
      <p:pic>
        <p:nvPicPr>
          <p:cNvPr id="7" name="Content Placeholder 6"/>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127256" y="823508"/>
            <a:ext cx="4333176" cy="2101436"/>
          </a:xfrm>
          <a:prstGeom prst="rect">
            <a:avLst/>
          </a:prstGeom>
          <a:ln>
            <a:noFill/>
          </a:ln>
          <a:effectLst>
            <a:softEdge rad="112500"/>
          </a:effectLst>
        </p:spPr>
      </p:pic>
      <p:sp>
        <p:nvSpPr>
          <p:cNvPr id="19" name="Text Box 7"/>
          <p:cNvSpPr txBox="1">
            <a:spLocks noChangeArrowheads="1"/>
          </p:cNvSpPr>
          <p:nvPr/>
        </p:nvSpPr>
        <p:spPr bwMode="auto">
          <a:xfrm rot="20117135">
            <a:off x="2360164" y="967295"/>
            <a:ext cx="2160240" cy="720080"/>
          </a:xfrm>
          <a:prstGeom prst="rect">
            <a:avLst/>
          </a:prstGeom>
          <a:noFill/>
          <a:ln w="9525">
            <a:noFill/>
            <a:miter lim="800000"/>
            <a:headEnd/>
            <a:tailEnd/>
          </a:ln>
        </p:spPr>
        <p:txBody>
          <a:bodyPr/>
          <a:lstStyle/>
          <a:p>
            <a:pPr algn="ctr" rtl="0"/>
            <a:r>
              <a:rPr lang="ar-IQ" sz="2000" dirty="0" smtClean="0">
                <a:latin typeface="Times New Roman" pitchFamily="18" charset="0"/>
                <a:cs typeface="Times New Roman" pitchFamily="18" charset="0"/>
              </a:rPr>
              <a:t>المكتبة العربية في شارع النجفي 1961م</a:t>
            </a:r>
            <a:endParaRPr lang="en-US" sz="2000" dirty="0" smtClean="0">
              <a:latin typeface="Times New Roman" pitchFamily="18" charset="0"/>
              <a:cs typeface="Times New Roman" pitchFamily="18" charset="0"/>
            </a:endParaRPr>
          </a:p>
        </p:txBody>
      </p:sp>
      <p:sp>
        <p:nvSpPr>
          <p:cNvPr id="20" name="Text Box 7"/>
          <p:cNvSpPr txBox="1">
            <a:spLocks noChangeArrowheads="1"/>
          </p:cNvSpPr>
          <p:nvPr/>
        </p:nvSpPr>
        <p:spPr bwMode="auto">
          <a:xfrm>
            <a:off x="827584" y="-20920"/>
            <a:ext cx="6987679" cy="720080"/>
          </a:xfrm>
          <a:prstGeom prst="rect">
            <a:avLst/>
          </a:prstGeom>
          <a:noFill/>
          <a:ln w="9525">
            <a:noFill/>
            <a:miter lim="800000"/>
            <a:headEnd/>
            <a:tailEnd/>
          </a:ln>
        </p:spPr>
        <p:txBody>
          <a:bodyPr/>
          <a:lstStyle/>
          <a:p>
            <a:pPr algn="ctr" rtl="0"/>
            <a:r>
              <a:rPr lang="ar-IQ" sz="2800" dirty="0" smtClean="0">
                <a:latin typeface="Times New Roman" pitchFamily="18" charset="0"/>
                <a:cs typeface="DecoType Naskh" panose="02010400000000000000" pitchFamily="2" charset="-78"/>
              </a:rPr>
              <a:t>ويبقى شارع النجفي في الموصل منبع العلم والأدب والمعرفة</a:t>
            </a:r>
            <a:endParaRPr lang="en-US" sz="2800" dirty="0" smtClean="0">
              <a:latin typeface="Times New Roman" pitchFamily="18" charset="0"/>
              <a:cs typeface="DecoType Naskh" panose="02010400000000000000"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r>
              <a:rPr lang="ar-IQ" dirty="0" smtClean="0"/>
              <a:t>وشكراً لاصغائكم الكريم</a:t>
            </a:r>
            <a:endParaRPr lang="ar-IQ" dirty="0"/>
          </a:p>
        </p:txBody>
      </p:sp>
    </p:spTree>
    <p:extLst>
      <p:ext uri="{BB962C8B-B14F-4D97-AF65-F5344CB8AC3E}">
        <p14:creationId xmlns:p14="http://schemas.microsoft.com/office/powerpoint/2010/main" val="30593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1042988" y="1557338"/>
            <a:ext cx="6913562" cy="1196975"/>
          </a:xfrm>
          <a:prstGeom prst="rect">
            <a:avLst/>
          </a:prstGeom>
        </p:spPr>
        <p:txBody>
          <a:bodyPr anchor="b"/>
          <a:lstStyle>
            <a:lvl1pPr algn="ctr" defTabSz="914400" rtl="1" eaLnBrk="1" latinLnBrk="0" hangingPunct="1">
              <a:spcBef>
                <a:spcPct val="0"/>
              </a:spcBef>
              <a:buNone/>
              <a:defRPr sz="5400" kern="1200">
                <a:ln w="3175">
                  <a:solidFill>
                    <a:schemeClr val="tx1">
                      <a:alpha val="65000"/>
                    </a:schemeClr>
                  </a:solidFill>
                </a:ln>
                <a:solidFill>
                  <a:schemeClr val="tx1"/>
                </a:solidFill>
                <a:effectLst>
                  <a:outerShdw blurRad="25400" dist="12700" dir="14220000" rotWithShape="0">
                    <a:prstClr val="black">
                      <a:alpha val="50000"/>
                    </a:prst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fontAlgn="auto">
              <a:spcAft>
                <a:spcPts val="0"/>
              </a:spcAft>
              <a:defRPr/>
            </a:pPr>
            <a:endParaRPr lang="ar-IQ" sz="2000" b="1" dirty="0">
              <a:effectLst/>
            </a:endParaRPr>
          </a:p>
        </p:txBody>
      </p:sp>
      <p:sp>
        <p:nvSpPr>
          <p:cNvPr id="8" name="عنوان 1"/>
          <p:cNvSpPr txBox="1">
            <a:spLocks/>
          </p:cNvSpPr>
          <p:nvPr/>
        </p:nvSpPr>
        <p:spPr>
          <a:xfrm>
            <a:off x="251521" y="5214950"/>
            <a:ext cx="8496943" cy="1500198"/>
          </a:xfrm>
          <a:prstGeom prst="rect">
            <a:avLst/>
          </a:prstGeom>
        </p:spPr>
        <p:txBody>
          <a:bodyPr anchor="b"/>
          <a:lstStyle>
            <a:lvl1pPr algn="ctr" defTabSz="914400" rtl="1" eaLnBrk="1" latinLnBrk="0" hangingPunct="1">
              <a:spcBef>
                <a:spcPct val="0"/>
              </a:spcBef>
              <a:buNone/>
              <a:defRPr sz="5400" kern="1200">
                <a:ln w="3175">
                  <a:solidFill>
                    <a:schemeClr val="tx1">
                      <a:alpha val="65000"/>
                    </a:schemeClr>
                  </a:solidFill>
                </a:ln>
                <a:solidFill>
                  <a:schemeClr val="tx1"/>
                </a:solidFill>
                <a:effectLst>
                  <a:outerShdw blurRad="25400" dist="12700" dir="14220000" rotWithShape="0">
                    <a:prstClr val="black">
                      <a:alpha val="50000"/>
                    </a:prst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fontAlgn="auto">
              <a:spcAft>
                <a:spcPts val="0"/>
              </a:spcAft>
              <a:defRPr/>
            </a:pPr>
            <a:endParaRPr lang="ar-IQ" sz="2400" b="1" dirty="0" smtClean="0">
              <a:effectLst/>
            </a:endParaRPr>
          </a:p>
          <a:p>
            <a:pPr fontAlgn="auto">
              <a:spcAft>
                <a:spcPts val="0"/>
              </a:spcAft>
              <a:defRPr/>
            </a:pPr>
            <a:endParaRPr lang="ar-IQ" sz="2400" b="1" dirty="0">
              <a:effectLst/>
            </a:endParaRPr>
          </a:p>
          <a:p>
            <a:pPr fontAlgn="auto">
              <a:spcAft>
                <a:spcPts val="0"/>
              </a:spcAft>
              <a:defRPr/>
            </a:pPr>
            <a:endParaRPr lang="ar-IQ" sz="2400" b="1" dirty="0" smtClean="0">
              <a:effectLst/>
            </a:endParaRPr>
          </a:p>
          <a:p>
            <a:pPr fontAlgn="auto">
              <a:spcAft>
                <a:spcPts val="0"/>
              </a:spcAft>
              <a:defRPr/>
            </a:pPr>
            <a:endParaRPr lang="ar-IQ" sz="2400" b="1" dirty="0">
              <a:effectLst/>
            </a:endParaRPr>
          </a:p>
          <a:p>
            <a:pPr fontAlgn="auto">
              <a:spcAft>
                <a:spcPts val="0"/>
              </a:spcAft>
              <a:defRPr/>
            </a:pPr>
            <a:endParaRPr lang="ar-IQ" sz="2400" b="1" dirty="0" smtClean="0">
              <a:effectLst/>
            </a:endParaRPr>
          </a:p>
          <a:p>
            <a:pPr fontAlgn="auto">
              <a:spcAft>
                <a:spcPts val="0"/>
              </a:spcAft>
              <a:defRPr/>
            </a:pPr>
            <a:endParaRPr lang="ar-IQ" sz="2400" b="1" dirty="0">
              <a:effectLst/>
            </a:endParaRPr>
          </a:p>
          <a:p>
            <a:pPr fontAlgn="auto">
              <a:spcAft>
                <a:spcPts val="0"/>
              </a:spcAft>
              <a:defRPr/>
            </a:pPr>
            <a:endParaRPr lang="ar-IQ" sz="2400" b="1" dirty="0" smtClean="0">
              <a:effectLst/>
            </a:endParaRPr>
          </a:p>
          <a:p>
            <a:pPr fontAlgn="auto">
              <a:spcAft>
                <a:spcPts val="0"/>
              </a:spcAft>
              <a:defRPr/>
            </a:pPr>
            <a:endParaRPr lang="ar-IQ" sz="2400" b="1" dirty="0" smtClean="0">
              <a:effectLst/>
            </a:endParaRPr>
          </a:p>
          <a:p>
            <a:pPr fontAlgn="auto">
              <a:spcAft>
                <a:spcPts val="0"/>
              </a:spcAft>
              <a:defRPr/>
            </a:pPr>
            <a:r>
              <a:rPr lang="ar-IQ" sz="2400" b="1" dirty="0" smtClean="0">
                <a:effectLst/>
              </a:rPr>
              <a:t>  </a:t>
            </a:r>
            <a:endParaRPr lang="en-US" sz="2400" b="1" dirty="0" smtClean="0">
              <a:effectLst/>
            </a:endParaRPr>
          </a:p>
          <a:p>
            <a:pPr fontAlgn="auto">
              <a:spcAft>
                <a:spcPts val="0"/>
              </a:spcAft>
              <a:defRPr/>
            </a:pPr>
            <a:endParaRPr lang="en-US" sz="2400" b="1" dirty="0">
              <a:effectLst/>
            </a:endParaRPr>
          </a:p>
          <a:p>
            <a:pPr fontAlgn="auto">
              <a:spcAft>
                <a:spcPts val="0"/>
              </a:spcAft>
              <a:defRPr/>
            </a:pPr>
            <a:r>
              <a:rPr lang="ar-IQ" sz="2400" b="1" dirty="0" smtClean="0">
                <a:effectLst/>
              </a:rPr>
              <a:t>تقديم</a:t>
            </a:r>
            <a:r>
              <a:rPr lang="ar-IQ" sz="2400" b="1" dirty="0">
                <a:effectLst/>
              </a:rPr>
              <a:t> </a:t>
            </a:r>
            <a:endParaRPr lang="en-US" sz="2400" b="1" dirty="0">
              <a:effectLst/>
            </a:endParaRPr>
          </a:p>
          <a:p>
            <a:pPr fontAlgn="auto">
              <a:spcAft>
                <a:spcPts val="0"/>
              </a:spcAft>
              <a:defRPr/>
            </a:pPr>
            <a:r>
              <a:rPr lang="ar-IQ" sz="2400" b="1" dirty="0" smtClean="0">
                <a:effectLst/>
              </a:rPr>
              <a:t>الأستاذ المساعد الدكتور </a:t>
            </a:r>
          </a:p>
          <a:p>
            <a:pPr fontAlgn="auto">
              <a:spcAft>
                <a:spcPts val="0"/>
              </a:spcAft>
              <a:defRPr/>
            </a:pPr>
            <a:r>
              <a:rPr lang="ar-IQ" sz="2400" b="1" dirty="0" smtClean="0">
                <a:effectLst/>
              </a:rPr>
              <a:t>منذر خضر يعقوب المهتدي</a:t>
            </a:r>
          </a:p>
          <a:p>
            <a:pPr fontAlgn="auto">
              <a:spcAft>
                <a:spcPts val="0"/>
              </a:spcAft>
              <a:defRPr/>
            </a:pPr>
            <a:r>
              <a:rPr lang="ar-IQ" sz="2400" b="1" dirty="0" smtClean="0">
                <a:effectLst/>
              </a:rPr>
              <a:t>كلية الإدارة والاقتصاد – قسم إدارة التسويق</a:t>
            </a:r>
            <a:endParaRPr lang="en-US" sz="2400" b="1" dirty="0">
              <a:effectLst/>
            </a:endParaRPr>
          </a:p>
        </p:txBody>
      </p:sp>
      <p:pic>
        <p:nvPicPr>
          <p:cNvPr id="6" name="صورة 5"/>
          <p:cNvPicPr>
            <a:picLocks noChangeAspect="1"/>
          </p:cNvPicPr>
          <p:nvPr/>
        </p:nvPicPr>
        <p:blipFill>
          <a:blip r:embed="rId2" cstate="print">
            <a:extLst/>
          </a:blip>
          <a:stretch>
            <a:fillRect/>
          </a:stretch>
        </p:blipFill>
        <p:spPr>
          <a:xfrm>
            <a:off x="-32" y="-36585"/>
            <a:ext cx="1803583" cy="18225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8" name="مستطيل 8"/>
          <p:cNvSpPr>
            <a:spLocks noChangeArrowheads="1"/>
          </p:cNvSpPr>
          <p:nvPr/>
        </p:nvSpPr>
        <p:spPr bwMode="auto">
          <a:xfrm>
            <a:off x="1785956" y="2143116"/>
            <a:ext cx="5429250" cy="2554545"/>
          </a:xfrm>
          <a:prstGeom prst="rect">
            <a:avLst/>
          </a:prstGeom>
          <a:noFill/>
          <a:ln w="9525">
            <a:noFill/>
            <a:miter lim="800000"/>
            <a:headEnd/>
            <a:tailEnd/>
          </a:ln>
        </p:spPr>
        <p:txBody>
          <a:bodyPr>
            <a:spAutoFit/>
          </a:bodyPr>
          <a:lstStyle/>
          <a:p>
            <a:r>
              <a:rPr lang="ar-IQ" sz="3200" b="1" dirty="0" smtClean="0">
                <a:cs typeface="Arial" pitchFamily="34" charset="0"/>
              </a:rPr>
              <a:t>ورقة عمل بعنوان:</a:t>
            </a:r>
          </a:p>
          <a:p>
            <a:pPr algn="ctr"/>
            <a:endParaRPr lang="ar-IQ" sz="3200" b="1" dirty="0" smtClean="0">
              <a:cs typeface="Arial" pitchFamily="34" charset="0"/>
            </a:endParaRPr>
          </a:p>
          <a:p>
            <a:pPr algn="ctr"/>
            <a:r>
              <a:rPr lang="ar-IQ" sz="3200" b="1" dirty="0" smtClean="0">
                <a:cs typeface="Arial" pitchFamily="34" charset="0"/>
              </a:rPr>
              <a:t>إدارة المشروعات الصغيرة والمتوسطة في مدينة الموصل</a:t>
            </a:r>
            <a:endParaRPr lang="en-US" sz="3200" b="1" dirty="0">
              <a:cs typeface="Arial" pitchFamily="34" charset="0"/>
            </a:endParaRPr>
          </a:p>
          <a:p>
            <a:pPr algn="ctr"/>
            <a:r>
              <a:rPr lang="ar-IQ" sz="3200" b="1" dirty="0" smtClean="0">
                <a:cs typeface="Arial" pitchFamily="34" charset="0"/>
              </a:rPr>
              <a:t>مشروع مكاتب </a:t>
            </a:r>
            <a:r>
              <a:rPr lang="ar-IQ" sz="3200" b="1" dirty="0" smtClean="0">
                <a:cs typeface="Arial" pitchFamily="34" charset="0"/>
              </a:rPr>
              <a:t>الطباعة والاستنساخ</a:t>
            </a:r>
            <a:endParaRPr lang="ar-SA" sz="3200" dirty="0">
              <a:cs typeface="Arial" pitchFamily="34" charset="0"/>
            </a:endParaRPr>
          </a:p>
        </p:txBody>
      </p:sp>
      <p:sp>
        <p:nvSpPr>
          <p:cNvPr id="8199" name="AutoShape 9" descr="نتيجة بحث الصور عن شعار كلية الادارة والاقتصاد"/>
          <p:cNvSpPr>
            <a:spLocks noChangeAspect="1" noChangeArrowheads="1"/>
          </p:cNvSpPr>
          <p:nvPr/>
        </p:nvSpPr>
        <p:spPr bwMode="auto">
          <a:xfrm>
            <a:off x="8216900" y="-1668463"/>
            <a:ext cx="3810000" cy="3476626"/>
          </a:xfrm>
          <a:prstGeom prst="rect">
            <a:avLst/>
          </a:prstGeom>
          <a:noFill/>
          <a:ln w="9525">
            <a:noFill/>
            <a:miter lim="800000"/>
            <a:headEnd/>
            <a:tailEnd/>
          </a:ln>
        </p:spPr>
        <p:txBody>
          <a:bodyPr/>
          <a:lstStyle/>
          <a:p>
            <a:endParaRPr lang="ar-SA"/>
          </a:p>
        </p:txBody>
      </p:sp>
      <p:sp>
        <p:nvSpPr>
          <p:cNvPr id="8200" name="AutoShape 11" descr="نتيجة بحث الصور عن شعار كلية الادارة والاقتصاد"/>
          <p:cNvSpPr>
            <a:spLocks noChangeAspect="1" noChangeArrowheads="1"/>
          </p:cNvSpPr>
          <p:nvPr/>
        </p:nvSpPr>
        <p:spPr bwMode="auto">
          <a:xfrm>
            <a:off x="8216900" y="-1668463"/>
            <a:ext cx="3810000" cy="3476626"/>
          </a:xfrm>
          <a:prstGeom prst="rect">
            <a:avLst/>
          </a:prstGeom>
          <a:noFill/>
          <a:ln w="9525">
            <a:noFill/>
            <a:miter lim="800000"/>
            <a:headEnd/>
            <a:tailEnd/>
          </a:ln>
        </p:spPr>
        <p:txBody>
          <a:bodyPr/>
          <a:lstStyle/>
          <a:p>
            <a:endParaRPr lang="ar-SA"/>
          </a:p>
        </p:txBody>
      </p:sp>
      <p:sp>
        <p:nvSpPr>
          <p:cNvPr id="8201" name="AutoShape 13" descr="data:image/jpeg;base64,/9j/4AAQSkZJRgABAQAAAQABAAD/2wCEAAkGBxMTEhUSEhMWFRUXFxsYGBgYGBodHRobGBodGhoYHR0YHyggGB8lGxcdITEhJSkrLi4uGh8zODMtNygtLisBCgoKDg0OGhAQGi0lICUtLS0tKy8tLy0tLS8tLS0tLS0tLS0tLS0tLS0tLS0tLS0tLS0tLS0tLS0tLS0tLS0tLf/AABEIANYA6wMBIgACEQEDEQH/xAAcAAABBQEBAQAAAAAAAAAAAAAAAQQFBgcDCAL/xABJEAACAQIDBAYECgYJBAMAAAABAgMAEQQSIQUGMUETIlFhcYEHMlKRFCNCYnKhscHR8DN0gpKy4RU1Q0Rzg6KzwiQ0VGMWU6P/xAAaAQADAQEBAQAAAAAAAAAAAAAAAQMCBAUG/8QAKBEAAgICAgEEAQQDAAAAAAAAAAECEQMhEjFBBBNRYQUiMoGhI1Lw/9oADAMBAAIRAxEAPwDcaKKKACiiigAooooAKKKr2M3pizmHDj4RKvrZTaNP8ST1V8Bc91NJvoCw1yknVeJAqrT7Uc+u4ZvZQFUHd7T+JNj2Co+Wdm4nT6vzpVVifk0olnxW3410W7VGTbxSH1QF8rn8KrG05WQxOCcoazAcw3b4ca+MftQZSImVn1s1wACONyedVjhXwJyiuyek2pMeMjeWn2VGbbxUnQyHO9+0Me2ozDSyRxZ2OrNoxuQBzbXto6WTELbIMnPUjMeVjbhzqigkZeTVUPosZI0+XO2VY7kdrEjj4C3vqQWdxwZveaitnRMJJGYeyobhmsoubdl647ZkOZVV7Ei5XrWA9o5eXLzopNmuTjG2WKPaMy/Lbz/nTuDb8o9ax8qo+E2kyAXY5Q1uF9Nb6nUkH7Key7VazMqEDKct73uTYE8rWubd1J4/oSyRZesFvNE9xwIOU9x7KlYsah4MPfWZ4eRYESMhjcXLAXFzqdeZvyqTgxGl0YWPuPdUpYV4GqZoNFUyLaMo9STKexhmQ9xHFP2SAOw07wm+UYcRYpfg7n1WJvE/0ZOXgwBqMsbQnotFFIrAi4NweBFLWACiiigAooooAKKKKACiiigAooooAKid4d4sPg4+knfL7KjVmPYo5+PAVBb+7+xYBTGlpMQRol9FvwZ/uXie4a1mu72yZdoynHY9maO/VU6dJY8APkxg8ufvqkMd7ZlvdIs39LYvavXYthcD7KnrzDsv2dp4cgCdalolREEUSiOMcFH1k9p7zX075u4DQAcAOFh2V8V0JJdFYxoKUmkorRpjGWZZYGcXAsSL8bpw+sUmyMOojV7XZgCx7SeJ7uVcf6NYAoPUJJBzWAv2rzP1VKQx2AA4AWHlTbolG27aGuOwzyWUMFT5Wmp7ADyFOEQKttAqgceAA+yo7E7aXMY4FM8g0IU2VTzzPwHgNaaPs95etinzjiIU0iHcecnia4PVfkcWBU3b+Dsw+lnldpfySGF25h5H6NJlLcAOR7cpOj27qfZRx0uff4VC43ARyLkZFKjgALW15WtbyqKw21ZIJOhSQYkAXMbMOkRR2OOPHg1c3pfy0Mjqaovn9DLHtOy3OgPEA211HCueJw4dbEkdhHEafXTbZm2Ip9EYhxxjbRh26cwO0VIfbXrRkpK4s4GvDIPEbFIyZGJCnUHTw4fyNTEUQUZVAA46d/OvugU27FGCXQA18zRq6GORQ6HQqftHMHvFfVFBplfbH4zZXxkLGfB31jfXo79ttVHzhp2itB3V3vw2OX4pssgF2ja2Yd49od4+qq+D5g6EEaHutWd72bvvg3GLwhZYw2aymxibtX5v2XtwqcsakRlFx2uj0LRWbej/ANJa4grh8XZJjoknBZD2H2G7uB5dlaTXM006YJ2FFFFIYUUUUAFFFFABVD9JW/i4FOhhIbEuNOYjB+U3f2Dz4cZTf/e1Nn4fNoZnuIk7TzY/NH4DnXnN3lxM1yTJLK/PiWY/nwq2PHe2TnKtIm91divj8QzzMxjU5pXJ1Yn5N+08+wDwrWDYAKoAVRZQNAAOAtyplsXZi4aBIE5as3tMeJ7+7utT2ugtjhxQUgopRQiggNANFLQAlqhpcO2IeTPIwiR8nRp1cxsCS7DVhc8O6pk1H4D+8f43/EV5v5XLKHp24ui/pYqWVJn3BCqKFRQqjgFAA7OVVzfXanQCFulZLvqqrfMLi9zyAFWY1xmiDCzKGB7RfTS/GvksWRKfKSs96UG4VHRQd89shpo+gnBXKwkVHC3Fg1g3IkdnhVk2NhoViVoECK6htR1j3knUmueB3ZgjLllSQM11BRQFANwotUowHD86acOVdWfNDgoY71/ZPDimpOcyPx+AjksWGo4MCQw8CNRpTzdvFyl5YZH6TIFKsR1rHkSPW8a+ZK57u/8Acz/Qj++u78Rln7vG9HL+QhHhyrZZaQdlFH5/CvpzxgpQKDSGgYor5ZQQQQCpBDA6gg6WPdSn8+6i9FAZHvhu+cJNdLmF9UPZ8wntH4d9aJ6LvSIXK4PGPdjZYZW59kbnt7G58Drxdbc2YuJgeF/laq3ssODViuJgaN2jcWZWKsO8H8m9ZlFSVM5prg9Hrqis19Eu+/wlBg8Q15416jE6yIO3568+0a9taVXJJU6Np2FFFFIYU22hjUhjeWVsqIpZieQFOax705bzHqYCM9kk1vfGn/I/s1qMeToUnSszve7eKTHYl8Q9wDoi39RBwXsvzJ7SasHow2Vd3xTDRLon0iOsfIaeZqiVt+72z/g+Gii5hbt9I6t46muzoniVytj80GgUXoOoDRS+/wDlSfn3UgC9FLekpgBNV3H7U+Dw4mXKGIxAAXXXqrcaDjVjtUFh9pQqcQrOCem0UdY+oOCgGvN/KL/D1e1ov6Z/5FuiAj3sXDxskkc0kockJlNyrajrcLC9vKoqTHNLIvRS4lVKNK7PcLEw1A4DMulvOr6J2bVcNiH7xCfP1rGuU+OCaSxyRD/2RsB5m1q8KNwXJYn/AN/B6dxk+LyIpOwtuPBGWmDMJmUqADZTI7A8dbacO+nX9PSNhbuGErysiFVt6mt7E31HOrFisPhyVxDZDl9Vs3VuOFhe1+NudcYcPHJJ00WHmlfk6xsR2aX6o8RQpRyO1B2baeNU5qimbS2k85DIxXM6xFBmsbWYSLoLEc6te47szuXvm6OPNftFxrTuZXWxfDTL2ExE+fVvXLdrFocTMAwBKJYHQ6X5NbXWvR9DJ+6k4UcXqePC1Ky1X/PjRS/n8aSvdPPF8qS9KBSCmxgaAedL+f50l/z+eFFiAeNZ36TdkZXTEqLB+o/0h6p8wLeQrRPsqO3h2d0+Gki5st17mGq/WKDE48lRjWBxTxSJLG2V0YMrdjA3Femdyd5Ex+FWddHHVkX2XHEeB4juNeXvyauHow3nOCxi52tBMRHL2AnRJO6zaE9hPZU8kLVnNB0z0hRRRXKXG20cakMUk0hskaM7HuUXNeVttbRfETyTyetI5Y91+A8AAB4Ctr9OG2OiwSQKbNO9j25I7M3+rIPOsHrowx1ZLI/BKbr4TpcXCh4Z8x8F633W862oisu9GWHzYpn9iJvezKPxrUKsVwr9ItJQKUUFSK3iZskSqzJ0k8SFl0IVm1t31Oz7t42Mno3ixCcs90fzK3DeOlQO3/7t+tQ/xfyrVq58kmpaMNmfjZ2P/wDEUf5y2+y9K+yMXcdLNhcMD4u3fbNYVbNsbfgw4+McZtOqD1jc24VQ9+sUk/RzAhQFIAa3Wuw1BFPHyk99E55GloseA3Rw0gzSTyYrxeyeGWOw8jerDgdlQQi0USIPmqBVL3W2jHgsOxfrKzlsy2twAIGup0q64DaMcwzROrjnY3t3Gpzi02EZX2OjSMoIsQCOw60ppAawaKZh9g4YbVe0KWGHWQC3VDmRgXC8ASANbVcwthYaVXYv61k/VE/3Gqx2pUkNuxaj9obIw8wtNDG/0lF/fxp+BTXHYhY1aR/VUXJtewHGmIr0+5UY/wC3nlg7s2dfdJf6iKYSbAx6cDh5h+1Gx8eIq4xTKyh11DLmGnI6iuGzdoJMhkT1cxXUc1Nj9daU2hq6sp39HY//AMRPHp1/CnMO7OLk/SyxwJY6Q3Z+HDO4sPIVatpY5YY2lbVV42HbpXxhcV0jSDKAFtY/SW9OWWSoXLwUDYLEwJdixGYEsbk2YgE99hT+/Co/YB+ITxf+NqkK6o9FEFFBoNMZi29OD6LFzJawzlh4OM3328qiiLjxq3ek2C2KV+TxD3qSPstVRoOKSqTPSHos3i+GYFCzXlh+Kl8VHVb9pbHxvVwrAPQltnocecOx6uJSw/xI7svvUt7hW/1yTjUi0XaMB9N+0ek2gIr6QxKtuxn67e9SlZ7U7v3iul2hi3/9zr5Icg+pRUGa6oKoojJ7Lz6K1+MxB7FjHvLfhWiVnfoqfr4gdqxn3F/xrRaZ04v2iGigGjxoKEXvB/dv1uH+KtSmkCgsxAA1JPIVlm8H92/Wof4q0ra+D6aGSIGxdSL9lc2T92zEzON6TDiMYTFOpuAG0vawvcG+or4wmxYcSI44sXFnQFSrAgkk3GUX1qSwvo+lU3MsfAjRTfUW5122RuJLFNHI0qEI1zYG50P410+5FKlLr6OLhJvceyI2hs6JYo8L8IjeRZGc5bW62ltTx5VIbg7Qgw5ljkmVXZhYaW00GoJFz2V0f0ePnJ6ZbFifUN7E37a5j0fnMAMQlgQbZddD48dKzLJBx4uRpRmnaiaIBS1D7X27HAyxkFnI0UdlGxdvR4gsq3DrxU8q873ocuF7O32p8eVaGsP9ayfqqf7jVYTVeh/rV/1RP9x6sNVJhURvV/2s/wDhmpa9N8fg1mjaNr5XUqbcbGnF07E1ZVdhbzF8C8gUZoY7WvocoAqL2Pj8+yp+IYFmNj7T30qzbP3PgihlgVpMsos1zc+WmlGB3Ogigkw6s+SQWa7a+RtWU3ab+f6Ntqml0QmL2uJ8BiHUnKETLfkRa+niKebg495o5JHILG1za3Bfwp/hdzoEw8mGDSFJAAbtrp2GnWwt34sJGyRFiDr1jflWKlq/lsX6UnRRtgfoE8X/AI2qQqP3f/QJ4v8AxtUhavQj0bQtIaDRWhmd+lVOvhz2rIPcU/GqLV79KrdfDj5sn1lPwqiUHJk/cx1srHnDzw4heMUqP5K2o9169aRuCARqCLjwNeQGFxbt0r096PNodPs3CSniYVU+KdQn3rUMy8jxnmraM2eaR/adm/eYn76bgV9hGLWALHXQAk6cTYUPEy+spFxcXBF+8X41cmWz0ZT2xLp7UR/0sPxNaeBWM7o4sRYyFjoC2Q+DjL9pFbNQdGF6FvSUtIaCxFbwf3b9ah/i46VqprK94f7t+tQ/xVqhNc2XsnLsBS0UlqkIhd7sRKmGZogc3DwHM1QpZrQpKknxuYXXzPnfWtVkiDCx1FQG091oXRsq5Sa4fU+mlkfKL8Hb6b1Mca4yXkp2PxrSdHO1g8YtnAJB8fzyqyblYRWL4gNdm0NqiItlYqOM4fJdW0vVq3U2QcPGQeJ+qub0uHJ7qlNP7v5+jo9Tlx+01Fr6r4+zhF/Wsn6on+41R+/OJkEkKKWEfWMgQ2Y9Xqd9s3ZztUhD/Wsn6on+41LvpcxAIo6QmysVLZO1hbn2d9es+jzsTqSZU02vO8EeHlkyGOxnkLWJa91ivzOWxa3AeNaLs/8ARr1w+g6w4G4rONobBliEJy3CrJoVLA9KNWbL8u4ufG1XXc7BNDhIomv1FAF+Nhzty8KUb8lMzg0nEm6KQ0Vo5wJpJOB8K+q+X4HwoAzDYI+ITxf+NqkCKYbv/oE8X/japCuyPRRCClt+fOkvQRWhmY+k7EXxSJ7MYP7zH8BVPFTG9+L6XGTMDcBsg/YAX7QffUZBh3ckIjORrZVLEDtsOVBxS3JnKtk9G22WTZ0CZvVMo/8A2esjnwUqAM8ciK1wCyMoNuQJFjVz3Qc/BE0PrSdv/wBr9lTydDi6K6+0psJO8cL9H0U7aqAGYxuRZ24sNLW4V972bytjZVdo1iRFyoi8Bc5mN+0tr3V29IuD6HaeLS3GUyD/ADQJL+9zURs7ERRtmki6a2qqzWTT2xxYd17VpJNWL6GxRlsbMp4rcEeBF+PCtu2LjhNBHKPlKCfpcCPIg1lO1RjcWGxksbulvXC2RUXTqgeqg4XqyejLavr4Zj89P+Q+/wB9MpjdSNANBFBo/P40zpIjeeUKsDtoFxMJJ7AG1OlajhcZHKM0bq4I4qQazDeXZxniCAElZEewsCQpvpfS/cahViVW6sjRt3N0bfuyEX8mNc2VbMSNvArlPiEQXdgo7yB9tZG809tcXiLfSQfWXtTBoYn9ZnmPY8hf/TGD/EKnRk0naW/mCiuBJ0rD5MYzfXwFQmL39xLfocIEX25mA+q4+o1AYTByjSOIRDtNk+zNIfM06j2Mb3eXX5ii/wC892P1VpY5MfFnY7z49v7aEdyAn/g3219Rb446M9Ywy/N4N4fJt7jR/RMfymlbxlf32vSSbJFrJJIO5mzr5rJcVr2WPicV39/653TDSNMcMidHfQEOxuW5L5dtd33sx7/Lgi+avWYe4MKiE3dl6d3LxhGRU6obXLc3yE5R53FSybHS1i8ht/7Co9yWFJYpBxYg3px6cZYTz64I/wCK1IYT0gyr+nw1x7UbD7NR9dMv6KQeq8q/5rH6mJFN32U41WRWPz1ynv68Vj9VDxSDiXXZ2+uDlsOkyN2SDL/Kp6KZWF1YMO4g/ZWPYrAn+0iNu1bSDzy5ZB5g01jjRfUmZD2LJk/0SBSKw4tdmTbqabT2jFCheaRY1A4sbVlJnny64vEZfFLe/Pao44dHN1DYiTkZG6Sx7bL1F82NJKwLBu3IGw0bLqGzEHtBYkH3GpL32pnsbCGKCKM2zKutuF+Jt3U8Irtj0UQtMdtY4QwSSn5KEjvbgo8yRT6s+9J21PUwyn57/wDEfafIUxTfFWUIkk3OpOt+886ltj7LxbZZsMp4kBldRY8wbsLeB5eNRuFw7SOqIpZmICqOJJ4AdtWHbmz/AIFiZU6B2wx+LIkBAksoDMrWIBEgZlIuRpyvSbONDHeeRulKM0mgBaNpOkVJLdfIwZgUPEcwDblWlejXZLSbOhcLcEy6/wCdIKxxjYX7K9OejfBdDsvBoRY9Crkd8nxh+tzUsukimPszH08bNyYuHEAaSxZD9KJvvWQfu1miWuL3tcXtxt3d9ehvTBsb4Rs52UXeAiYeC3D/AOhifIV53rWJ3EzNVItQ23icUYtnYT4qFviooi3WIOrB5D617XsPrqDVpMJiDykhkII710I15Hh4GpDYTTGNkwmGzTg52xCnrovJUBICeIuaY7S2diEAlnVhnJszkEseZ43PjWloTbNj2TtBZ4klQ6MPceYPeDpTuso3H3i+DydHIfinOvzW9rw7fI1p2PxixxmQ6gC/j2fbWjphNNDm1JIinRgG8QD9vCojZu1XdwskeQMMykG/ke+pkGg2nZHSw4dJEUxpmkJy9Qa21N664baERDWZVCtlN7LqOztpttjCyF4pYgGaNicpNrg99RKbAkYqZFU3aRmF72LDqjvppIw3K9FhTHIZDFfr2Ddxve1jzrqZ00GddTbiOPZaqmN358uYACRUTJ1vlKdRfzrlPuxNdCBmuAWswFnJux18eVFIXOfwXA4lNbutwLkFhpy1prJtmEMUZ7WygE8Dm4WPZx1qBm3ebon+KDSGQkNmscvIm/Hwrm+wJiMzRozDoyFuADa+Zfsp0gcp/BbllU2IZSDwsRr4UjzqDYsoNr2zDgOOlVvZGzyMW2hEcXWVeSs41A7ba18TbBlaRgUUhpC/Sk65fYtxtrSpD5SromcNtyN43lswSM2JI4+Ar6m2zCsaSluq5AXS5ufwphDsl1wbQhAJGvcA8ddLnwqNk3alsQLFUsY1v7RBf3a06Rlua8FuEq3y5lzdlxfxr4zxvzR+PsnhxqsNsKbMRkX1y3S5rFgR6vaK54XYuIQKwjW6sbJmF7EWuSOPGikPnL4J6JcOZTGsSFgufMFFrXtxqTRQNBYDsFrfVVf3f2XJE4aQADosuhB1zXt7qsArLSNxba2FFANIx8OFDNWNdrbQWCJ5XNgo4dp5Ad5OlYpj8Y0sjyubsxufuHkNKsG++8XwiTo4z8Uh0PttwLeA4D31WEFyBcdlzwHfQcuSdse7MwsT5jLiBBlsRdHfMTyHR8CNDrSYtGiuqzB0fmjGzW9pWsQeHrDwq0z7gKmFfEtjoiqpmzKpMZPyUDHVmN9LCqSDSTT6MNUd8DgTPNFh1vmmkWPTlnaxPkLnyr1vFGFUKNAAAPAaCvP/AKFNjdNtAzkdXDIW/bkuiePVznyFegq58rtlYLR8yRhgVYXBBBB5g6EV5a3v2GcFjJcOfVVrxntjbVD7tD3g16nrN/TPuv8ACMMMVGt5cOCWA4tFxYfsnreGbtpYpUwmrRh+AmRJFaSPpVBuY8xUPbUBiOV+Nfe1doPPKZXtc6BVFlReSKOSimlFdVEQq77m7zLlGExOqHqox5diHu7D5VSLUWoHFtM0XbOypID0kd8gIKnW6js8Ke7q7auWjlkuxN1v9ev3VAbq74mMCHE9aPgHOpXubtH2U921sFmkV8MuaN9bqQbX4+VBW/MS/Xoqn7u7SmTMs1+ijBBZhqDyGvGpuPePDkA57XNrEG9+8UFVNEqRRSA0vnQasKLUopKBhagCii/OgAoo+6igAoNBNMNo7YihBztqB6o1PuoFaQ/bxqubb3j6MlI8rG3HsbvqJ2pt6We8cQZAbDLbrG/K44U/2bu6iL0mIIAGtidB4ns7qCbk5dHPdmGcymTM3RnVi3yjbkDwA7ait+d6818NA2nCRxz7UU9l+J8qb71b45wYcL1Y+BfgWHYvYv1mqZagnKdaQUCiigiTke2kXZzYNVbPJOJHY+rlUdVV101qDZrC9LVs9GG7Hw7GrnF4ILSSnkSD1I/Mi57lbtpOoqzS2zX/AET7vHB4BM4tLN8dJfiMwGVf2UAFu29XSiiuNu3Z0IKRlvoeFLRSA84+k3dA4DE5o1/6eUkx9iniYvLl3eBqm16t3i2JFjIHw8wurDQ81YcGXsINeaN5935cDO2HmGo1Vhwdb6MPvHI3FdWOdqmQnGtkSaDS0lUMi1L7B3imwp6hzJfVG4eI9nxqLhiLMqjixCjxJsPKpLerY3wPFS4bPn6PKM1rXJRW4XNvWosavtGh4DbuFxydETkY8Uawa/ceDeVEe7YiZpVvIQOop45u81kxNtauc+87YR444MQMXF0SFy4OkjXzqpsCANON/toKKafY/wD6SxGHldpfWaxsScoH3aU+2ZvbYfHKSb3uo015d9fGF33wkwyzoU+kMy+8feBUpHgcHOPimQ8bZGHO19KDaX+rO2G3jhZipbLrYX+VenEW2YSubOAO/Q6HjbxqIl3RSxyudeFxe2t+Xupi2573NnQ6aXB1/CgdzLeMUntj300G2YCxUSDme7S19arU+6MhQBSobNdtTwvy/POug3Re/rqBrbQm57/zwoDlL4LD/TUGYIJAWPC38qh8bvK0eJMbKOjGnO/dX3hN01XVnub3OUWFwb6dlO9pYTBhuknKKR7TWvp2X1pA+TITavTdOcjOQ69S1za/IW0HjX3g92Hc3kOQXFwesxA535V94/frCxjLErSW0FhlUeZ+4VUdtb54mYEA9GmvVTQnxbieHdTMNxXey77Q2zhMCMos0gFsq2Ld2Y8vOs/29vHNij1zlQcEXgPH2j41y2zsZoZniV1nyoJC8V2GUgEk9lr69lPZdkQLs2PEu8iYiSZljQgZZI0sGYcwBcjMeJFrc6VoxKTeiv2oqS2ZsaSZJZQVSKJSXkc2W/yYxxzOx0AHbUbTswwNApaPD3Dj/M0AdcHhHlkWKJS8jsFVRzJ+7nfkATXprcjdlNn4VYFsXPWlf23PE+A4DuAqseijcT4InwrEL/1Mi2VT/ZIfk/TPPs4dtaPXNlnekWhGkFFFFSNhRRRQAVA74brw7QgMUosw1jkHrI3aO0do51PUUJ0B5S3j2BPgpjBOtmGqsPVdeTKef2jnUbXqneXd2DGwmHEJccVYaMh9pTyP1HnXn3fTcjEbPclh0kBNllUadwYfIbx0PI11QyctPshKNDDczB9Pj8LF7UyEjuQ5z9SGpvE7Fm2ttTGfBygtIzMzsQMqno1OgJOiimXo12jFBtGGSdgqWdc5sAhdCAxJ4DW1+V6tOxPRhh8Q0yjakc2Ua9AFNs1yDIcxBFxwHZxok6YJWjpu9uBFh8bhTJjYJ5OluYEAvZUdsx617BlHFazTaLAzSkcDI5H7x+6tA3B3ZxOC2jKZoWAgw8zh8pyPplXK3A3BOnHtqLh3YwMODw8+OxOIjfExh0aOPPGt9bMbEs1rEi47u2hS33Y60UqlU21BII5j8a7YyDIxAOZbnJJlZQ6gkB1DAGxrgKoYJHD7dxMfqTyDxYn6mvT+LfTGqP01/FF+4CnGxcGZtmYzLh4WaFo5WnL2lRLdYKuWzLZD8oesdCQKj9m4GP4LiJpkmGiph3VGMfS5rsHYdUHLYa+0eJApWatryPhv1jPaT9wVxl3zxp/tbfRVPvBqDw8LOyoilnYhVVRckngABxND4dwxQowdb3UqbjKCWuvEWAJNxoAaYuUh5iduYmTR8RIfBiP4bVHsb6k37z+dam93dtQ4dJ1lwceJMihUZzYx6MCQcp45hwserx7OGythvLDJiMwEMLosxGsio5A6UJ8oDx4jxsrDsi/z/OgVZsVtkFTgtmwFEl6jMQHxGJ7mIHVXnkXs48RT7B+jnFrNAmLTokmzgFWRmzJG8gS2oDHJ3iwNHL5CvghtzttjB4pJmF4yDHMtr5onsHFu6wa3dWlbP3WhbEzYZ4WxUkUYOHaaTLAuFf8ARBcoLZlIYXC62JvrWbbq7rYjGyBEQog/SysCEjA9a5NtRr1ePgNau+K3+wULLFHh5ZhhUEMEyzsnSKqgESZSMyFlvY5gRrapztvRqOuyr7zLPHNBg8ZH8Gw8RUZYgchGgknUn9KxFzmN7cO28p6RNhbPjw0GK2fmVZJDHYl7SAKSZF6TraEAX4HNRJvhgsYFk2ph5ZJomfIISBG6M2YRtdgRl4d47b2qB2ttHE7VxShIiWtkhhjHVjQchwAHaxt5WAppPXgTor4HAcTwAHMnSwHM91bX6L/Rx0OXGYxfjuMUR16P5zfP7uXjwk/R96No8HlnxFpcTy5pF9G/Fvne63PQRU8mW9I3GHlhRRRUSgUUUUAFFFFABRRRQAVzxECupR1DKwsVYXBB5EHjXSigDIt8vRADml2eQp4mBzp+wx9X6Lad4rJ8ZhZsO7RyrJDIAQym6kqeI09ZT5g161qO21sPD4tOjxESyLyzDUd6sNVPeDVY5WuycoX0eednekLaMRh/6hpFiNwjgEMLEWYgZ30JtdtNKvX/AMi2m0IyYDB4GH1s+KYKgJ1uEcqV1N/VPHvrjvJ6GDq+Bm/ypvsEgH1EedZzvBu/jMO5bGQyqeHSN11IHD4wEjyJqi4y6M/qRL7XMuKixWNx2I6boWXDwGMgI0jXbq9UDo1UFtAC2mulRu5u7TbQxHQJIkdlLlm10BAsqixY6+69Pd0t4sNHDLg8dA02GlcSXQ2eOQDLmFyNLDtB053tT99rbEgIbD4DEYh1N1M8uVARwNlYk271rVtaFp7LCmzcNsJ8zTz4nFSKUWBYwkcivp1w2YMoYcQ1x2G9Q+6y43CzTbNXCjHwFgssRUiLMoAdlkYZUswsS2hKcjrUftDf5pnE0mEw7zJpCzZmSJAbhUhJy5wdekJPLQAU5l39xWN+KxWOGDitqYYZC0nd1CSP3lXXnWal5NWvBG78YeLBY8jAuUyKr9V83RSm+ZAxJvlsPeRVl2lisNDioMdMJeh2jgpEmubyRuwVJJACOFrAWuNTlFrCobDbb2VgxfCYSTFTD1ZcXlCL85Yk42tpcKe+ol/h21cQz2eeTmQAEjXiATokajXie06k3Lr5M3XRZtlbu7GklWOLE4vGSNcpDHH0ZbKCxBaVUUaA/KWnOy9vxHFjZ8eEhweHDOHjkszzSxqejjmkbS3SAaXNyLXINjTdjYCFS8uIxfQiFyuWA5p3Yc4rHKq8ukJy8tabbdx0MrjocP0KAEauzySEm5eV29Zj3cLka0cbYXRbiybGibK8cu05VsWSzJhkPGx9s/nQdamJtWcSiYTSdIr5w5Ykh/a63E208DbhTFVHAcK7YXCyStkiRpH9lFLH3KCa2lXYmye29vzj8XH0U0/xdrFEUIG+ll1bwvbuquE1oGwPRJjZyDPlwyfOs0lu5FNh5sD3Vqm7Ho9wWCs6R9LKP7WWzMD80Wyp4gX76w8kY9GlFsyPdD0ZYvF2eUHDwHXM467D5iH+JrDxrbt2d2MNgY+jw8dr+s51dz2s3Pw4DkKmqKhKbkUUUgooorBoKKKKACiiigAooooAKKKKACiiigAooooAKQjlRRQBWtr7g7OxFzJhUDH5Ud4zftJjIv53qo7S9CkDXMGKljPISKsgHdpkP10lFaU5LyZcUyvbQ9DWMQEx4jDuBzbOh9wV/tqqbT3Sng/SNEfosx+1BRRVY5JPsxKKRAypbT7Ksk2LxeNQQB444BosEY6OId5VQc553Ysb0UVaRgltmeinGzaiTDAd7yX93R6++rHgfQib/HYzTsji1/edj/DRRXPLLIooItGy/RRs2KxaN5yOcrkjzVMqnzBq44DZ8UC5IYkiUfJRQo9yiiiptt9m0khzRRRSGFFFFABRRRQAUUUUAFFFFAH/2Q=="/>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ar-SA"/>
          </a:p>
        </p:txBody>
      </p:sp>
      <p:pic>
        <p:nvPicPr>
          <p:cNvPr id="8202" name="صورة 11" descr="index.jpg"/>
          <p:cNvPicPr>
            <a:picLocks noChangeAspect="1"/>
          </p:cNvPicPr>
          <p:nvPr/>
        </p:nvPicPr>
        <p:blipFill>
          <a:blip r:embed="rId3"/>
          <a:srcRect/>
          <a:stretch>
            <a:fillRect/>
          </a:stretch>
        </p:blipFill>
        <p:spPr bwMode="auto">
          <a:xfrm>
            <a:off x="7286625" y="0"/>
            <a:ext cx="1857375" cy="178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3"/>
          <p:cNvSpPr>
            <a:spLocks noGrp="1"/>
          </p:cNvSpPr>
          <p:nvPr>
            <p:ph type="title"/>
          </p:nvPr>
        </p:nvSpPr>
        <p:spPr>
          <a:xfrm>
            <a:off x="642938" y="357188"/>
            <a:ext cx="8229600" cy="919162"/>
          </a:xfrm>
        </p:spPr>
        <p:txBody>
          <a:bodyPr/>
          <a:lstStyle/>
          <a:p>
            <a:pPr algn="just" eaLnBrk="1" hangingPunct="1"/>
            <a:r>
              <a:rPr lang="ar-IQ" smtClean="0"/>
              <a:t>المقدمة</a:t>
            </a:r>
            <a:endParaRPr lang="ar-SA" smtClean="0"/>
          </a:p>
        </p:txBody>
      </p:sp>
      <p:sp>
        <p:nvSpPr>
          <p:cNvPr id="9219" name="عنصر نائب للمحتوى 1"/>
          <p:cNvSpPr>
            <a:spLocks noGrp="1"/>
          </p:cNvSpPr>
          <p:nvPr>
            <p:ph idx="1"/>
          </p:nvPr>
        </p:nvSpPr>
        <p:spPr>
          <a:xfrm>
            <a:off x="1187450" y="1143000"/>
            <a:ext cx="7527925" cy="5214938"/>
          </a:xfrm>
        </p:spPr>
        <p:txBody>
          <a:bodyPr/>
          <a:lstStyle/>
          <a:p>
            <a:pPr algn="just"/>
            <a:r>
              <a:rPr lang="ar-SA" sz="2800" dirty="0" smtClean="0"/>
              <a:t>تمثل المشروعات الصغيرة والمتوسطة النمط الغالب للمشروعات في العراق على نحو عام ومدينة الموصل على نحو خاص، إذ تشكل نحو 95% من حجم المشروعات في الواقع الحالي، وهذه المشاريع توفر نحو 75% من فرص العمل للفئات الشبابية في العراق على نحو عام.</a:t>
            </a:r>
            <a:endParaRPr lang="en-US" sz="2800" dirty="0" smtClean="0"/>
          </a:p>
          <a:p>
            <a:pPr algn="just"/>
            <a:r>
              <a:rPr lang="ar-SA" sz="2800" dirty="0" smtClean="0"/>
              <a:t>وتتنافس المشروعات الصغيرة والمتوسطة مع بعضها البعض اعتماداً في الأساس على خفض الأسعار، مما يؤثر سلباً على ربحيتها ونوعية منتجاتها، </a:t>
            </a:r>
            <a:r>
              <a:rPr lang="ar-SA" sz="2800" dirty="0" smtClean="0"/>
              <a:t>و</a:t>
            </a:r>
            <a:r>
              <a:rPr lang="ar-IQ" sz="2800" dirty="0" smtClean="0"/>
              <a:t>من ثمّ</a:t>
            </a:r>
            <a:r>
              <a:rPr lang="ar-SA" sz="2800" dirty="0" smtClean="0"/>
              <a:t> </a:t>
            </a:r>
            <a:r>
              <a:rPr lang="ar-SA" sz="2800" dirty="0" smtClean="0"/>
              <a:t>تتعرض للإفلاس والفشل، ونلاحظ أن متوسط عمر المشروع الصغير نحو 4 سنوات فقط، والمشروع المتوسط نحو 7 -10 سنوات فقط.</a:t>
            </a:r>
            <a:endParaRPr lang="ar-IQ" sz="2800" dirty="0" smtClean="0"/>
          </a:p>
        </p:txBody>
      </p:sp>
      <p:pic>
        <p:nvPicPr>
          <p:cNvPr id="9220" name="صورة 3" descr="index.jpg"/>
          <p:cNvPicPr>
            <a:picLocks noChangeAspect="1"/>
          </p:cNvPicPr>
          <p:nvPr/>
        </p:nvPicPr>
        <p:blipFill>
          <a:blip r:embed="rId2"/>
          <a:srcRect/>
          <a:stretch>
            <a:fillRect/>
          </a:stretch>
        </p:blipFill>
        <p:spPr bwMode="auto">
          <a:xfrm>
            <a:off x="0" y="0"/>
            <a:ext cx="1357313" cy="1236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p:cNvSpPr>
            <a:spLocks noGrp="1"/>
          </p:cNvSpPr>
          <p:nvPr>
            <p:ph idx="1"/>
          </p:nvPr>
        </p:nvSpPr>
        <p:spPr>
          <a:xfrm>
            <a:off x="428625" y="2071697"/>
            <a:ext cx="8229600" cy="2214559"/>
          </a:xfrm>
        </p:spPr>
        <p:txBody>
          <a:bodyPr/>
          <a:lstStyle/>
          <a:p>
            <a:pPr algn="just" eaLnBrk="1" hangingPunct="1"/>
            <a:r>
              <a:rPr lang="ar-SA" dirty="0" smtClean="0"/>
              <a:t>هذا المشروع يعد من المشروعات الصغيرة والمتوسطة وعلى الأقل يعمل به ما بين 1-8 من الأيدي العاملة، يمتلكون الخبرة والمهارة العملية بما فيهم موظف </a:t>
            </a:r>
            <a:r>
              <a:rPr lang="ar-IQ" dirty="0" smtClean="0"/>
              <a:t>الطباعة و</a:t>
            </a:r>
            <a:r>
              <a:rPr lang="ar-SA" dirty="0" smtClean="0"/>
              <a:t>التسويق </a:t>
            </a:r>
            <a:r>
              <a:rPr lang="ar-SA" dirty="0" smtClean="0"/>
              <a:t>والمبيعات الذي يقع </a:t>
            </a:r>
            <a:r>
              <a:rPr lang="ar-SA" dirty="0" smtClean="0"/>
              <a:t>عليه</a:t>
            </a:r>
            <a:r>
              <a:rPr lang="ar-IQ" dirty="0" smtClean="0"/>
              <a:t>م</a:t>
            </a:r>
            <a:r>
              <a:rPr lang="ar-SA" dirty="0" smtClean="0"/>
              <a:t> </a:t>
            </a:r>
            <a:r>
              <a:rPr lang="ar-SA" dirty="0" smtClean="0"/>
              <a:t>العبء الأكبر في العمل، وهذا يعني أن هذه الأيدي العاملة تقوم بإعالة ثمانية اسر أو أكثر، وهذا ينعكس في إسهامه في زيادة الدخل للأفراد ويقلل من البطالة</a:t>
            </a:r>
            <a:r>
              <a:rPr lang="en-US" dirty="0" smtClean="0"/>
              <a:t>.</a:t>
            </a:r>
            <a:endParaRPr lang="ar-SA" dirty="0" smtClean="0"/>
          </a:p>
        </p:txBody>
      </p:sp>
      <p:sp>
        <p:nvSpPr>
          <p:cNvPr id="3" name="عنصر نائب للمحتوى 2"/>
          <p:cNvSpPr txBox="1">
            <a:spLocks/>
          </p:cNvSpPr>
          <p:nvPr/>
        </p:nvSpPr>
        <p:spPr bwMode="auto">
          <a:xfrm>
            <a:off x="755576" y="836712"/>
            <a:ext cx="7888390" cy="10715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20000"/>
              </a:spcBef>
              <a:buClr>
                <a:srgbClr val="0BD0D9"/>
              </a:buClr>
              <a:buSzPct val="95000"/>
            </a:pPr>
            <a:r>
              <a:rPr lang="ar-IQ" sz="2800" b="1" dirty="0" smtClean="0"/>
              <a:t>من ال</a:t>
            </a:r>
            <a:r>
              <a:rPr lang="ar-SA" sz="2800" b="1" dirty="0" smtClean="0"/>
              <a:t>مشروع</a:t>
            </a:r>
            <a:r>
              <a:rPr lang="ar-IQ" sz="2800" b="1" dirty="0" smtClean="0"/>
              <a:t>ات الصغيرة والمتوسطة:</a:t>
            </a:r>
            <a:r>
              <a:rPr lang="ar-SA" sz="2800" b="1" dirty="0" smtClean="0"/>
              <a:t> </a:t>
            </a:r>
            <a:r>
              <a:rPr lang="ar-SA" sz="2800" b="1" dirty="0"/>
              <a:t>مكاتب الاستنساخ والطباعة في </a:t>
            </a:r>
            <a:r>
              <a:rPr lang="ar-IQ" sz="2800" b="1" dirty="0" smtClean="0"/>
              <a:t>مدينة </a:t>
            </a:r>
            <a:r>
              <a:rPr lang="ar-SA" sz="2800" b="1" dirty="0" smtClean="0"/>
              <a:t>الموصل</a:t>
            </a:r>
            <a:endParaRPr lang="en-US" sz="2800" dirty="0"/>
          </a:p>
          <a:p>
            <a:pPr marL="273050" marR="0" lvl="0" indent="-273050" algn="just" defTabSz="914400" rtl="1"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endParaRPr kumimoji="0" lang="ar-SA" sz="2600" b="0" i="0" u="none" strike="noStrike" kern="1200" cap="none" spc="0" normalizeH="0" baseline="0" noProof="0" dirty="0" smtClean="0">
              <a:ln>
                <a:noFill/>
              </a:ln>
              <a:solidFill>
                <a:schemeClr val="tx1"/>
              </a:solidFill>
              <a:effectLst/>
              <a:uLnTx/>
              <a:uFillTx/>
              <a:latin typeface="+mn-lt"/>
              <a:ea typeface="Majalla UI"/>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عنصر نائب للمحتوى 2"/>
          <p:cNvSpPr>
            <a:spLocks noGrp="1"/>
          </p:cNvSpPr>
          <p:nvPr>
            <p:ph idx="1"/>
          </p:nvPr>
        </p:nvSpPr>
        <p:spPr>
          <a:xfrm>
            <a:off x="457200" y="764704"/>
            <a:ext cx="8229600" cy="5688632"/>
          </a:xfrm>
        </p:spPr>
        <p:txBody>
          <a:bodyPr/>
          <a:lstStyle/>
          <a:p>
            <a:pPr algn="just"/>
            <a:r>
              <a:rPr lang="ar-SA" b="1" dirty="0"/>
              <a:t>المحور الأول: الأهمية الإدارية والاقتصادية للمشروعات الصغيرة والمتوسطة</a:t>
            </a:r>
            <a:endParaRPr lang="en-US" dirty="0"/>
          </a:p>
          <a:p>
            <a:pPr marL="0" indent="0" algn="just">
              <a:buNone/>
            </a:pPr>
            <a:r>
              <a:rPr lang="ar-IQ" dirty="0" smtClean="0"/>
              <a:t>        </a:t>
            </a:r>
            <a:r>
              <a:rPr lang="ar-SA" dirty="0" smtClean="0"/>
              <a:t>من </a:t>
            </a:r>
            <a:r>
              <a:rPr lang="ar-SA" dirty="0"/>
              <a:t>خلال الدراسة لمشاريع مكاتب </a:t>
            </a:r>
            <a:r>
              <a:rPr lang="ar-SA" dirty="0" smtClean="0"/>
              <a:t>الطباعة</a:t>
            </a:r>
            <a:r>
              <a:rPr lang="ar-IQ" dirty="0" smtClean="0"/>
              <a:t> والاستنساخ</a:t>
            </a:r>
            <a:r>
              <a:rPr lang="ar-SA" dirty="0" smtClean="0"/>
              <a:t>، </a:t>
            </a:r>
            <a:r>
              <a:rPr lang="ar-SA" dirty="0"/>
              <a:t>يلاحظ أهمية مساهمتها في عملية التنمية الإدارية والاقتصادية والاجتماعية في العراق على نحو عام ومدينة الموصل على نحو خاص وكالآتي:</a:t>
            </a:r>
            <a:endParaRPr lang="en-US" dirty="0"/>
          </a:p>
          <a:p>
            <a:pPr lvl="0" algn="just"/>
            <a:r>
              <a:rPr lang="ar-SA" dirty="0"/>
              <a:t>اعتماد المشروعات الصغيرة على العمالة المكثفة والتي تعد الثروة الأولى قياساً بالمتغيرات الأخرى، وتميل إلى توزيع الدخل بصورة أكثر عدالة مقارنة </a:t>
            </a:r>
            <a:r>
              <a:rPr lang="ar-SA" dirty="0" smtClean="0"/>
              <a:t>بال</a:t>
            </a:r>
            <a:r>
              <a:rPr lang="ar-IQ" dirty="0" smtClean="0"/>
              <a:t>مشاريع</a:t>
            </a:r>
            <a:r>
              <a:rPr lang="ar-SA" dirty="0" smtClean="0"/>
              <a:t> </a:t>
            </a:r>
            <a:r>
              <a:rPr lang="ar-SA" dirty="0"/>
              <a:t>الكبيرة</a:t>
            </a:r>
            <a:r>
              <a:rPr lang="en-US" dirty="0"/>
              <a:t>.</a:t>
            </a:r>
          </a:p>
          <a:p>
            <a:pPr lvl="0" algn="just"/>
            <a:r>
              <a:rPr lang="ar-SA" dirty="0"/>
              <a:t>سهولة الانتشار الجغرافي والقدرة على استخدام الموارد </a:t>
            </a:r>
            <a:r>
              <a:rPr lang="ar-SA" dirty="0" smtClean="0"/>
              <a:t>والخ</a:t>
            </a:r>
            <a:r>
              <a:rPr lang="ar-IQ" dirty="0" smtClean="0"/>
              <a:t>ب</a:t>
            </a:r>
            <a:r>
              <a:rPr lang="ar-SA" dirty="0" smtClean="0"/>
              <a:t>رات </a:t>
            </a:r>
            <a:r>
              <a:rPr lang="ar-SA" dirty="0"/>
              <a:t>المحلية المنتشرة </a:t>
            </a:r>
            <a:r>
              <a:rPr lang="ar-IQ" dirty="0" smtClean="0"/>
              <a:t>في البلاد، </a:t>
            </a:r>
            <a:r>
              <a:rPr lang="ar-SA" dirty="0" smtClean="0"/>
              <a:t>وتتميز</a:t>
            </a:r>
            <a:r>
              <a:rPr lang="ar-IQ" dirty="0" smtClean="0"/>
              <a:t>ها</a:t>
            </a:r>
            <a:r>
              <a:rPr lang="ar-SA" dirty="0" smtClean="0"/>
              <a:t> </a:t>
            </a:r>
            <a:r>
              <a:rPr lang="ar-SA" dirty="0"/>
              <a:t>بقدرتها على تلبية طلبات المجتمع المحيط</a:t>
            </a:r>
            <a:r>
              <a:rPr lang="en-US" dirty="0"/>
              <a:t>.</a:t>
            </a:r>
          </a:p>
          <a:p>
            <a:pPr lvl="0" algn="just"/>
            <a:r>
              <a:rPr lang="ar-SA" dirty="0"/>
              <a:t>مساهمة المشروعات الصغيرة في تنويع وتوسيع تشكيلة المنتجات في السوق</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88631"/>
          </a:xfrm>
        </p:spPr>
        <p:txBody>
          <a:bodyPr/>
          <a:lstStyle/>
          <a:p>
            <a:pPr algn="just"/>
            <a:r>
              <a:rPr lang="ar-SA" dirty="0"/>
              <a:t>تعد بعض منتجات المشروعات </a:t>
            </a:r>
            <a:r>
              <a:rPr lang="ar-SA" dirty="0" smtClean="0"/>
              <a:t>الصغيرة</a:t>
            </a:r>
            <a:r>
              <a:rPr lang="ar-IQ" dirty="0" smtClean="0"/>
              <a:t> والمتوسطة</a:t>
            </a:r>
            <a:r>
              <a:rPr lang="ar-SA" dirty="0" smtClean="0"/>
              <a:t> </a:t>
            </a:r>
            <a:r>
              <a:rPr lang="ar-SA" dirty="0"/>
              <a:t>المصدر الوحيد لتلبية طلب السوق التجاري والسياحي على المنتجات بأنواعها المتعددة لاسيما الوطنية منها</a:t>
            </a:r>
            <a:r>
              <a:rPr lang="ar-SA" dirty="0" smtClean="0"/>
              <a:t>.</a:t>
            </a:r>
            <a:endParaRPr lang="ar-IQ" dirty="0" smtClean="0"/>
          </a:p>
          <a:p>
            <a:pPr lvl="0" algn="just"/>
            <a:r>
              <a:rPr lang="ar-SA" dirty="0"/>
              <a:t>تحافظ المشروعات </a:t>
            </a:r>
            <a:r>
              <a:rPr lang="ar-SA" dirty="0" smtClean="0"/>
              <a:t>الصغيرة</a:t>
            </a:r>
            <a:r>
              <a:rPr lang="ar-IQ" dirty="0" smtClean="0"/>
              <a:t> على وجه الخصوص</a:t>
            </a:r>
            <a:r>
              <a:rPr lang="ar-SA" dirty="0" smtClean="0"/>
              <a:t> </a:t>
            </a:r>
            <a:r>
              <a:rPr lang="ar-SA" dirty="0"/>
              <a:t>على الأعمال الحرفية لاسيما اليدوية منها والتي تمثل أهمية قصوى للاقتصاد للحفاظ على مثل هذا الإرث من الاندثار ويحافظ على الهوية العراقية الأصيلة لاسيما الموصلية</a:t>
            </a:r>
            <a:r>
              <a:rPr lang="en-US" dirty="0"/>
              <a:t>.</a:t>
            </a:r>
          </a:p>
          <a:p>
            <a:pPr lvl="0" algn="just"/>
            <a:r>
              <a:rPr lang="ar-SA" dirty="0"/>
              <a:t>مساهمة المشروعات الصغيرة في حركة التصدير وتوفير العملة الأجنبية</a:t>
            </a:r>
            <a:r>
              <a:rPr lang="en-US" dirty="0"/>
              <a:t>.</a:t>
            </a:r>
          </a:p>
          <a:p>
            <a:pPr lvl="0" algn="just"/>
            <a:r>
              <a:rPr lang="ar-SA" dirty="0"/>
              <a:t>توفر المشروعات </a:t>
            </a:r>
            <a:r>
              <a:rPr lang="ar-SA" dirty="0" smtClean="0"/>
              <a:t>الصغيرة</a:t>
            </a:r>
            <a:r>
              <a:rPr lang="ar-IQ" dirty="0" smtClean="0"/>
              <a:t> والمتوسطة</a:t>
            </a:r>
            <a:r>
              <a:rPr lang="ar-SA" dirty="0" smtClean="0"/>
              <a:t> فرص</a:t>
            </a:r>
            <a:r>
              <a:rPr lang="ar-IQ" dirty="0"/>
              <a:t> </a:t>
            </a:r>
            <a:r>
              <a:rPr lang="ar-IQ" dirty="0" smtClean="0"/>
              <a:t>عمل</a:t>
            </a:r>
            <a:r>
              <a:rPr lang="ar-SA" dirty="0" smtClean="0"/>
              <a:t> </a:t>
            </a:r>
            <a:r>
              <a:rPr lang="ar-SA" dirty="0"/>
              <a:t>أمام بعض الفئات لاسيما </a:t>
            </a:r>
            <a:r>
              <a:rPr lang="ar-SA" dirty="0" smtClean="0"/>
              <a:t>الشباب </a:t>
            </a:r>
            <a:r>
              <a:rPr lang="ar-IQ" dirty="0" smtClean="0"/>
              <a:t>العاطل عن العمل و</a:t>
            </a:r>
            <a:r>
              <a:rPr lang="ar-SA" dirty="0" smtClean="0"/>
              <a:t>النازح</a:t>
            </a:r>
            <a:r>
              <a:rPr lang="ar-IQ" dirty="0" smtClean="0"/>
              <a:t>ين</a:t>
            </a:r>
            <a:r>
              <a:rPr lang="ar-SA" dirty="0" smtClean="0"/>
              <a:t> </a:t>
            </a:r>
            <a:r>
              <a:rPr lang="ar-SA" dirty="0"/>
              <a:t>من </a:t>
            </a:r>
            <a:r>
              <a:rPr lang="ar-SA" dirty="0" smtClean="0"/>
              <a:t>المناطق</a:t>
            </a:r>
            <a:r>
              <a:rPr lang="ar-IQ" dirty="0" smtClean="0"/>
              <a:t> البعيدة</a:t>
            </a:r>
            <a:r>
              <a:rPr lang="ar-SA" dirty="0" smtClean="0"/>
              <a:t> </a:t>
            </a:r>
            <a:r>
              <a:rPr lang="ar-SA" dirty="0"/>
              <a:t>مما يقلل من آثار الهجرة الداخلية ويقلل من مشاكل الكثافة السكانية في المدن الحضرية</a:t>
            </a:r>
            <a:r>
              <a:rPr lang="en-US" dirty="0"/>
              <a:t>.</a:t>
            </a:r>
          </a:p>
          <a:p>
            <a:pPr algn="just"/>
            <a:r>
              <a:rPr lang="ar-SA" dirty="0"/>
              <a:t>وسيلة أساسية لإعادة توزيع الدخل من الأغنياء إلى الفقراء بما يساعد على تحقيق الأمن الاجتماعية</a:t>
            </a:r>
            <a:r>
              <a:rPr lang="en-US" dirty="0"/>
              <a:t>.</a:t>
            </a:r>
            <a:endParaRPr lang="ar-SA" dirty="0"/>
          </a:p>
          <a:p>
            <a:pPr algn="just"/>
            <a:endParaRPr lang="ar-IQ" dirty="0"/>
          </a:p>
        </p:txBody>
      </p:sp>
    </p:spTree>
    <p:extLst>
      <p:ext uri="{BB962C8B-B14F-4D97-AF65-F5344CB8AC3E}">
        <p14:creationId xmlns:p14="http://schemas.microsoft.com/office/powerpoint/2010/main" val="338532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760639"/>
          </a:xfrm>
        </p:spPr>
        <p:txBody>
          <a:bodyPr/>
          <a:lstStyle/>
          <a:p>
            <a:pPr lvl="0" algn="just"/>
            <a:r>
              <a:rPr lang="ar-SA" dirty="0"/>
              <a:t>تحفيز الشباب على الانخراط في الحياة العملية والبعد عن الإرهاب ومشكلات </a:t>
            </a:r>
            <a:r>
              <a:rPr lang="ar-SA" dirty="0" smtClean="0"/>
              <a:t>البطالة</a:t>
            </a:r>
            <a:r>
              <a:rPr lang="ar-IQ" dirty="0"/>
              <a:t> </a:t>
            </a:r>
            <a:r>
              <a:rPr lang="ar-IQ" dirty="0" smtClean="0"/>
              <a:t>والحد من المشاكل الاجتماعية.</a:t>
            </a:r>
            <a:endParaRPr lang="en-US" dirty="0"/>
          </a:p>
          <a:p>
            <a:pPr lvl="0" algn="just"/>
            <a:r>
              <a:rPr lang="ar-SA" dirty="0"/>
              <a:t>القدرة السريعة على توفير فرص عمل نتيجة لكثافة الأيدي العاملة في المشروعات صغيرة الحجم </a:t>
            </a:r>
            <a:r>
              <a:rPr lang="ar-SA" dirty="0" smtClean="0"/>
              <a:t>نظرا</a:t>
            </a:r>
            <a:r>
              <a:rPr lang="ar-IQ" dirty="0" smtClean="0"/>
              <a:t>ً</a:t>
            </a:r>
            <a:r>
              <a:rPr lang="ar-SA" dirty="0" smtClean="0"/>
              <a:t> </a:t>
            </a:r>
            <a:r>
              <a:rPr lang="ar-SA" dirty="0"/>
              <a:t>لعدم قدرتها على استخدام الآلات الحديثة لارتفاع </a:t>
            </a:r>
            <a:r>
              <a:rPr lang="ar-SA" dirty="0" smtClean="0"/>
              <a:t>تكلفتها</a:t>
            </a:r>
            <a:r>
              <a:rPr lang="en-US" dirty="0"/>
              <a:t> </a:t>
            </a:r>
            <a:r>
              <a:rPr lang="ar-IQ" dirty="0" smtClean="0"/>
              <a:t>وحاجتها لمساحات كبيرة.</a:t>
            </a:r>
            <a:endParaRPr lang="en-US" dirty="0"/>
          </a:p>
          <a:p>
            <a:pPr algn="just"/>
            <a:r>
              <a:rPr lang="ar-SA" dirty="0"/>
              <a:t>تعد المشروعات الصغيرة من أهم الوسائل </a:t>
            </a:r>
            <a:r>
              <a:rPr lang="ar-IQ" dirty="0" smtClean="0"/>
              <a:t>ل</a:t>
            </a:r>
            <a:r>
              <a:rPr lang="ar-SA" dirty="0" smtClean="0"/>
              <a:t>دعم </a:t>
            </a:r>
            <a:r>
              <a:rPr lang="ar-SA" dirty="0"/>
              <a:t>الشباب والمرأة المعيلة في المجتمع العراقي </a:t>
            </a:r>
            <a:r>
              <a:rPr lang="ar-IQ" dirty="0" smtClean="0"/>
              <a:t>مما يعزز من الحالة الاجتماعية</a:t>
            </a:r>
            <a:r>
              <a:rPr lang="ar-SA" dirty="0" smtClean="0"/>
              <a:t>.</a:t>
            </a:r>
            <a:endParaRPr lang="ar-IQ" dirty="0" smtClean="0"/>
          </a:p>
          <a:p>
            <a:pPr algn="just"/>
            <a:r>
              <a:rPr lang="ar-IQ" dirty="0" smtClean="0"/>
              <a:t>امكانية اكتساب الخبرات والمهارات للتطوير المستقبلي والانتقال نحو المشاريع الكبرى.</a:t>
            </a:r>
          </a:p>
          <a:p>
            <a:pPr algn="just"/>
            <a:r>
              <a:rPr lang="ar-IQ" dirty="0" smtClean="0"/>
              <a:t>امكانية تحقيق الأرباح وبأوقات قياسية.</a:t>
            </a:r>
          </a:p>
          <a:p>
            <a:pPr algn="just"/>
            <a:r>
              <a:rPr lang="ar-IQ" dirty="0" smtClean="0"/>
              <a:t>تنشيط الحركة التجارية التي من شأنها أن تنعكس على تنمية النشاط الاقتصادي على نحو عام.</a:t>
            </a:r>
          </a:p>
          <a:p>
            <a:pPr algn="just"/>
            <a:endParaRPr lang="ar-IQ" dirty="0" smtClean="0"/>
          </a:p>
          <a:p>
            <a:pPr algn="just"/>
            <a:endParaRPr lang="ar-IQ" dirty="0"/>
          </a:p>
        </p:txBody>
      </p:sp>
      <p:sp>
        <p:nvSpPr>
          <p:cNvPr id="4" name="AutoShape 2" descr="نتيجة بحث الصور عن مكاتب الطباعة والاستنساخ في الموصل"/>
          <p:cNvSpPr>
            <a:spLocks noChangeAspect="1" noChangeArrowheads="1"/>
          </p:cNvSpPr>
          <p:nvPr/>
        </p:nvSpPr>
        <p:spPr bwMode="auto">
          <a:xfrm>
            <a:off x="155575" y="-144463"/>
            <a:ext cx="304800" cy="56707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sz="1800" b="0" i="0" u="none" strike="noStrike" cap="none" normalizeH="0" baseline="0" smtClean="0">
                <a:ln>
                  <a:noFill/>
                </a:ln>
                <a:solidFill>
                  <a:schemeClr val="tx1"/>
                </a:solidFill>
                <a:effectLst/>
                <a:latin typeface="Arial" panose="020B0604020202020204" pitchFamily="34" charset="0"/>
                <a:hlinkClick r:id="rId2"/>
              </a:rPr>
              <a:t>  </a:t>
            </a:r>
            <a:r>
              <a:rPr kumimoji="0" lang="ar-IQ" sz="1900" b="0" i="0" u="none" strike="noStrike" cap="none" normalizeH="0" baseline="0" smtClean="0">
                <a:ln>
                  <a:noFill/>
                </a:ln>
                <a:solidFill>
                  <a:schemeClr val="tx1"/>
                </a:solidFill>
                <a:effectLst/>
                <a:latin typeface="Arial" panose="020B0604020202020204" pitchFamily="34" charset="0"/>
              </a:rPr>
              <a:t> </a:t>
            </a:r>
            <a:r>
              <a:rPr kumimoji="0" lang="ar-IQ"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ar-IQ" sz="1800" b="0" i="0" u="none" strike="noStrike" cap="none" normalizeH="0" baseline="0" smtClean="0">
                <a:ln>
                  <a:noFill/>
                </a:ln>
                <a:solidFill>
                  <a:schemeClr val="tx1"/>
                </a:solidFill>
                <a:effectLst/>
                <a:latin typeface="Arial" panose="020B0604020202020204" pitchFamily="34" charset="0"/>
              </a:rPr>
              <a:t>1</a:t>
            </a:r>
            <a:r>
              <a:rPr kumimoji="0" lang="ar-IQ" sz="1800" b="0" i="0" u="none" strike="noStrike" cap="none" normalizeH="0" baseline="0" smtClean="0">
                <a:ln>
                  <a:noFill/>
                </a:ln>
                <a:solidFill>
                  <a:schemeClr val="tx1"/>
                </a:solidFill>
                <a:effectLst/>
                <a:latin typeface="Arial" panose="020B0604020202020204" pitchFamily="34" charset="0"/>
                <a:hlinkClick r:id="rId2"/>
              </a:rPr>
              <a:t>000 × 1000 </a:t>
            </a:r>
            <a:endParaRPr kumimoji="0" 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06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487888"/>
          </a:xfrm>
        </p:spPr>
        <p:txBody>
          <a:bodyPr/>
          <a:lstStyle/>
          <a:p>
            <a:pPr algn="just"/>
            <a:r>
              <a:rPr lang="ar-SA" b="1" dirty="0"/>
              <a:t>المحور الثاني: خصائص المشروعات الصغيرة والمتوسطة</a:t>
            </a:r>
            <a:r>
              <a:rPr lang="en-US" b="1" dirty="0"/>
              <a:t>:</a:t>
            </a:r>
          </a:p>
          <a:p>
            <a:pPr algn="just"/>
            <a:r>
              <a:rPr lang="ar-SA" dirty="0"/>
              <a:t>تعد المشروعات </a:t>
            </a:r>
            <a:r>
              <a:rPr lang="ar-SA" dirty="0" smtClean="0"/>
              <a:t>الصغيرة</a:t>
            </a:r>
            <a:r>
              <a:rPr lang="ar-IQ" dirty="0" smtClean="0"/>
              <a:t> والمتوسطة</a:t>
            </a:r>
            <a:r>
              <a:rPr lang="ar-SA" dirty="0" smtClean="0"/>
              <a:t> </a:t>
            </a:r>
            <a:r>
              <a:rPr lang="ar-SA" dirty="0"/>
              <a:t>حجر الزاوية في عملية التنمية الإدارية والاقتصادية والاجتماعية، ويعود ذلك لمردودها الاقتصادي الايجابي على الاقتصاد الوطني من حيث دورها الرائد في توفر فرص عمل جديدة، وتحقيق زيادة متنامية في حجم الاستثمار، وزيادة حجم المبيعات.</a:t>
            </a:r>
            <a:endParaRPr lang="en-US" dirty="0"/>
          </a:p>
          <a:p>
            <a:pPr algn="just"/>
            <a:r>
              <a:rPr lang="ar-SA" dirty="0" smtClean="0"/>
              <a:t>ونظرا</a:t>
            </a:r>
            <a:r>
              <a:rPr lang="ar-IQ" dirty="0" smtClean="0"/>
              <a:t>ً</a:t>
            </a:r>
            <a:r>
              <a:rPr lang="ar-SA" dirty="0" smtClean="0"/>
              <a:t> </a:t>
            </a:r>
            <a:r>
              <a:rPr lang="ar-SA" dirty="0"/>
              <a:t>إلى الطبيعة المرنة التي تتسم بها المشروعات </a:t>
            </a:r>
            <a:r>
              <a:rPr lang="ar-SA" dirty="0" smtClean="0"/>
              <a:t>الصغيرة</a:t>
            </a:r>
            <a:r>
              <a:rPr lang="ar-IQ" dirty="0" smtClean="0"/>
              <a:t> والمتوسطة </a:t>
            </a:r>
            <a:r>
              <a:rPr lang="ar-SA" dirty="0" smtClean="0"/>
              <a:t>، </a:t>
            </a:r>
            <a:r>
              <a:rPr lang="ar-SA" dirty="0"/>
              <a:t>إذ أنها الأكثر استعداداً للتكامل والتوافق مع تغيرات السوق العالمي والذي يتطلب سرعة الاستجابة لمتغيرات السوق وحركة العرض والطلب، فقد باتت فرصة المشروعات الصغيرة </a:t>
            </a:r>
            <a:r>
              <a:rPr lang="ar-IQ" dirty="0" smtClean="0"/>
              <a:t>والمتوسطة </a:t>
            </a:r>
            <a:r>
              <a:rPr lang="ar-SA" dirty="0" smtClean="0"/>
              <a:t>في </a:t>
            </a:r>
            <a:r>
              <a:rPr lang="ar-SA" dirty="0"/>
              <a:t>البقاء والنمو أكبر بكثير من فرص </a:t>
            </a:r>
            <a:r>
              <a:rPr lang="ar-SA" dirty="0" smtClean="0"/>
              <a:t>الم</a:t>
            </a:r>
            <a:r>
              <a:rPr lang="ar-IQ" dirty="0" smtClean="0"/>
              <a:t>شاريع</a:t>
            </a:r>
            <a:r>
              <a:rPr lang="ar-SA" dirty="0" smtClean="0"/>
              <a:t> الكبير</a:t>
            </a:r>
            <a:r>
              <a:rPr lang="ar-IQ" dirty="0" smtClean="0"/>
              <a:t>ة</a:t>
            </a:r>
            <a:r>
              <a:rPr lang="ar-SA" dirty="0" smtClean="0"/>
              <a:t> </a:t>
            </a:r>
            <a:r>
              <a:rPr lang="ar-SA" dirty="0"/>
              <a:t>ذات الهياكل الضخمة قليلة المرونة أمام متغيرات السوق</a:t>
            </a:r>
            <a:r>
              <a:rPr lang="en-US" dirty="0"/>
              <a:t>.</a:t>
            </a:r>
            <a:endParaRPr lang="ar-IQ" dirty="0"/>
          </a:p>
        </p:txBody>
      </p:sp>
    </p:spTree>
    <p:extLst>
      <p:ext uri="{BB962C8B-B14F-4D97-AF65-F5344CB8AC3E}">
        <p14:creationId xmlns:p14="http://schemas.microsoft.com/office/powerpoint/2010/main" val="4128715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667</TotalTime>
  <Words>1458</Words>
  <Application>Microsoft Office PowerPoint</Application>
  <PresentationFormat>On-screen Show (4:3)</PresentationFormat>
  <Paragraphs>107</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Constantia</vt:lpstr>
      <vt:lpstr>DecoType Naskh</vt:lpstr>
      <vt:lpstr>Majalla UI</vt:lpstr>
      <vt:lpstr>Times New Roman</vt:lpstr>
      <vt:lpstr>Traditional Arabic</vt:lpstr>
      <vt:lpstr>Wingdings 2</vt:lpstr>
      <vt:lpstr>تدفق</vt:lpstr>
      <vt:lpstr>PowerPoint Presentation</vt:lpstr>
      <vt:lpstr>PowerPoint Presentation</vt:lpstr>
      <vt:lpstr>PowerPoint Presentation</vt:lpstr>
      <vt:lpstr>المقدمة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صورة تظهر فيها مخلفات العملية الانتاجية في موقع العمل</vt:lpstr>
      <vt:lpstr>PowerPoint Presentation</vt:lpstr>
      <vt:lpstr>أنموذج لمكتب طباعة واستنساخ وبكلفة محدودة</vt:lpstr>
      <vt:lpstr>المقترحات</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karam</dc:creator>
  <cp:lastModifiedBy>DR.MUNTHER</cp:lastModifiedBy>
  <cp:revision>75</cp:revision>
  <cp:lastPrinted>2019-11-19T19:49:22Z</cp:lastPrinted>
  <dcterms:created xsi:type="dcterms:W3CDTF">2019-07-15T20:34:39Z</dcterms:created>
  <dcterms:modified xsi:type="dcterms:W3CDTF">2019-11-19T19:55:21Z</dcterms:modified>
</cp:coreProperties>
</file>