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317" r:id="rId2"/>
    <p:sldId id="313" r:id="rId3"/>
    <p:sldId id="316" r:id="rId4"/>
    <p:sldId id="314" r:id="rId5"/>
    <p:sldId id="319" r:id="rId6"/>
    <p:sldId id="328" r:id="rId7"/>
    <p:sldId id="322" r:id="rId8"/>
    <p:sldId id="323" r:id="rId9"/>
    <p:sldId id="336" r:id="rId10"/>
    <p:sldId id="327" r:id="rId11"/>
    <p:sldId id="333" r:id="rId12"/>
    <p:sldId id="337" r:id="rId13"/>
    <p:sldId id="356" r:id="rId14"/>
    <p:sldId id="338" r:id="rId15"/>
    <p:sldId id="339" r:id="rId16"/>
    <p:sldId id="331" r:id="rId17"/>
    <p:sldId id="341" r:id="rId18"/>
    <p:sldId id="344" r:id="rId19"/>
    <p:sldId id="342" r:id="rId20"/>
    <p:sldId id="343" r:id="rId21"/>
    <p:sldId id="345" r:id="rId22"/>
    <p:sldId id="346" r:id="rId23"/>
    <p:sldId id="347" r:id="rId24"/>
    <p:sldId id="348" r:id="rId25"/>
    <p:sldId id="349" r:id="rId26"/>
    <p:sldId id="350" r:id="rId27"/>
    <p:sldId id="353" r:id="rId28"/>
    <p:sldId id="352" r:id="rId29"/>
    <p:sldId id="351" r:id="rId30"/>
    <p:sldId id="335" r:id="rId31"/>
    <p:sldId id="324" r:id="rId32"/>
    <p:sldId id="325" r:id="rId33"/>
    <p:sldId id="340" r:id="rId34"/>
    <p:sldId id="330" r:id="rId35"/>
    <p:sldId id="30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3" d="100"/>
          <a:sy n="63" d="100"/>
        </p:scale>
        <p:origin x="730" y="38"/>
      </p:cViewPr>
      <p:guideLst/>
    </p:cSldViewPr>
  </p:slideViewPr>
  <p:notesTextViewPr>
    <p:cViewPr>
      <p:scale>
        <a:sx n="1" d="1"/>
        <a:sy n="1" d="1"/>
      </p:scale>
      <p:origin x="0" y="0"/>
    </p:cViewPr>
  </p:notesTextViewPr>
  <p:sorterViewPr>
    <p:cViewPr>
      <p:scale>
        <a:sx n="100" d="100"/>
        <a:sy n="100" d="100"/>
      </p:scale>
      <p:origin x="0" y="-1097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7A8E05-45D0-494E-A17F-CADE9AEE32DB}"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311729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7A8E05-45D0-494E-A17F-CADE9AEE32DB}"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383683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7A8E05-45D0-494E-A17F-CADE9AEE32DB}"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170964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7A8E05-45D0-494E-A17F-CADE9AEE32DB}"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310623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7A8E05-45D0-494E-A17F-CADE9AEE32DB}"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08869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A8E05-45D0-494E-A17F-CADE9AEE32DB}"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20831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7A8E05-45D0-494E-A17F-CADE9AEE32DB}"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37188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7A8E05-45D0-494E-A17F-CADE9AEE32DB}"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18902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A8E05-45D0-494E-A17F-CADE9AEE32DB}"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115810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A8E05-45D0-494E-A17F-CADE9AEE32DB}"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959613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A8E05-45D0-494E-A17F-CADE9AEE32DB}"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54B20-8F90-4A94-9020-EC00B43031F0}" type="slidenum">
              <a:rPr lang="en-US" smtClean="0"/>
              <a:t>‹#›</a:t>
            </a:fld>
            <a:endParaRPr lang="en-US"/>
          </a:p>
        </p:txBody>
      </p:sp>
    </p:spTree>
    <p:extLst>
      <p:ext uri="{BB962C8B-B14F-4D97-AF65-F5344CB8AC3E}">
        <p14:creationId xmlns:p14="http://schemas.microsoft.com/office/powerpoint/2010/main" val="2255356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A8E05-45D0-494E-A17F-CADE9AEE32DB}" type="datetimeFigureOut">
              <a:rPr lang="en-US" smtClean="0"/>
              <a:t>12/8/2022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54B20-8F90-4A94-9020-EC00B43031F0}" type="slidenum">
              <a:rPr lang="en-US" smtClean="0"/>
              <a:t>‹#›</a:t>
            </a:fld>
            <a:endParaRPr lang="en-US"/>
          </a:p>
        </p:txBody>
      </p:sp>
    </p:spTree>
    <p:extLst>
      <p:ext uri="{BB962C8B-B14F-4D97-AF65-F5344CB8AC3E}">
        <p14:creationId xmlns:p14="http://schemas.microsoft.com/office/powerpoint/2010/main" val="1400630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33279" y="1736852"/>
            <a:ext cx="3094892" cy="1015663"/>
          </a:xfrm>
          <a:prstGeom prst="rect">
            <a:avLst/>
          </a:prstGeom>
        </p:spPr>
        <p:txBody>
          <a:bodyPr wrap="square">
            <a:spAutoFit/>
          </a:bodyPr>
          <a:lstStyle/>
          <a:p>
            <a:pPr algn="ctr"/>
            <a:r>
              <a:rPr lang="ar-SA" sz="2000" b="1" dirty="0">
                <a:cs typeface="+mj-cs"/>
              </a:rPr>
              <a:t>الجمعية الدولية لأقسام اللغة العربية</a:t>
            </a:r>
            <a:endParaRPr lang="en-US" sz="2000" b="1" dirty="0">
              <a:cs typeface="+mj-cs"/>
            </a:endParaRPr>
          </a:p>
          <a:p>
            <a:pPr algn="ctr"/>
            <a:r>
              <a:rPr lang="ar-AE" sz="2000" b="1" dirty="0">
                <a:cs typeface="+mj-cs"/>
              </a:rPr>
              <a:t>المؤتمر الدولي للبحث العلمي</a:t>
            </a:r>
          </a:p>
          <a:p>
            <a:pPr algn="ctr"/>
            <a:r>
              <a:rPr lang="ar-AE" sz="2000" dirty="0">
                <a:solidFill>
                  <a:schemeClr val="bg1"/>
                </a:solidFill>
                <a:latin typeface="Dubai" panose="020B0503030403030204" pitchFamily="34" charset="-78"/>
                <a:cs typeface="+mj-cs"/>
              </a:rPr>
              <a:t>الآداب والعلوم 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68154" y="2098431"/>
            <a:ext cx="28928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4724400"/>
            <a:ext cx="2759092" cy="2428357"/>
          </a:xfrm>
          <a:prstGeom prst="rect">
            <a:avLst/>
          </a:prstGeom>
        </p:spPr>
        <p:txBody>
          <a:bodyPr wrap="square">
            <a:spAutoFit/>
          </a:bodyPr>
          <a:lstStyle/>
          <a:p>
            <a:pPr algn="ctr">
              <a:lnSpc>
                <a:spcPct val="110000"/>
              </a:lnSpc>
            </a:pP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lnSpc>
                <a:spcPct val="110000"/>
              </a:lnSpc>
            </a:pPr>
            <a:r>
              <a:rPr lang="ar-AE" sz="4000" b="1" dirty="0">
                <a:solidFill>
                  <a:schemeClr val="bg1"/>
                </a:solidFill>
                <a:latin typeface="Arabic Typesetting" panose="03020402040406030203" pitchFamily="66" charset="-78"/>
                <a:cs typeface="Arabic Typesetting" panose="03020402040406030203" pitchFamily="66" charset="-78"/>
              </a:rPr>
              <a:t>أ . د</a:t>
            </a:r>
          </a:p>
          <a:p>
            <a:pPr algn="ctr">
              <a:lnSpc>
                <a:spcPct val="110000"/>
              </a:lnSpc>
            </a:pPr>
            <a:r>
              <a:rPr lang="ar-AE" sz="4000" b="1" dirty="0">
                <a:solidFill>
                  <a:schemeClr val="bg1"/>
                </a:solidFill>
                <a:latin typeface="Arabic Typesetting" panose="03020402040406030203" pitchFamily="66" charset="-78"/>
                <a:cs typeface="Arabic Typesetting" panose="03020402040406030203" pitchFamily="66" charset="-78"/>
              </a:rPr>
              <a:t>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a:t>
            </a: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339970" y="1417851"/>
            <a:ext cx="8426134" cy="4759112"/>
          </a:xfrm>
        </p:spPr>
        <p:txBody>
          <a:bodyPr>
            <a:normAutofit fontScale="77500" lnSpcReduction="20000"/>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en-US" dirty="0"/>
          </a:p>
          <a:p>
            <a:pPr marL="0" indent="0" algn="ctr">
              <a:lnSpc>
                <a:spcPct val="110000"/>
              </a:lnSpc>
              <a:buNone/>
            </a:pPr>
            <a:r>
              <a:rPr lang="ar-AE" dirty="0"/>
              <a:t>المؤتمر الدولي للبحث العلمي</a:t>
            </a:r>
          </a:p>
          <a:p>
            <a:pPr marL="0" indent="0" algn="ctr">
              <a:lnSpc>
                <a:spcPct val="110000"/>
              </a:lnSpc>
              <a:buNone/>
            </a:pPr>
            <a:r>
              <a:rPr lang="ar-AE" sz="3900" b="1" dirty="0"/>
              <a:t>المكتبات الرقمية ودورها والتحديات التي تواجه البحوث الأدبية</a:t>
            </a:r>
          </a:p>
          <a:p>
            <a:pPr marL="0" indent="0" algn="ctr">
              <a:lnSpc>
                <a:spcPct val="110000"/>
              </a:lnSpc>
              <a:buNone/>
            </a:pPr>
            <a:r>
              <a:rPr lang="ar-AE" sz="3900" b="1" dirty="0">
                <a:solidFill>
                  <a:schemeClr val="bg1"/>
                </a:solidFill>
                <a:latin typeface="Dubai" panose="020B0503030403030204" pitchFamily="34" charset="-78"/>
                <a:cs typeface="Dubai" panose="020B0503030403030204" pitchFamily="34" charset="-78"/>
              </a:rPr>
              <a:t>22</a:t>
            </a:r>
            <a:r>
              <a:rPr lang="ar-AE" sz="3900" b="1" dirty="0">
                <a:latin typeface="Dubai" panose="020B0503030403030204" pitchFamily="34" charset="-78"/>
                <a:cs typeface="Dubai" panose="020B0503030403030204" pitchFamily="34" charset="-78"/>
              </a:rPr>
              <a:t> 2ــ 4 سبتمبر 2021م</a:t>
            </a:r>
          </a:p>
          <a:p>
            <a:pPr marL="0" indent="0" algn="ctr">
              <a:lnSpc>
                <a:spcPct val="110000"/>
              </a:lnSpc>
              <a:buNone/>
            </a:pPr>
            <a:r>
              <a:rPr lang="ar-AE" sz="4600" b="1" dirty="0">
                <a:solidFill>
                  <a:srgbClr val="FF0000"/>
                </a:solidFill>
              </a:rPr>
              <a:t>الدراسة بعنوان</a:t>
            </a:r>
          </a:p>
          <a:p>
            <a:pPr marL="0" indent="0" algn="ctr">
              <a:lnSpc>
                <a:spcPct val="110000"/>
              </a:lnSpc>
              <a:buNone/>
            </a:pPr>
            <a:r>
              <a:rPr lang="ar-AE" sz="4600" b="1" dirty="0">
                <a:solidFill>
                  <a:srgbClr val="FF0000"/>
                </a:solidFill>
                <a:latin typeface="Arabic Typesetting" panose="03020402040406030203" pitchFamily="66" charset="-78"/>
                <a:cs typeface="Arabic Typesetting" panose="03020402040406030203" pitchFamily="66" charset="-78"/>
              </a:rPr>
              <a:t>التحديات التي تواجه البحوث الأدبية في عصر التقنيات</a:t>
            </a:r>
            <a:endParaRPr lang="en-US" sz="4600" b="1" dirty="0">
              <a:solidFill>
                <a:srgbClr val="FF0000"/>
              </a:solidFill>
              <a:latin typeface="Arabic Typesetting" panose="03020402040406030203" pitchFamily="66" charset="-78"/>
              <a:cs typeface="Arabic Typesetting" panose="03020402040406030203" pitchFamily="66" charset="-78"/>
            </a:endParaRPr>
          </a:p>
          <a:p>
            <a:pPr marL="0" indent="0" algn="ctr">
              <a:lnSpc>
                <a:spcPct val="110000"/>
              </a:lnSpc>
              <a:buNone/>
            </a:pPr>
            <a:endParaRPr lang="ar-AE" dirty="0"/>
          </a:p>
          <a:p>
            <a:pPr marL="0" indent="0" algn="ctr">
              <a:lnSpc>
                <a:spcPct val="110000"/>
              </a:lnSpc>
              <a:buNone/>
            </a:pPr>
            <a:endParaRPr lang="ar-AE" dirty="0"/>
          </a:p>
        </p:txBody>
      </p:sp>
      <p:pic>
        <p:nvPicPr>
          <p:cNvPr id="19"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4239876" y="1499511"/>
            <a:ext cx="1733976" cy="1549104"/>
          </a:xfrm>
          <a:prstGeom prst="rect">
            <a:avLst/>
          </a:prstGeom>
          <a:noFill/>
          <a:ln>
            <a:noFill/>
          </a:ln>
        </p:spPr>
      </p:pic>
      <p:sp>
        <p:nvSpPr>
          <p:cNvPr id="6" name="Rectangle 5"/>
          <p:cNvSpPr/>
          <p:nvPr/>
        </p:nvSpPr>
        <p:spPr>
          <a:xfrm>
            <a:off x="2305775" y="556406"/>
            <a:ext cx="5861538" cy="8206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4000" b="1" dirty="0">
                <a:solidFill>
                  <a:schemeClr val="tx1"/>
                </a:solidFill>
                <a:latin typeface="Arabic Typesetting" panose="03020402040406030203" pitchFamily="66" charset="-78"/>
                <a:cs typeface="Arabic Typesetting" panose="03020402040406030203" pitchFamily="66" charset="-78"/>
              </a:rPr>
              <a:t>الجمعية الدولية لأقسام الللغة العربية</a:t>
            </a:r>
            <a:endParaRPr lang="en-US" sz="4000" b="1" dirty="0">
              <a:solidFill>
                <a:schemeClr val="tx1"/>
              </a:solidFill>
              <a:latin typeface="Arabic Typesetting" panose="03020402040406030203" pitchFamily="66" charset="-78"/>
              <a:cs typeface="Arabic Typesetting" panose="03020402040406030203" pitchFamily="66" charset="-78"/>
            </a:endParaRPr>
          </a:p>
        </p:txBody>
      </p:sp>
      <p:sp>
        <p:nvSpPr>
          <p:cNvPr id="3" name="Flowchart: Connector 2"/>
          <p:cNvSpPr/>
          <p:nvPr/>
        </p:nvSpPr>
        <p:spPr>
          <a:xfrm>
            <a:off x="7760677" y="556406"/>
            <a:ext cx="1005427" cy="820615"/>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1803061" y="556406"/>
            <a:ext cx="1005427" cy="820615"/>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4797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لأقسام اللغة الجمعية الدولية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86092" y="2121877"/>
            <a:ext cx="3176954" cy="1846659"/>
          </a:xfrm>
          <a:prstGeom prst="rect">
            <a:avLst/>
          </a:prstGeom>
        </p:spPr>
        <p:txBody>
          <a:bodyPr wrap="square">
            <a:spAutoFit/>
          </a:bodyPr>
          <a:lstStyle/>
          <a:p>
            <a:pPr algn="ctr"/>
            <a:endParaRPr lang="ar-AE" b="1" dirty="0"/>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22585" y="565353"/>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لم يدع الأول للآخر شيئا</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22031" y="1987555"/>
            <a:ext cx="8353754" cy="3508653"/>
          </a:xfrm>
          <a:prstGeom prst="rect">
            <a:avLst/>
          </a:prstGeom>
        </p:spPr>
        <p:txBody>
          <a:bodyPr wrap="square">
            <a:spAutoFit/>
          </a:bodyPr>
          <a:lstStyle/>
          <a:p>
            <a:pPr algn="just" rtl="1"/>
            <a:r>
              <a:rPr lang="ar-AE" sz="3700" b="1" dirty="0">
                <a:solidFill>
                  <a:srgbClr val="FF0000"/>
                </a:solidFill>
                <a:latin typeface="Arabic Typesetting" panose="03020402040406030203" pitchFamily="66" charset="-78"/>
                <a:cs typeface="Arabic Typesetting" panose="03020402040406030203" pitchFamily="66" charset="-78"/>
              </a:rPr>
              <a:t>وعلى الباحث أن لا ينتهج نهج عنترة في معلقته ويردد هل غادر الباحثون من متردم، لأن كل باحث يستطيع أن يضع بصمته من منظور عصره وثقافته وعلمه وبيئته، وهكذا يكون نتاجه جديدا ومفيدا</a:t>
            </a:r>
            <a:r>
              <a:rPr lang="ar-AE" sz="3700" dirty="0">
                <a:latin typeface="Arabic Typesetting" panose="03020402040406030203" pitchFamily="66" charset="-78"/>
                <a:cs typeface="Arabic Typesetting" panose="03020402040406030203" pitchFamily="66" charset="-78"/>
              </a:rPr>
              <a:t>، وهذا ما ذهب إليه الجاحظ:" كلام كثير جرى على ألسنة الناس وله مضرة شديدة وثمرة مرة، فمن أضر ذلك قولهم ) لم يدع الأول للآخر شي فلو أن علماء كل عصر مذ جرت هذه الكلمة في أسماعهم تركوا الاستنباط لما لم ينته إليهم عمن قبلهم لرأيت  العلم مختلا</a:t>
            </a:r>
            <a:endParaRPr lang="en-US" dirty="0"/>
          </a:p>
        </p:txBody>
      </p:sp>
    </p:spTree>
    <p:extLst>
      <p:ext uri="{BB962C8B-B14F-4D97-AF65-F5344CB8AC3E}">
        <p14:creationId xmlns:p14="http://schemas.microsoft.com/office/powerpoint/2010/main" val="197997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أهمية البحوث الأدبية وفائدتها </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57908" y="1987555"/>
            <a:ext cx="8886092" cy="4524315"/>
          </a:xfrm>
          <a:prstGeom prst="rect">
            <a:avLst/>
          </a:prstGeom>
        </p:spPr>
        <p:txBody>
          <a:bodyPr wrap="square">
            <a:spAutoFit/>
          </a:bodyPr>
          <a:lstStyle/>
          <a:p>
            <a:pPr marL="117475" indent="-117475" algn="just" rtl="1">
              <a:buFont typeface="Arial" panose="020B0604020202020204" pitchFamily="34" charset="0"/>
              <a:buChar char="•"/>
            </a:pPr>
            <a:r>
              <a:rPr lang="ar-AE" sz="3600" b="1" dirty="0">
                <a:solidFill>
                  <a:srgbClr val="FF0000"/>
                </a:solidFill>
                <a:latin typeface="Arabic Typesetting" panose="03020402040406030203" pitchFamily="66" charset="-78"/>
                <a:cs typeface="Arabic Typesetting" panose="03020402040406030203" pitchFamily="66" charset="-78"/>
              </a:rPr>
              <a:t>البحوث الأدبية من أهم الأولويات في حياة الأمم الواعية التي تتطلع للتطور</a:t>
            </a:r>
            <a:r>
              <a:rPr lang="ar-AE" sz="3600" dirty="0">
                <a:solidFill>
                  <a:srgbClr val="1D1D1B"/>
                </a:solidFill>
                <a:latin typeface="Arabic Typesetting" panose="03020402040406030203" pitchFamily="66" charset="-78"/>
                <a:cs typeface="Arabic Typesetting" panose="03020402040406030203" pitchFamily="66" charset="-78"/>
              </a:rPr>
              <a:t>؛ لذا لابد من الاهتمام بها والالتفات إليها؛ حتى يصبح الاهتمام بها مسؤولية تضامينة بين جميع أفراد المجتمع الرسمي والمدني؛ لأنها تنفض الغبار عن تراث الأمة الأدبي، وتقدمه برؤى متباينة، في قوالب عصرية تناسب متطلبات الحياة.</a:t>
            </a:r>
          </a:p>
          <a:p>
            <a:pPr marL="117475" indent="-117475" algn="just" rtl="1">
              <a:buFont typeface="Arial" panose="020B0604020202020204" pitchFamily="34" charset="0"/>
              <a:buChar char="•"/>
            </a:pPr>
            <a:r>
              <a:rPr lang="ar-AE" sz="3600" b="1" dirty="0">
                <a:solidFill>
                  <a:srgbClr val="FF0000"/>
                </a:solidFill>
                <a:latin typeface="Arabic Typesetting" panose="03020402040406030203" pitchFamily="66" charset="-78"/>
                <a:cs typeface="Arabic Typesetting" panose="03020402040406030203" pitchFamily="66" charset="-78"/>
              </a:rPr>
              <a:t>وتلبي احتياجات المجتمع، وتجعل المشهد الثقافي يموج بالحياة والحركة، ويتم تلاقح الأفكار وانصهارها في بوتقة واحدة وحينئذ يلتقي الماضي التليد بالحاضر الواعد؛ أملا في مستقبل زاهر </a:t>
            </a:r>
            <a:r>
              <a:rPr lang="ar-AE" sz="3600" dirty="0">
                <a:solidFill>
                  <a:srgbClr val="1D1D1B"/>
                </a:solidFill>
                <a:latin typeface="Arabic Typesetting" panose="03020402040406030203" pitchFamily="66" charset="-78"/>
                <a:cs typeface="Arabic Typesetting" panose="03020402040406030203" pitchFamily="66" charset="-78"/>
              </a:rPr>
              <a:t>، وهكذا تحت مظلة البحوث الأدبية تزدهر الحياة الثقافية والفكرية، ويشهد المجتمع حراكا أدبيا متميزا؛ يؤهله ليحتل مكانة مرموقة بين الأمم المتمدنة والشعوب والمتحضرة.</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49587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187569" y="460373"/>
            <a:ext cx="8954714"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أهمية البحوث الأدبية وفائدتها </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5846" y="1710336"/>
            <a:ext cx="8966437" cy="3970318"/>
          </a:xfrm>
          <a:prstGeom prst="rect">
            <a:avLst/>
          </a:prstGeom>
        </p:spPr>
        <p:txBody>
          <a:bodyPr wrap="square">
            <a:spAutoFit/>
          </a:bodyPr>
          <a:lstStyle/>
          <a:p>
            <a:pPr marL="58738" indent="-58738" algn="just" rtl="1">
              <a:buFont typeface="Arial" panose="020B0604020202020204" pitchFamily="34" charset="0"/>
              <a:buChar char="•"/>
            </a:pPr>
            <a:r>
              <a:rPr lang="ar-AE" sz="3600" dirty="0">
                <a:solidFill>
                  <a:srgbClr val="FF0000"/>
                </a:solidFill>
                <a:latin typeface="Arabic Typesetting" panose="03020402040406030203" pitchFamily="66" charset="-78"/>
                <a:cs typeface="Arabic Typesetting" panose="03020402040406030203" pitchFamily="66" charset="-78"/>
              </a:rPr>
              <a:t>البحوث الأدبية تستنهض همم الناشئة للاستفادة من التجارب الإيجابية الماضية</a:t>
            </a:r>
            <a:r>
              <a:rPr lang="ar-AE" sz="3600" dirty="0">
                <a:solidFill>
                  <a:srgbClr val="1D1D1B"/>
                </a:solidFill>
                <a:latin typeface="Arabic Typesetting" panose="03020402040406030203" pitchFamily="66" charset="-78"/>
                <a:cs typeface="Arabic Typesetting" panose="03020402040406030203" pitchFamily="66" charset="-78"/>
              </a:rPr>
              <a:t>. كذلك تعمل على قولبة التجارب الإنسانية المختلفة وصهرها في أوعية لتنسجم وتتلاءم مع روح العصر ومستجداته، مع مراعاة ما يلزم من تجديد وتطوير، ولم يغب عن بالها التوفيق بين القديم والحديث وتحاشي سلبيات القديم وتطوير إيجابياته.</a:t>
            </a:r>
          </a:p>
          <a:p>
            <a:pPr marL="58738" indent="-58738" algn="just" rtl="1">
              <a:buFont typeface="Arial" panose="020B0604020202020204" pitchFamily="34" charset="0"/>
              <a:buChar char="•"/>
            </a:pPr>
            <a:r>
              <a:rPr lang="ar-AE" sz="3600" dirty="0">
                <a:solidFill>
                  <a:srgbClr val="1D1D1B"/>
                </a:solidFill>
                <a:latin typeface="Arabic Typesetting" panose="03020402040406030203" pitchFamily="66" charset="-78"/>
                <a:cs typeface="Arabic Typesetting" panose="03020402040406030203" pitchFamily="66" charset="-78"/>
              </a:rPr>
              <a:t> </a:t>
            </a:r>
            <a:r>
              <a:rPr lang="ar-AE" sz="3600" dirty="0">
                <a:solidFill>
                  <a:srgbClr val="FF0000"/>
                </a:solidFill>
                <a:latin typeface="Arabic Typesetting" panose="03020402040406030203" pitchFamily="66" charset="-78"/>
                <a:cs typeface="Arabic Typesetting" panose="03020402040406030203" pitchFamily="66" charset="-78"/>
              </a:rPr>
              <a:t>لذا يمكن استثمار ما تقدمه البحوث الأدبية من نتائج وتوصيات في الحاضر الراهن ، لاستشراف المستقبل ووضع الخطط والبرامج  اللازمة </a:t>
            </a:r>
            <a:r>
              <a:rPr lang="ar-AE" sz="3600" dirty="0">
                <a:solidFill>
                  <a:srgbClr val="1D1D1B"/>
                </a:solidFill>
                <a:latin typeface="Arabic Typesetting" panose="03020402040406030203" pitchFamily="66" charset="-78"/>
                <a:cs typeface="Arabic Typesetting" panose="03020402040406030203" pitchFamily="66" charset="-78"/>
              </a:rPr>
              <a:t>وتوظيفها لما قد يستجد أو يستحدث من قضايا مستقبلية.</a:t>
            </a:r>
            <a:endParaRPr lang="en-US" sz="3600" dirty="0">
              <a:solidFill>
                <a:srgbClr val="1D1D1B"/>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787906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211015" y="1731776"/>
            <a:ext cx="8886839" cy="4854375"/>
          </a:xfrm>
        </p:spPr>
        <p:txBody>
          <a:bodyPr>
            <a:normAutofit/>
          </a:bodyPr>
          <a:lstStyle/>
          <a:p>
            <a:pPr marL="0" indent="0" algn="ctr">
              <a:lnSpc>
                <a:spcPct val="110000"/>
              </a:lnSpc>
              <a:buNone/>
            </a:pPr>
            <a:r>
              <a:rPr lang="ar-AE" sz="4000" b="1" dirty="0">
                <a:latin typeface="Arabic Typesetting" panose="03020402040406030203" pitchFamily="66" charset="-78"/>
                <a:cs typeface="Arabic Typesetting" panose="03020402040406030203" pitchFamily="66" charset="-78"/>
              </a:rPr>
              <a:t>توجد شعره رقيقة بين </a:t>
            </a:r>
          </a:p>
          <a:p>
            <a:pPr marL="0" indent="0" algn="ctr">
              <a:lnSpc>
                <a:spcPct val="110000"/>
              </a:lnSpc>
              <a:buNone/>
            </a:pPr>
            <a:r>
              <a:rPr lang="ar-AE" sz="4000" b="1" dirty="0">
                <a:latin typeface="Arabic Typesetting" panose="03020402040406030203" pitchFamily="66" charset="-78"/>
                <a:cs typeface="Arabic Typesetting" panose="03020402040406030203" pitchFamily="66" charset="-78"/>
              </a:rPr>
              <a:t>التحديات </a:t>
            </a:r>
          </a:p>
          <a:p>
            <a:pPr marL="0" indent="0" algn="ctr">
              <a:lnSpc>
                <a:spcPct val="110000"/>
              </a:lnSpc>
              <a:buNone/>
            </a:pPr>
            <a:r>
              <a:rPr lang="ar-AE" sz="4000" b="1" dirty="0">
                <a:latin typeface="Arabic Typesetting" panose="03020402040406030203" pitchFamily="66" charset="-78"/>
                <a:cs typeface="Arabic Typesetting" panose="03020402040406030203" pitchFamily="66" charset="-78"/>
              </a:rPr>
              <a:t>والمشاكل</a:t>
            </a:r>
          </a:p>
          <a:p>
            <a:pPr marL="0" indent="0" algn="ctr">
              <a:lnSpc>
                <a:spcPct val="110000"/>
              </a:lnSpc>
              <a:buNone/>
            </a:pPr>
            <a:r>
              <a:rPr lang="ar-AE" sz="4000" b="1" dirty="0">
                <a:latin typeface="Arabic Typesetting" panose="03020402040406030203" pitchFamily="66" charset="-78"/>
                <a:cs typeface="Arabic Typesetting" panose="03020402040406030203" pitchFamily="66" charset="-78"/>
              </a:rPr>
              <a:t> أو الصعوبات</a:t>
            </a:r>
          </a:p>
          <a:p>
            <a:pPr marL="0" indent="0" algn="ctr">
              <a:lnSpc>
                <a:spcPct val="110000"/>
              </a:lnSpc>
              <a:buNone/>
            </a:pPr>
            <a:r>
              <a:rPr lang="ar-AE" sz="4000" b="1" dirty="0">
                <a:latin typeface="Arabic Typesetting" panose="03020402040406030203" pitchFamily="66" charset="-78"/>
                <a:cs typeface="Arabic Typesetting" panose="03020402040406030203" pitchFamily="66" charset="-78"/>
              </a:rPr>
              <a:t> وسوف يناقش هذا المبحث التحديات.</a:t>
            </a:r>
          </a:p>
          <a:p>
            <a:pPr marL="0" indent="0" algn="ctr">
              <a:lnSpc>
                <a:spcPct val="110000"/>
              </a:lnSpc>
              <a:buNone/>
            </a:pPr>
            <a:r>
              <a:rPr lang="ar-AE" sz="4000" b="1" dirty="0">
                <a:latin typeface="Arabic Typesetting" panose="03020402040406030203" pitchFamily="66" charset="-78"/>
                <a:cs typeface="Arabic Typesetting" panose="03020402040406030203" pitchFamily="66" charset="-78"/>
              </a:rPr>
              <a:t>فضلا عن بعض المشاكل والصعوبات</a:t>
            </a:r>
          </a:p>
          <a:p>
            <a:pPr marL="0" indent="0" algn="ctr">
              <a:lnSpc>
                <a:spcPct val="110000"/>
              </a:lnSpc>
              <a:buNone/>
            </a:pPr>
            <a:endParaRPr lang="ar-AE" dirty="0">
              <a:latin typeface="Arabic Typesetting" panose="03020402040406030203" pitchFamily="66" charset="-78"/>
              <a:cs typeface="Arabic Typesetting" panose="03020402040406030203" pitchFamily="66" charset="-78"/>
            </a:endParaRPr>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87416" y="586156"/>
            <a:ext cx="5931877" cy="9584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3200" b="1" dirty="0">
                <a:solidFill>
                  <a:schemeClr val="tx1"/>
                </a:solidFill>
                <a:latin typeface="Arabic Typesetting" panose="03020402040406030203" pitchFamily="66" charset="-78"/>
                <a:cs typeface="Arabic Typesetting" panose="03020402040406030203" pitchFamily="66" charset="-78"/>
              </a:rPr>
              <a:t>التحديات</a:t>
            </a:r>
          </a:p>
          <a:p>
            <a:pPr algn="ctr">
              <a:lnSpc>
                <a:spcPct val="110000"/>
              </a:lnSpc>
            </a:pPr>
            <a:r>
              <a:rPr lang="ar-AE" sz="3200" b="1" dirty="0">
                <a:solidFill>
                  <a:schemeClr val="tx1"/>
                </a:solidFill>
                <a:latin typeface="Arabic Typesetting" panose="03020402040406030203" pitchFamily="66" charset="-78"/>
                <a:cs typeface="Arabic Typesetting" panose="03020402040406030203" pitchFamily="66" charset="-78"/>
              </a:rPr>
              <a:t> التي تواجه البحوث الأدبية في عصر التقنيات</a:t>
            </a:r>
            <a:endParaRPr lang="en-US" sz="32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451616"/>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071773" y="451617"/>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9322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211015" y="1731776"/>
            <a:ext cx="8886839" cy="4854375"/>
          </a:xfrm>
        </p:spPr>
        <p:txBody>
          <a:bodyPr>
            <a:normAutofit lnSpcReduction="10000"/>
          </a:bodyPr>
          <a:lstStyle/>
          <a:p>
            <a:pPr marL="0" indent="0" algn="ctr">
              <a:lnSpc>
                <a:spcPct val="110000"/>
              </a:lnSpc>
              <a:buNone/>
            </a:pPr>
            <a:endParaRPr lang="ar-AE" dirty="0"/>
          </a:p>
          <a:p>
            <a:pPr marL="0" indent="0" algn="just" rtl="1">
              <a:buNone/>
            </a:pPr>
            <a:r>
              <a:rPr lang="ar-AE" sz="3600" dirty="0">
                <a:solidFill>
                  <a:srgbClr val="FF0000"/>
                </a:solidFill>
                <a:latin typeface="Arabic Typesetting" panose="03020402040406030203" pitchFamily="66" charset="-78"/>
                <a:cs typeface="Arabic Typesetting" panose="03020402040406030203" pitchFamily="66" charset="-78"/>
              </a:rPr>
              <a:t>تواجه البحوث الأدبية في عصر التقنيات تحديات متعددة ومتباينة وتلقي بظلالها السيئة على بعض الباحثين </a:t>
            </a:r>
            <a:r>
              <a:rPr lang="ar-AE" sz="3600" dirty="0">
                <a:latin typeface="Arabic Typesetting" panose="03020402040406030203" pitchFamily="66" charset="-78"/>
                <a:cs typeface="Arabic Typesetting" panose="03020402040406030203" pitchFamily="66" charset="-78"/>
              </a:rPr>
              <a:t>وتؤثر سلبا في المجتمع ؛ لذا لابد من نفض الغبار عنها ومحاولة استئصالها؛ حتى لا تستشري في المجتمع فتدمر الحاضر؛ فإذا ألغت الماضي وعزفت عنه، قد لا يسلم منها المستقبل. منها:</a:t>
            </a:r>
          </a:p>
          <a:p>
            <a:pPr algn="just" rtl="1"/>
            <a:r>
              <a:rPr lang="ar-AE" sz="3600" b="1" dirty="0">
                <a:solidFill>
                  <a:srgbClr val="FF0000"/>
                </a:solidFill>
                <a:latin typeface="Arabic Typesetting" panose="03020402040406030203" pitchFamily="66" charset="-78"/>
                <a:cs typeface="Arabic Typesetting" panose="03020402040406030203" pitchFamily="66" charset="-78"/>
              </a:rPr>
              <a:t>عدم الوعي بأهمية البحوث الأدبية وفوائدها وجدواها، وهذا المحور من أكبر التحديات التي يعاني منها كثير من الباحثين في بعض المجتمعات</a:t>
            </a:r>
            <a:r>
              <a:rPr lang="ar-AE" sz="3600" dirty="0">
                <a:latin typeface="Arabic Typesetting" panose="03020402040406030203" pitchFamily="66" charset="-78"/>
                <a:cs typeface="Arabic Typesetting" panose="03020402040406030203" pitchFamily="66" charset="-78"/>
              </a:rPr>
              <a:t>؛ أو البلدان النامية؛ لذلك قلما تتهيأ الأسباب للباحث ليوظف قدارته في هذا المضمار لأن المجتمع أو البيئة المحيطة به تجهل أهمية البحوث الأدبية وفائدتها؛ لذا لا تساعده على القيام بمهام البحث العلمي كما ينبغي ويجب</a:t>
            </a:r>
          </a:p>
        </p:txBody>
      </p:sp>
      <p:sp>
        <p:nvSpPr>
          <p:cNvPr id="2" name="Rectangle 1"/>
          <p:cNvSpPr/>
          <p:nvPr/>
        </p:nvSpPr>
        <p:spPr>
          <a:xfrm>
            <a:off x="1887416" y="586156"/>
            <a:ext cx="5931877" cy="9584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3200" b="1" dirty="0">
                <a:solidFill>
                  <a:schemeClr val="tx1"/>
                </a:solidFill>
                <a:latin typeface="Arabic Typesetting" panose="03020402040406030203" pitchFamily="66" charset="-78"/>
                <a:cs typeface="Arabic Typesetting" panose="03020402040406030203" pitchFamily="66" charset="-78"/>
              </a:rPr>
              <a:t>التحديات</a:t>
            </a:r>
          </a:p>
          <a:p>
            <a:pPr algn="ctr">
              <a:lnSpc>
                <a:spcPct val="110000"/>
              </a:lnSpc>
            </a:pPr>
            <a:r>
              <a:rPr lang="ar-AE" sz="3200" b="1" dirty="0">
                <a:solidFill>
                  <a:schemeClr val="tx1"/>
                </a:solidFill>
                <a:latin typeface="Arabic Typesetting" panose="03020402040406030203" pitchFamily="66" charset="-78"/>
                <a:cs typeface="Arabic Typesetting" panose="03020402040406030203" pitchFamily="66" charset="-78"/>
              </a:rPr>
              <a:t> التي تواجه البحوث الأدبية في عصر التقنيات</a:t>
            </a:r>
            <a:endParaRPr lang="en-US" sz="32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451616"/>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071773" y="451617"/>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8628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التحديات: الأمية الحديثة</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80768" y="2098431"/>
            <a:ext cx="8563232" cy="3785652"/>
          </a:xfrm>
          <a:prstGeom prst="rect">
            <a:avLst/>
          </a:prstGeom>
        </p:spPr>
        <p:txBody>
          <a:bodyPr wrap="square">
            <a:spAutoFit/>
          </a:bodyPr>
          <a:lstStyle/>
          <a:p>
            <a:pPr marL="285750" indent="-285750" algn="just" rtl="1">
              <a:buFont typeface="Arial" panose="020B0604020202020204" pitchFamily="34" charset="0"/>
              <a:buChar char="•"/>
            </a:pPr>
            <a:r>
              <a:rPr lang="ar-AE" dirty="0">
                <a:solidFill>
                  <a:srgbClr val="1D1D1B"/>
                </a:solidFill>
                <a:latin typeface="SymbolMT"/>
              </a:rPr>
              <a:t> </a:t>
            </a:r>
            <a:r>
              <a:rPr lang="ar-AE" sz="3600" b="1" dirty="0">
                <a:solidFill>
                  <a:srgbClr val="FF0000"/>
                </a:solidFill>
                <a:latin typeface="Arabic Typesetting" panose="03020402040406030203" pitchFamily="66" charset="-78"/>
                <a:cs typeface="Arabic Typesetting" panose="03020402040406030203" pitchFamily="66" charset="-78"/>
              </a:rPr>
              <a:t>الأمية الحديثة أو الأمية الرقمية ) الجهل باستخدام الأجهزة الذكية</a:t>
            </a:r>
            <a:r>
              <a:rPr lang="ar-AE" sz="4000" dirty="0">
                <a:solidFill>
                  <a:srgbClr val="1D1D1B"/>
                </a:solidFill>
                <a:latin typeface="Arabic Typesetting" panose="03020402040406030203" pitchFamily="66" charset="-78"/>
                <a:cs typeface="Arabic Typesetting" panose="03020402040406030203" pitchFamily="66" charset="-78"/>
              </a:rPr>
              <a:t>( تشكل عائقا وقد  يعاني منها بعض الباحثين لأن بعض المؤسسات التعليمية لا تبذل الجهد المطلوب للتغلب على هذا التحدي؛ وقد لا يرقى التدريب إلى المستوى الذي يؤهل الباحث للإلمام بكيفة استخدام ما بين يديه من تقنيات؛ مما قد يجعله يزهد فيها أو يرغب عنها. كذلك الجهل بكيفية استخدام الآليات أو التقنيات الحديثة، وما يصاحب ذلك من مهارات مختلفة</a:t>
            </a:r>
            <a:endParaRPr lang="en-US" sz="4000" dirty="0"/>
          </a:p>
        </p:txBody>
      </p:sp>
    </p:spTree>
    <p:extLst>
      <p:ext uri="{BB962C8B-B14F-4D97-AF65-F5344CB8AC3E}">
        <p14:creationId xmlns:p14="http://schemas.microsoft.com/office/powerpoint/2010/main" val="784964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t>الجمعية الدولية لأقسام اللغة العربية</a:t>
            </a:r>
            <a:endParaRPr lang="en-US" dirty="0"/>
          </a:p>
          <a:p>
            <a:pPr algn="ctr"/>
            <a:r>
              <a:rPr lang="ar-AE" dirty="0"/>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1987555"/>
            <a:ext cx="3425896"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Arabic Typesetting" panose="03020402040406030203" pitchFamily="66" charset="-78"/>
                <a:cs typeface="+mj-cs"/>
              </a:rPr>
              <a:t>التحديات التي تواجه البحوث الأدبية   في عصر التقنيات</a:t>
            </a:r>
            <a:endParaRPr lang="en-US" sz="3200" b="1" dirty="0">
              <a:solidFill>
                <a:srgbClr val="FF0000"/>
              </a:solidFill>
              <a:latin typeface="Arabic Typesetting" panose="03020402040406030203" pitchFamily="66" charset="-78"/>
              <a:cs typeface="+mj-cs"/>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التحديات :البيئة الحاضنة</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64124" y="1987555"/>
            <a:ext cx="8944708" cy="2862322"/>
          </a:xfrm>
          <a:prstGeom prst="rect">
            <a:avLst/>
          </a:prstGeom>
        </p:spPr>
        <p:txBody>
          <a:bodyPr wrap="square">
            <a:spAutoFit/>
          </a:bodyPr>
          <a:lstStyle/>
          <a:p>
            <a:pPr algn="just" rtl="1">
              <a:buFont typeface="Arial" panose="020B0604020202020204" pitchFamily="34" charset="0"/>
              <a:buChar char="•"/>
            </a:pPr>
            <a:r>
              <a:rPr lang="ar-AE" sz="3600" b="1" dirty="0">
                <a:solidFill>
                  <a:srgbClr val="FF0000"/>
                </a:solidFill>
                <a:latin typeface="Arabic Typesetting" panose="03020402040406030203" pitchFamily="66" charset="-78"/>
                <a:cs typeface="Arabic Typesetting" panose="03020402040406030203" pitchFamily="66" charset="-78"/>
              </a:rPr>
              <a:t>من التحديات كذلك عدم تهيئة البيئة الحاضنة المناسبة؛ وتتمثل في المقام الأول في البيئة التي تعين الباحث على القيام بعمله على أكمل وجه</a:t>
            </a:r>
            <a:r>
              <a:rPr lang="ar-AE" sz="3600" dirty="0">
                <a:solidFill>
                  <a:srgbClr val="1D1D1B"/>
                </a:solidFill>
                <a:latin typeface="Arabic Typesetting" panose="03020402040406030203" pitchFamily="66" charset="-78"/>
                <a:cs typeface="Arabic Typesetting" panose="03020402040406030203" pitchFamily="66" charset="-78"/>
              </a:rPr>
              <a:t>، ومؤسسات التعليم العالي بمختلف ألوان طيفها هي المسؤولة في المقام الأول عن هذا الجانب، لأنه من صميم عملها التواصل مع المجتمع؛ لحل مشاكله وفق أسس علميه مدروسة للسمو بحسه الفني وذوقه الأدبي، وثقافته والنهوض بفكره؛ وفق خطط وبرامج تواكب تحديات العصر وترضي طموح بعض الباحثين.</a:t>
            </a:r>
            <a:endParaRPr lang="en-US" sz="3600" dirty="0">
              <a:solidFill>
                <a:srgbClr val="1D1D1B"/>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4131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التحديات: صعوبة التواصل</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33754" y="2056187"/>
            <a:ext cx="8332350" cy="2308324"/>
          </a:xfrm>
          <a:prstGeom prst="rect">
            <a:avLst/>
          </a:prstGeom>
        </p:spPr>
        <p:txBody>
          <a:bodyPr wrap="square">
            <a:spAutoFit/>
          </a:bodyPr>
          <a:lstStyle/>
          <a:p>
            <a:pPr marL="457200" indent="-457200" algn="just" rtl="1">
              <a:buFont typeface="Arial" panose="020B0604020202020204" pitchFamily="34" charset="0"/>
              <a:buChar char="•"/>
            </a:pPr>
            <a:r>
              <a:rPr lang="ar-AE" sz="3600" b="1" dirty="0">
                <a:solidFill>
                  <a:srgbClr val="FF0000"/>
                </a:solidFill>
                <a:latin typeface="Arabic Typesetting" panose="03020402040406030203" pitchFamily="66" charset="-78"/>
                <a:cs typeface="Arabic Typesetting" panose="03020402040406030203" pitchFamily="66" charset="-78"/>
              </a:rPr>
              <a:t>الباحث في حقول الأدب يستعصي عليه التواصل مع نظرائه لعدم وجود جسور تواصل؛ عليه لابد من إقامة جسور تواصل متينة بين مؤسسات التعليم العالي المختلفة على النطاق المحلي أو الإقليمي وحتى العالمي</a:t>
            </a:r>
            <a:r>
              <a:rPr lang="ar-AE" sz="3600" dirty="0">
                <a:solidFill>
                  <a:srgbClr val="1D1D1B"/>
                </a:solidFill>
                <a:latin typeface="Arabic Typesetting" panose="03020402040406030203" pitchFamily="66" charset="-78"/>
                <a:cs typeface="Arabic Typesetting" panose="03020402040406030203" pitchFamily="66" charset="-78"/>
              </a:rPr>
              <a:t>؛ وذلك</a:t>
            </a:r>
            <a:r>
              <a:rPr lang="en-US" sz="3600" dirty="0">
                <a:solidFill>
                  <a:srgbClr val="1D1D1B"/>
                </a:solidFill>
                <a:latin typeface="Arabic Typesetting" panose="03020402040406030203" pitchFamily="66" charset="-78"/>
                <a:cs typeface="Arabic Typesetting" panose="03020402040406030203" pitchFamily="66" charset="-78"/>
              </a:rPr>
              <a:t> </a:t>
            </a:r>
            <a:r>
              <a:rPr lang="ar-AE" sz="3600" dirty="0">
                <a:solidFill>
                  <a:srgbClr val="1D1D1B"/>
                </a:solidFill>
                <a:latin typeface="Arabic Typesetting" panose="03020402040406030203" pitchFamily="66" charset="-78"/>
                <a:cs typeface="Arabic Typesetting" panose="03020402040406030203" pitchFamily="66" charset="-78"/>
              </a:rPr>
              <a:t>لتبادل</a:t>
            </a:r>
            <a:r>
              <a:rPr lang="en-US" sz="3600" dirty="0">
                <a:solidFill>
                  <a:srgbClr val="1D1D1B"/>
                </a:solidFill>
                <a:latin typeface="Arabic Typesetting" panose="03020402040406030203" pitchFamily="66" charset="-78"/>
                <a:cs typeface="Arabic Typesetting" panose="03020402040406030203" pitchFamily="66" charset="-78"/>
              </a:rPr>
              <a:t> </a:t>
            </a:r>
            <a:r>
              <a:rPr lang="ar-AE" sz="3600" dirty="0">
                <a:solidFill>
                  <a:srgbClr val="1D1D1B"/>
                </a:solidFill>
                <a:latin typeface="Arabic Typesetting" panose="03020402040406030203" pitchFamily="66" charset="-78"/>
                <a:cs typeface="Arabic Typesetting" panose="03020402040406030203" pitchFamily="66" charset="-78"/>
              </a:rPr>
              <a:t>الآراء والخبرات والمهارات وجهات النظر </a:t>
            </a:r>
            <a:r>
              <a:rPr lang="ar-AE" sz="3200" dirty="0">
                <a:solidFill>
                  <a:srgbClr val="1D1D1B"/>
                </a:solidFill>
                <a:latin typeface="Arabic Typesetting" panose="03020402040406030203" pitchFamily="66" charset="-78"/>
                <a:cs typeface="Arabic Typesetting" panose="03020402040406030203" pitchFamily="66" charset="-78"/>
              </a:rPr>
              <a:t>.  </a:t>
            </a: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933576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68154" y="2098431"/>
            <a:ext cx="309489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65353"/>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التحديات : عدم تطبيق النتائج</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81354" y="2098431"/>
            <a:ext cx="8686800" cy="4524315"/>
          </a:xfrm>
          <a:prstGeom prst="rect">
            <a:avLst/>
          </a:prstGeom>
        </p:spPr>
        <p:txBody>
          <a:bodyPr wrap="square">
            <a:spAutoFit/>
          </a:bodyPr>
          <a:lstStyle/>
          <a:p>
            <a:pPr algn="just" rtl="1"/>
            <a:r>
              <a:rPr lang="ar-AE" sz="3600" dirty="0">
                <a:solidFill>
                  <a:srgbClr val="1D1D1B"/>
                </a:solidFill>
                <a:latin typeface="Arabic Typesetting" panose="03020402040406030203" pitchFamily="66" charset="-78"/>
                <a:cs typeface="Arabic Typesetting" panose="03020402040406030203" pitchFamily="66" charset="-78"/>
              </a:rPr>
              <a:t>من أكبر التحديات التي تواجه البحوث الأدبية في العصر  الراهن عصر التقنيات؛ </a:t>
            </a:r>
            <a:r>
              <a:rPr lang="ar-AE" sz="3600" b="1" dirty="0">
                <a:solidFill>
                  <a:srgbClr val="FF0000"/>
                </a:solidFill>
                <a:latin typeface="Arabic Typesetting" panose="03020402040406030203" pitchFamily="66" charset="-78"/>
                <a:cs typeface="Arabic Typesetting" panose="03020402040406030203" pitchFamily="66" charset="-78"/>
              </a:rPr>
              <a:t>عدم تنفيذ أو تطبيق النتائج التي تتوصل إليها البحوث</a:t>
            </a:r>
            <a:r>
              <a:rPr lang="ar-AE" sz="3600" dirty="0">
                <a:solidFill>
                  <a:srgbClr val="1D1D1B"/>
                </a:solidFill>
                <a:latin typeface="Arabic Typesetting" panose="03020402040406030203" pitchFamily="66" charset="-78"/>
                <a:cs typeface="Arabic Typesetting" panose="03020402040406030203" pitchFamily="66" charset="-78"/>
              </a:rPr>
              <a:t>  إليها، وهذا التجاهل وعدم الإكتراث  مردوده سيء على الباحث؛ لأنه عصف ذهنه، وبذل جهدا  مضنيا، فتتفجر الطاقات السالبة بدواخله من إحباط وغيره، مما يعطل مسيرة تقدم البحوث الأدبية، ويجعلها تتقهقر إلى الوراء.</a:t>
            </a:r>
          </a:p>
          <a:p>
            <a:pPr algn="just" rtl="1"/>
            <a:r>
              <a:rPr lang="ar-AE" sz="3600" dirty="0">
                <a:solidFill>
                  <a:srgbClr val="1D1D1B"/>
                </a:solidFill>
                <a:latin typeface="Arabic Typesetting" panose="03020402040406030203" pitchFamily="66" charset="-78"/>
                <a:cs typeface="Arabic Typesetting" panose="03020402040406030203" pitchFamily="66" charset="-78"/>
              </a:rPr>
              <a:t>كذلك عدم تنفيذ أو تطبيق النتائج على أرض الواقع قد يؤثر سلبا في الباحثين، أو الكتاب بصورة عامة، لأن الفائدة من البحث تكمن في تطبيقة وتفعيله، لدفع عجلة النهضة والتطور.</a:t>
            </a:r>
            <a:endParaRPr lang="en-US" sz="3600" dirty="0">
              <a:solidFill>
                <a:srgbClr val="1D1D1B"/>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99646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التحديات: مؤسسات التعليم العالي</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93077" y="2467763"/>
            <a:ext cx="8675077" cy="2862322"/>
          </a:xfrm>
          <a:prstGeom prst="rect">
            <a:avLst/>
          </a:prstGeom>
        </p:spPr>
        <p:txBody>
          <a:bodyPr wrap="square">
            <a:spAutoFit/>
          </a:bodyPr>
          <a:lstStyle/>
          <a:p>
            <a:pPr algn="r" rtl="1">
              <a:buFont typeface="Arial" panose="020B0604020202020204" pitchFamily="34" charset="0"/>
              <a:buChar char="•"/>
            </a:pPr>
            <a:r>
              <a:rPr lang="ar-AE" sz="3600" b="1" dirty="0">
                <a:solidFill>
                  <a:srgbClr val="FF0000"/>
                </a:solidFill>
                <a:latin typeface="Arabic Typesetting" panose="03020402040406030203" pitchFamily="66" charset="-78"/>
                <a:cs typeface="Arabic Typesetting" panose="03020402040406030203" pitchFamily="66" charset="-78"/>
              </a:rPr>
              <a:t>بعض مؤسسات التعليم العالي تضاعف من حجم التحدي أمام البحوث الأدبية؛ إذ لاتفسح المجال لعضو هيئة التدريس لاستثمار جزء من وقته في البحث العلمي، على الرغم من أهميته  من الناحية المهنية والعلمية  </a:t>
            </a:r>
            <a:r>
              <a:rPr lang="ar-AE" sz="3600" dirty="0">
                <a:solidFill>
                  <a:srgbClr val="1D1D1B"/>
                </a:solidFill>
                <a:latin typeface="Arabic Typesetting" panose="03020402040406030203" pitchFamily="66" charset="-78"/>
                <a:cs typeface="Arabic Typesetting" panose="03020402040406030203" pitchFamily="66" charset="-78"/>
              </a:rPr>
              <a:t>في ترقية أدائه ومستواه العلمي.</a:t>
            </a:r>
          </a:p>
          <a:p>
            <a:pPr algn="r"/>
            <a:r>
              <a:rPr lang="ar-AE" sz="3600" dirty="0">
                <a:solidFill>
                  <a:srgbClr val="1D1D1B"/>
                </a:solidFill>
                <a:latin typeface="Arabic Typesetting" panose="03020402040406030203" pitchFamily="66" charset="-78"/>
                <a:cs typeface="Arabic Typesetting" panose="03020402040406030203" pitchFamily="66" charset="-78"/>
              </a:rPr>
              <a:t> كذلك من التحديات معظم مؤسسات التعليم العالي لا تعتمد البحوث المنشورة في الشبكة المعلوماتية العالمية في الترقيات أو لنيل درجة علمية أعلى</a:t>
            </a:r>
            <a:r>
              <a:rPr lang="ar-AE" dirty="0">
                <a:solidFill>
                  <a:srgbClr val="1D1D1B"/>
                </a:solidFill>
                <a:latin typeface="SimplifiedArabic"/>
              </a:rPr>
              <a:t>.</a:t>
            </a:r>
            <a:endParaRPr lang="en-US" dirty="0"/>
          </a:p>
        </p:txBody>
      </p:sp>
    </p:spTree>
    <p:extLst>
      <p:ext uri="{BB962C8B-B14F-4D97-AF65-F5344CB8AC3E}">
        <p14:creationId xmlns:p14="http://schemas.microsoft.com/office/powerpoint/2010/main" val="81154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33279" y="1736852"/>
            <a:ext cx="3094892" cy="1292662"/>
          </a:xfrm>
          <a:prstGeom prst="rect">
            <a:avLst/>
          </a:prstGeom>
        </p:spPr>
        <p:txBody>
          <a:bodyPr wrap="square">
            <a:spAutoFit/>
          </a:bodyPr>
          <a:lstStyle/>
          <a:p>
            <a:pPr algn="ctr"/>
            <a:r>
              <a:rPr lang="ar-SA" sz="2000" b="1" dirty="0"/>
              <a:t>الجمعية الدولية لأقسام اللغة العربية</a:t>
            </a:r>
            <a:endParaRPr lang="en-US" sz="2000" b="1" dirty="0"/>
          </a:p>
          <a:p>
            <a:pPr algn="ctr"/>
            <a:r>
              <a:rPr lang="ar-AE" sz="2000" b="1" dirty="0"/>
              <a:t>المؤتمر الدولي للبحث العلمي</a:t>
            </a:r>
          </a:p>
          <a:p>
            <a:pPr algn="ctr"/>
            <a:endParaRPr lang="ar-AE" sz="2000" b="1"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003322" y="1987555"/>
            <a:ext cx="3024847"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Arabic Typesetting" panose="03020402040406030203" pitchFamily="66" charset="-78"/>
                <a:cs typeface="+mj-cs"/>
              </a:rPr>
              <a:t>التحديات التي تواجه البحوث الأدبية   في عصر التقنيات</a:t>
            </a:r>
            <a:endParaRPr lang="en-US" sz="3200" b="1" dirty="0">
              <a:solidFill>
                <a:srgbClr val="FF0000"/>
              </a:solidFill>
              <a:latin typeface="Arabic Typesetting" panose="03020402040406030203" pitchFamily="66" charset="-78"/>
              <a:cs typeface="+mj-cs"/>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6" y="5556738"/>
            <a:ext cx="2687590" cy="1311128"/>
          </a:xfrm>
          <a:prstGeom prst="rect">
            <a:avLst/>
          </a:prstGeom>
        </p:spPr>
        <p:txBody>
          <a:bodyPr wrap="square">
            <a:spAutoFit/>
          </a:bodyPr>
          <a:lstStyle/>
          <a:p>
            <a:pPr algn="ct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بتقدمها</a:t>
            </a:r>
            <a:r>
              <a:rPr lang="ar-AE" b="1" dirty="0">
                <a:latin typeface="Arabic Typesetting" panose="03020402040406030203" pitchFamily="66" charset="-78"/>
                <a:cs typeface="Arabic Typesetting" panose="03020402040406030203" pitchFamily="66" charset="-78"/>
              </a:rPr>
              <a:t>     </a:t>
            </a:r>
          </a:p>
          <a:p>
            <a:pPr algn="r">
              <a:lnSpc>
                <a:spcPct val="110000"/>
              </a:lnSpc>
            </a:pPr>
            <a:r>
              <a:rPr lang="ar-AE" b="1" dirty="0">
                <a:latin typeface="Arabic Typesetting" panose="03020402040406030203" pitchFamily="66" charset="-78"/>
                <a:cs typeface="Arabic Typesetting" panose="03020402040406030203" pitchFamily="66" charset="-78"/>
              </a:rPr>
              <a:t>أ . د</a:t>
            </a:r>
            <a:endParaRPr lang="ar-AE" dirty="0">
              <a:ln>
                <a:solidFill>
                  <a:schemeClr val="bg1"/>
                </a:solidFill>
              </a:ln>
              <a:solidFill>
                <a:schemeClr val="bg1"/>
              </a:solidFill>
              <a:latin typeface="Dubai" panose="020B0503030403030204" pitchFamily="34" charset="-78"/>
              <a:cs typeface="Dubai" panose="020B0503030403030204" pitchFamily="34" charset="-78"/>
            </a:endParaRP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سعاد سيد محجوب</a:t>
            </a:r>
          </a:p>
          <a:p>
            <a:pPr algn="r">
              <a:lnSpc>
                <a:spcPct val="110000"/>
              </a:lnSpc>
            </a:pPr>
            <a:r>
              <a:rPr lang="ar-AE" dirty="0">
                <a:ln>
                  <a:solidFill>
                    <a:schemeClr val="bg1"/>
                  </a:solidFill>
                </a:ln>
                <a:solidFill>
                  <a:schemeClr val="bg1"/>
                </a:solidFill>
                <a:latin typeface="Dubai" panose="020B0503030403030204" pitchFamily="34" charset="-78"/>
                <a:cs typeface="Dubai" panose="020B0503030403030204" pitchFamily="34" charset="-78"/>
              </a:rPr>
              <a:t>   أستاذ زائر جامعة الفجيرة</a:t>
            </a: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516354" y="16194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996462" y="633046"/>
            <a:ext cx="7769642" cy="5543917"/>
          </a:xfrm>
        </p:spPr>
        <p:txBody>
          <a:bodyPr>
            <a:normAutofit/>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en-US" dirty="0"/>
          </a:p>
          <a:p>
            <a:pPr marL="0" indent="0" algn="ctr">
              <a:lnSpc>
                <a:spcPct val="110000"/>
              </a:lnSpc>
              <a:buNone/>
            </a:pPr>
            <a:endParaRPr lang="ar-AE" dirty="0"/>
          </a:p>
          <a:p>
            <a:pPr marL="0" indent="0" algn="ctr">
              <a:lnSpc>
                <a:spcPct val="110000"/>
              </a:lnSpc>
              <a:buNone/>
            </a:pPr>
            <a:endParaRPr lang="ar-AE" dirty="0"/>
          </a:p>
        </p:txBody>
      </p:sp>
      <p:sp>
        <p:nvSpPr>
          <p:cNvPr id="20" name="Rectangle 19"/>
          <p:cNvSpPr/>
          <p:nvPr/>
        </p:nvSpPr>
        <p:spPr>
          <a:xfrm>
            <a:off x="1887415" y="304567"/>
            <a:ext cx="6314900" cy="1041600"/>
          </a:xfrm>
          <a:prstGeom prst="rect">
            <a:avLst/>
          </a:prstGeom>
          <a:solidFill>
            <a:schemeClr val="bg1"/>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b="1" dirty="0">
                <a:solidFill>
                  <a:schemeClr val="tx1"/>
                </a:solidFill>
                <a:latin typeface="Arabic Typesetting" panose="03020402040406030203" pitchFamily="66" charset="-78"/>
                <a:cs typeface="Arabic Typesetting" panose="03020402040406030203" pitchFamily="66" charset="-78"/>
              </a:rPr>
              <a:t>بسم الله الرحمن الرحيم</a:t>
            </a:r>
          </a:p>
          <a:p>
            <a:pPr algn="ctr"/>
            <a:r>
              <a:rPr lang="ar-AE" sz="2000" b="1" dirty="0">
                <a:solidFill>
                  <a:schemeClr val="tx1"/>
                </a:solidFill>
                <a:latin typeface="Arabic Typesetting" panose="03020402040406030203" pitchFamily="66" charset="-78"/>
                <a:cs typeface="Arabic Typesetting" panose="03020402040406030203" pitchFamily="66" charset="-78"/>
              </a:rPr>
              <a:t>ولا حول ولاقوة إلا بالله العلي العظيم</a:t>
            </a:r>
          </a:p>
          <a:p>
            <a:pPr algn="ctr"/>
            <a:r>
              <a:rPr lang="ar-AE" sz="2000" b="1" dirty="0">
                <a:solidFill>
                  <a:schemeClr val="tx1"/>
                </a:solidFill>
                <a:latin typeface="Arabic Typesetting" panose="03020402040406030203" pitchFamily="66" charset="-78"/>
                <a:cs typeface="Arabic Typesetting" panose="03020402040406030203" pitchFamily="66" charset="-78"/>
              </a:rPr>
              <a:t>وأصلي وأسلم على سيدنا محمدوآله وصحبه</a:t>
            </a:r>
            <a:endParaRPr lang="en-US" sz="2000" dirty="0">
              <a:solidFill>
                <a:schemeClr val="tx1"/>
              </a:solidFill>
            </a:endParaRPr>
          </a:p>
        </p:txBody>
      </p:sp>
      <p:sp>
        <p:nvSpPr>
          <p:cNvPr id="7" name="Rectangle 6"/>
          <p:cNvSpPr/>
          <p:nvPr/>
        </p:nvSpPr>
        <p:spPr>
          <a:xfrm>
            <a:off x="93784" y="1427587"/>
            <a:ext cx="8909535" cy="4524315"/>
          </a:xfrm>
          <a:prstGeom prst="rect">
            <a:avLst/>
          </a:prstGeom>
        </p:spPr>
        <p:txBody>
          <a:bodyPr wrap="square">
            <a:spAutoFit/>
          </a:bodyPr>
          <a:lstStyle/>
          <a:p>
            <a:pPr algn="just" rtl="1"/>
            <a:r>
              <a:rPr lang="ar-AE" sz="3600" dirty="0">
                <a:latin typeface="Arabic Typesetting" panose="03020402040406030203" pitchFamily="66" charset="-78"/>
                <a:cs typeface="Arabic Typesetting" panose="03020402040406030203" pitchFamily="66" charset="-78"/>
              </a:rPr>
              <a:t>الحمد لله الذي بفضله تمكنا من توظيف المحن وتحويلها إلى منح عظيمة، وهيأ لنا أسباب التقنيات حتى نتمكن هذه اللقاءات  العلمية المتميزة رغم التحديات الجسام </a:t>
            </a:r>
            <a:endParaRPr lang="en-US" sz="3600" dirty="0">
              <a:latin typeface="Arabic Typesetting" panose="03020402040406030203" pitchFamily="66" charset="-78"/>
              <a:cs typeface="Arabic Typesetting" panose="03020402040406030203" pitchFamily="66" charset="-78"/>
            </a:endParaRPr>
          </a:p>
          <a:p>
            <a:pPr algn="just" rtl="1"/>
            <a:r>
              <a:rPr lang="ar-AE" sz="3600" dirty="0">
                <a:latin typeface="Arabic Typesetting" panose="03020402040406030203" pitchFamily="66" charset="-78"/>
                <a:cs typeface="Arabic Typesetting" panose="03020402040406030203" pitchFamily="66" charset="-78"/>
              </a:rPr>
              <a:t>جزيل الشكر موصول لسعادة الأستاذ الدكتور  علي عبد القادر </a:t>
            </a:r>
          </a:p>
          <a:p>
            <a:pPr algn="just" rtl="1"/>
            <a:r>
              <a:rPr lang="ar-AE" sz="3600" dirty="0">
                <a:latin typeface="Arabic Typesetting" panose="03020402040406030203" pitchFamily="66" charset="-78"/>
                <a:cs typeface="Arabic Typesetting" panose="03020402040406030203" pitchFamily="66" charset="-78"/>
              </a:rPr>
              <a:t>وتمتد أيادي شكري لتصافح كل الثلة الطيبة الذين جادوا بعصارة أفكارهم ليخرج هذا الملتقى العلمي بهذه الكيفية الجميلة من تنسيق وترتيب؛ رغم التحديات الراهنة وأسأل الله تعالى أن تكون عما قريب من الذكريات </a:t>
            </a:r>
          </a:p>
          <a:p>
            <a:pPr algn="just" rtl="1"/>
            <a:r>
              <a:rPr lang="ar-AE" sz="3600" dirty="0">
                <a:latin typeface="Arabic Typesetting" panose="03020402040406030203" pitchFamily="66" charset="-78"/>
                <a:cs typeface="Arabic Typesetting" panose="03020402040406030203" pitchFamily="66" charset="-78"/>
              </a:rPr>
              <a:t>وأسمحوا لي أن أرحب بجميع زملائي من الباحثين والباحثات، بكل مقاماتهم السامية وألقابهم العلمية التي هم أهل لها.</a:t>
            </a:r>
            <a:endParaRPr lang="en-US" sz="3600" dirty="0">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222343" y="253188"/>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430652" y="235416"/>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5611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40670" y="596555"/>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التحديات: صعوبة النشر </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2738" y="1582341"/>
            <a:ext cx="8921262" cy="4524315"/>
          </a:xfrm>
          <a:prstGeom prst="rect">
            <a:avLst/>
          </a:prstGeom>
        </p:spPr>
        <p:txBody>
          <a:bodyPr wrap="square">
            <a:spAutoFit/>
          </a:bodyPr>
          <a:lstStyle/>
          <a:p>
            <a:pPr algn="just"/>
            <a:r>
              <a:rPr lang="ar-AE" sz="3600" b="1" dirty="0">
                <a:solidFill>
                  <a:srgbClr val="FF0000"/>
                </a:solidFill>
                <a:latin typeface="Arabic Typesetting" panose="03020402040406030203" pitchFamily="66" charset="-78"/>
                <a:cs typeface="Arabic Typesetting" panose="03020402040406030203" pitchFamily="66" charset="-78"/>
              </a:rPr>
              <a:t>وهنالك تحدي آخر وهو صعوبة النشر في المجلات العلمية العالمية المحكمة ذات التصنيف العالي ، لأسباب كثيرة منها محدودية المجلات التي تستقبل البحوث العلمية؛ مما يجعل البحث قيد الانتظار أو رهين الاعتذار لا لعلة فيه بل لقصور خارج عن إ ردته. </a:t>
            </a:r>
            <a:r>
              <a:rPr lang="ar-AE" sz="3600" dirty="0">
                <a:solidFill>
                  <a:srgbClr val="1D1D1B"/>
                </a:solidFill>
                <a:latin typeface="Arabic Typesetting" panose="03020402040406030203" pitchFamily="66" charset="-78"/>
                <a:cs typeface="Arabic Typesetting" panose="03020402040406030203" pitchFamily="66" charset="-78"/>
              </a:rPr>
              <a:t>و جل البحوث الأدبية بحكم طبيعتها يندر أن تجد فرصة أو تتهيأ لها الأسباب للنشر في المؤسسات العلمية العالمية، مما يجعلها تتسم بطابع المحلية وبالتالي يتقوقع الباحث في حيز ضيق. وقد يحرم من شرف الإنضمام لقائمة المتميزين على المستوى الإقليمي أو العالمي، وإن بلغ المدى في التميز. عليه لابد من تتضافر الجهود لتدريب الباحثين على ما يستجد في سوح النشر العالمي ومواكبة التطور الذي يطرأ على النشر العلمي على المستوى العالمي وضوابطه</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92365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28947" y="66402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التحديات: ندرة المصادر والمراجع</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9293" y="1767405"/>
            <a:ext cx="8566811" cy="1754326"/>
          </a:xfrm>
          <a:prstGeom prst="rect">
            <a:avLst/>
          </a:prstGeom>
        </p:spPr>
        <p:txBody>
          <a:bodyPr wrap="square">
            <a:spAutoFit/>
          </a:bodyPr>
          <a:lstStyle/>
          <a:p>
            <a:pPr algn="r" rtl="1">
              <a:buFont typeface="Arial" panose="020B0604020202020204" pitchFamily="34" charset="0"/>
              <a:buChar char="•"/>
            </a:pPr>
            <a:r>
              <a:rPr lang="ar-AE" sz="3600" dirty="0">
                <a:solidFill>
                  <a:srgbClr val="FF0000"/>
                </a:solidFill>
                <a:latin typeface="Arabic Typesetting" panose="03020402040406030203" pitchFamily="66" charset="-78"/>
                <a:cs typeface="Arabic Typesetting" panose="03020402040406030203" pitchFamily="66" charset="-78"/>
              </a:rPr>
              <a:t>كثيرا ما يعاني الباحث من ندرة المصادر والمراجع؛</a:t>
            </a:r>
            <a:r>
              <a:rPr lang="ar-AE" sz="3600" dirty="0">
                <a:solidFill>
                  <a:srgbClr val="1D1D1B"/>
                </a:solidFill>
                <a:latin typeface="Arabic Typesetting" panose="03020402040406030203" pitchFamily="66" charset="-78"/>
                <a:cs typeface="Arabic Typesetting" panose="03020402040406030203" pitchFamily="66" charset="-78"/>
              </a:rPr>
              <a:t> وقد تكون في حكم العدم، وقد يتعذر على بعض الباحثين  متابعة الإصدارات الجديدة.</a:t>
            </a:r>
          </a:p>
          <a:p>
            <a:pPr algn="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46320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68154" y="2098431"/>
            <a:ext cx="309489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14319" y="68388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dirty="0">
                <a:solidFill>
                  <a:srgbClr val="1D1D1B"/>
                </a:solidFill>
                <a:latin typeface="Arabic Typesetting" panose="03020402040406030203" pitchFamily="66" charset="-78"/>
                <a:cs typeface="Arabic Typesetting" panose="03020402040406030203" pitchFamily="66" charset="-78"/>
              </a:rPr>
              <a:t>من التحديات: عدم التحفيز</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9969" y="2136339"/>
            <a:ext cx="8628185" cy="3416320"/>
          </a:xfrm>
          <a:prstGeom prst="rect">
            <a:avLst/>
          </a:prstGeom>
        </p:spPr>
        <p:txBody>
          <a:bodyPr wrap="square">
            <a:spAutoFit/>
          </a:bodyPr>
          <a:lstStyle/>
          <a:p>
            <a:pPr marL="176213" indent="-176213" algn="just" rtl="1">
              <a:buFont typeface="Arial" panose="020B0604020202020204" pitchFamily="34" charset="0"/>
              <a:buChar char="•"/>
              <a:tabLst>
                <a:tab pos="58738" algn="l"/>
              </a:tabLst>
            </a:pPr>
            <a:r>
              <a:rPr lang="ar-AE" sz="3600" dirty="0">
                <a:solidFill>
                  <a:srgbClr val="1D1D1B"/>
                </a:solidFill>
                <a:latin typeface="Arabic Typesetting" panose="03020402040406030203" pitchFamily="66" charset="-78"/>
                <a:cs typeface="Arabic Typesetting" panose="03020402040406030203" pitchFamily="66" charset="-78"/>
              </a:rPr>
              <a:t>من التحديات كذلك </a:t>
            </a:r>
            <a:r>
              <a:rPr lang="ar-AE" sz="3600" dirty="0">
                <a:solidFill>
                  <a:srgbClr val="FF0000"/>
                </a:solidFill>
                <a:latin typeface="Arabic Typesetting" panose="03020402040406030203" pitchFamily="66" charset="-78"/>
                <a:cs typeface="Arabic Typesetting" panose="03020402040406030203" pitchFamily="66" charset="-78"/>
              </a:rPr>
              <a:t>غياب عنصر التحفيز المادي  أو المعنوي الذي يستنهض العزائم ويشحذ الهمم</a:t>
            </a:r>
            <a:r>
              <a:rPr lang="ar-AE" sz="3600" dirty="0">
                <a:solidFill>
                  <a:srgbClr val="1D1D1B"/>
                </a:solidFill>
                <a:latin typeface="Arabic Typesetting" panose="03020402040406030203" pitchFamily="66" charset="-78"/>
                <a:cs typeface="Arabic Typesetting" panose="03020402040406030203" pitchFamily="66" charset="-78"/>
              </a:rPr>
              <a:t>؛ وما تجده بعض المجتمعات من ضغوط اقتصادية والركض من أجل متطلبات الحياة اليومية؛ مما جعل نظرتها للبحوث الأدبية مشحونة بسلبيات كثيرة؛ أقلها عدم قناعته بفائدتها أوجدواها؛ لأن المجتمع لا يحصد ثمارها. فلابد من تبصير المجتمع وتوعيته وتثقيفه بما قد تضيفه البحوث الأدبية إلى المعارف الإنسانية، واستثمارها للسمو بالمجتمع ورفده بشتى العلوم والمعارف وحياتهم الاجتماعية الراهنة.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942934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316523" y="1863969"/>
            <a:ext cx="8348556" cy="4140321"/>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algn="ctr">
              <a:lnSpc>
                <a:spcPct val="110000"/>
              </a:lnSpc>
            </a:pPr>
            <a:endParaRPr lang="ar-AE" dirty="0"/>
          </a:p>
          <a:p>
            <a:pPr marL="0" indent="0" algn="ctr">
              <a:lnSpc>
                <a:spcPct val="110000"/>
              </a:lnSpc>
              <a:buNone/>
            </a:pPr>
            <a:endParaRPr lang="ar-AE" dirty="0"/>
          </a:p>
        </p:txBody>
      </p:sp>
      <p:sp>
        <p:nvSpPr>
          <p:cNvPr id="2" name="Rectangle 1"/>
          <p:cNvSpPr/>
          <p:nvPr/>
        </p:nvSpPr>
        <p:spPr>
          <a:xfrm>
            <a:off x="1828947" y="66402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التحديات: رأس المال</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33753" y="2098432"/>
            <a:ext cx="8231325" cy="3416320"/>
          </a:xfrm>
          <a:prstGeom prst="rect">
            <a:avLst/>
          </a:prstGeom>
        </p:spPr>
        <p:txBody>
          <a:bodyPr wrap="square">
            <a:spAutoFit/>
          </a:bodyPr>
          <a:lstStyle/>
          <a:p>
            <a:pPr marL="58738" indent="-58738" algn="just" rtl="1">
              <a:buFont typeface="Arial" panose="020B0604020202020204" pitchFamily="34" charset="0"/>
              <a:buChar char="•"/>
            </a:pPr>
            <a:r>
              <a:rPr lang="ar-AE" sz="3600" dirty="0">
                <a:solidFill>
                  <a:srgbClr val="FF0000"/>
                </a:solidFill>
                <a:latin typeface="Arabic Typesetting" panose="03020402040406030203" pitchFamily="66" charset="-78"/>
                <a:cs typeface="Arabic Typesetting" panose="03020402040406030203" pitchFamily="66" charset="-78"/>
              </a:rPr>
              <a:t>المال هو رأس الحربة، وفي غيابه أو عدمه تتفاقم المشاكل، وهو من التحديات الجسام؛ لأن الباحث قد يعتمد على مواردة الخاصة؛ فالنشر يكون خصما على احتياجاته الخاصة.</a:t>
            </a:r>
          </a:p>
          <a:p>
            <a:pPr marL="58738" indent="-58738" algn="just" rtl="1">
              <a:buFont typeface="Arial" panose="020B0604020202020204" pitchFamily="34" charset="0"/>
              <a:buChar char="•"/>
            </a:pPr>
            <a:r>
              <a:rPr lang="ar-AE" sz="3600" dirty="0">
                <a:solidFill>
                  <a:srgbClr val="1D1D1B"/>
                </a:solidFill>
                <a:latin typeface="Arabic Typesetting" panose="03020402040406030203" pitchFamily="66" charset="-78"/>
                <a:cs typeface="Arabic Typesetting" panose="03020402040406030203" pitchFamily="66" charset="-78"/>
              </a:rPr>
              <a:t> ضيق ذات اليد من الآليات التي قد تقتل طموح بعض الباحثين وتكسر شوكتهم، خاصة في الدول التي ترزخ تحت وطأة الفقر أو تعاني من قسوة الضغوط الاقتصادية.</a:t>
            </a:r>
            <a:endParaRPr lang="en-US" sz="3600" dirty="0"/>
          </a:p>
        </p:txBody>
      </p:sp>
    </p:spTree>
    <p:extLst>
      <p:ext uri="{BB962C8B-B14F-4D97-AF65-F5344CB8AC3E}">
        <p14:creationId xmlns:p14="http://schemas.microsoft.com/office/powerpoint/2010/main" val="379044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68154" y="2098431"/>
            <a:ext cx="309489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164122" y="460373"/>
            <a:ext cx="8804031"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28947" y="66402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بعض المشاكل</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64123" y="1893187"/>
            <a:ext cx="8804031" cy="2308324"/>
          </a:xfrm>
          <a:prstGeom prst="rect">
            <a:avLst/>
          </a:prstGeom>
        </p:spPr>
        <p:txBody>
          <a:bodyPr wrap="square">
            <a:spAutoFit/>
          </a:bodyPr>
          <a:lstStyle/>
          <a:p>
            <a:pPr algn="just" rtl="1">
              <a:buFont typeface="Arial" panose="020B0604020202020204" pitchFamily="34" charset="0"/>
              <a:buChar char="•"/>
            </a:pPr>
            <a:r>
              <a:rPr lang="ar-AE" sz="3600" dirty="0">
                <a:solidFill>
                  <a:srgbClr val="1D1D1B"/>
                </a:solidFill>
                <a:latin typeface="Arabic Typesetting" panose="03020402040406030203" pitchFamily="66" charset="-78"/>
                <a:cs typeface="Arabic Typesetting" panose="03020402040406030203" pitchFamily="66" charset="-78"/>
              </a:rPr>
              <a:t> لعلة من نافلة القول الإشارة إلى </a:t>
            </a:r>
            <a:r>
              <a:rPr lang="ar-AE" sz="3600" dirty="0">
                <a:solidFill>
                  <a:srgbClr val="FF0000"/>
                </a:solidFill>
                <a:latin typeface="Arabic Typesetting" panose="03020402040406030203" pitchFamily="66" charset="-78"/>
                <a:cs typeface="Arabic Typesetting" panose="03020402040406030203" pitchFamily="66" charset="-78"/>
              </a:rPr>
              <a:t>أن التقنيات لها بعض المشاكل</a:t>
            </a:r>
            <a:r>
              <a:rPr lang="ar-AE" sz="3600" dirty="0">
                <a:solidFill>
                  <a:srgbClr val="1D1D1B"/>
                </a:solidFill>
                <a:latin typeface="Arabic Typesetting" panose="03020402040406030203" pitchFamily="66" charset="-78"/>
                <a:cs typeface="Arabic Typesetting" panose="03020402040406030203" pitchFamily="66" charset="-78"/>
              </a:rPr>
              <a:t>؛ لذا تعاني البحوث الأدبية من بعض المشاكل التي لا ترقي إلى مرتبة التحدي ومنها أن الأجهزة الذكية </a:t>
            </a:r>
            <a:r>
              <a:rPr lang="ar-AE" sz="3600" dirty="0">
                <a:solidFill>
                  <a:srgbClr val="FF0000"/>
                </a:solidFill>
                <a:latin typeface="Arabic Typesetting" panose="03020402040406030203" pitchFamily="66" charset="-78"/>
                <a:cs typeface="Arabic Typesetting" panose="03020402040406030203" pitchFamily="66" charset="-78"/>
              </a:rPr>
              <a:t>بمختلف مسمياتها قد تتعرض للسطو بسبب الاختراق لهذه الأجهزة أو التلف أو سؤ الحفظ مما يعرض المعلومات للضياع. لذالابد من وضع التدابير اللآزمة وأخذ الحيطة والحذر</a:t>
            </a:r>
            <a:r>
              <a:rPr lang="ar-AE" dirty="0">
                <a:solidFill>
                  <a:srgbClr val="FF0000"/>
                </a:solidFill>
                <a:latin typeface="SimplifiedArabic"/>
              </a:rPr>
              <a:t>.</a:t>
            </a:r>
            <a:endParaRPr lang="en-US" dirty="0">
              <a:solidFill>
                <a:srgbClr val="FF0000"/>
              </a:solidFill>
            </a:endParaRPr>
          </a:p>
        </p:txBody>
      </p:sp>
    </p:spTree>
    <p:extLst>
      <p:ext uri="{BB962C8B-B14F-4D97-AF65-F5344CB8AC3E}">
        <p14:creationId xmlns:p14="http://schemas.microsoft.com/office/powerpoint/2010/main" val="4007468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28947" y="66402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المشاكل النسخ العشوائي</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1689534"/>
            <a:ext cx="8663354" cy="4524315"/>
          </a:xfrm>
          <a:prstGeom prst="rect">
            <a:avLst/>
          </a:prstGeom>
        </p:spPr>
        <p:txBody>
          <a:bodyPr wrap="square">
            <a:spAutoFit/>
          </a:bodyPr>
          <a:lstStyle/>
          <a:p>
            <a:pPr algn="just" rtl="1">
              <a:buFont typeface="Arial" panose="020B0604020202020204" pitchFamily="34" charset="0"/>
              <a:buChar char="•"/>
            </a:pPr>
            <a:r>
              <a:rPr lang="ar-AE" sz="3600" dirty="0">
                <a:solidFill>
                  <a:srgbClr val="1D1D1B"/>
                </a:solidFill>
                <a:latin typeface="Arabic Typesetting" panose="03020402040406030203" pitchFamily="66" charset="-78"/>
                <a:cs typeface="Arabic Typesetting" panose="03020402040406030203" pitchFamily="66" charset="-78"/>
              </a:rPr>
              <a:t>من المشاكل الراهنة عملية النسخ العشوائي من المواقع الإلكترونية وما أكثرها </a:t>
            </a:r>
            <a:r>
              <a:rPr lang="ar-AE" sz="3600" dirty="0">
                <a:solidFill>
                  <a:srgbClr val="FF0000"/>
                </a:solidFill>
                <a:latin typeface="Arabic Typesetting" panose="03020402040406030203" pitchFamily="66" charset="-78"/>
                <a:cs typeface="Arabic Typesetting" panose="03020402040406030203" pitchFamily="66" charset="-78"/>
              </a:rPr>
              <a:t>ومن الباحثين  إلا من رحم ربي  من يثق بهذه المواقع ثقة عمياء، حتى يخفف وطأة الجهد؛ </a:t>
            </a:r>
            <a:r>
              <a:rPr lang="ar-AE" sz="3600" dirty="0">
                <a:solidFill>
                  <a:srgbClr val="1D1D1B"/>
                </a:solidFill>
                <a:latin typeface="Arabic Typesetting" panose="03020402040406030203" pitchFamily="66" charset="-78"/>
                <a:cs typeface="Arabic Typesetting" panose="03020402040406030203" pitchFamily="66" charset="-78"/>
              </a:rPr>
              <a:t>الذي يبذله في البحث والتنقيب في المصادر والمراجع الورقية؛ لأنه يستسهل الحصول على المعلومة بلمسة أو ضغطة زر. أو لشح المصادر والمراجع لأسباب عديدة.</a:t>
            </a:r>
          </a:p>
          <a:p>
            <a:pPr algn="just" rtl="1">
              <a:buFont typeface="Arial" panose="020B0604020202020204" pitchFamily="34" charset="0"/>
              <a:buChar char="•"/>
            </a:pPr>
            <a:r>
              <a:rPr lang="ar-AE" sz="3600" dirty="0">
                <a:solidFill>
                  <a:srgbClr val="1D1D1B"/>
                </a:solidFill>
                <a:latin typeface="Arabic Typesetting" panose="03020402040406030203" pitchFamily="66" charset="-78"/>
                <a:cs typeface="Arabic Typesetting" panose="03020402040406030203" pitchFamily="66" charset="-78"/>
              </a:rPr>
              <a:t> </a:t>
            </a:r>
            <a:r>
              <a:rPr lang="ar-AE" sz="3600" dirty="0">
                <a:solidFill>
                  <a:srgbClr val="FF0000"/>
                </a:solidFill>
                <a:latin typeface="Arabic Typesetting" panose="03020402040406030203" pitchFamily="66" charset="-78"/>
                <a:cs typeface="Arabic Typesetting" panose="03020402040406030203" pitchFamily="66" charset="-78"/>
              </a:rPr>
              <a:t>لكن بفضل الجهود المبذولة من قبل أهل الاختصاص بدأت هذه المشكلة في التلاشي لأن التقنيات في حالة تطور مستمر؛ فقد تم وضع الضوابط والتقنيات التي تقضي على هذه الظاهرة السالبة أو تقلل من حدتها،</a:t>
            </a:r>
            <a:r>
              <a:rPr lang="ar-AE" sz="3600" dirty="0">
                <a:solidFill>
                  <a:srgbClr val="1D1D1B"/>
                </a:solidFill>
                <a:latin typeface="Arabic Typesetting" panose="03020402040406030203" pitchFamily="66" charset="-78"/>
                <a:cs typeface="Arabic Typesetting" panose="03020402040406030203" pitchFamily="66" charset="-78"/>
              </a:rPr>
              <a:t> وأرجو أن تعمم التجربة حتى يتم التخلص نهائيا من هذه الظاهرة السيئة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6570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28947" y="66402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المشاكل عدم تمحيص المعلومات </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17231" y="1785994"/>
            <a:ext cx="9003323" cy="4031873"/>
          </a:xfrm>
          <a:prstGeom prst="rect">
            <a:avLst/>
          </a:prstGeom>
        </p:spPr>
        <p:txBody>
          <a:bodyPr wrap="square">
            <a:spAutoFit/>
          </a:bodyPr>
          <a:lstStyle/>
          <a:p>
            <a:pPr marL="176213" indent="-176213" algn="just" rtl="1">
              <a:buFont typeface="Arial" panose="020B0604020202020204" pitchFamily="34" charset="0"/>
              <a:buChar char="•"/>
              <a:tabLst>
                <a:tab pos="339725" algn="l"/>
              </a:tabLst>
            </a:pPr>
            <a:r>
              <a:rPr lang="ar-AE" sz="3200" dirty="0">
                <a:solidFill>
                  <a:srgbClr val="1D1D1B"/>
                </a:solidFill>
                <a:latin typeface="Arabic Typesetting" panose="03020402040406030203" pitchFamily="66" charset="-78"/>
                <a:cs typeface="Arabic Typesetting" panose="03020402040406030203" pitchFamily="66" charset="-78"/>
              </a:rPr>
              <a:t>كذلك من سلبيات الآليات الذكية نشرها للمعلومات بدون تمحيص؛ والسبب قد يعود إلى السباق المحموم لنيل قصب السبق في نشر المعلومات، إما لكسب مادي أو للصيت والشهرة؛ مما جعل الغث يختلط بالسمين. </a:t>
            </a:r>
            <a:r>
              <a:rPr lang="ar-AE" sz="3200" dirty="0">
                <a:solidFill>
                  <a:srgbClr val="FF0000"/>
                </a:solidFill>
                <a:latin typeface="Arabic Typesetting" panose="03020402040406030203" pitchFamily="66" charset="-78"/>
                <a:cs typeface="Arabic Typesetting" panose="03020402040406030203" pitchFamily="66" charset="-78"/>
              </a:rPr>
              <a:t>وأصبحت الدقة والتمحيص والمراجعة الدقيقة من أهم التحديات التي تواجه بعض البحوث الأدبية في عصر العولمة ؛ مما جعل الحابل يختلط بالنابل؛</a:t>
            </a:r>
          </a:p>
          <a:p>
            <a:pPr marL="176213" indent="-176213" algn="just" rtl="1">
              <a:buFont typeface="Arial" panose="020B0604020202020204" pitchFamily="34" charset="0"/>
              <a:buChar char="•"/>
              <a:tabLst>
                <a:tab pos="339725" algn="l"/>
              </a:tabLst>
            </a:pPr>
            <a:r>
              <a:rPr lang="ar-AE" sz="3200" dirty="0">
                <a:solidFill>
                  <a:srgbClr val="FF0000"/>
                </a:solidFill>
                <a:latin typeface="Arabic Typesetting" panose="03020402040406030203" pitchFamily="66" charset="-78"/>
                <a:cs typeface="Arabic Typesetting" panose="03020402040406030203" pitchFamily="66" charset="-78"/>
              </a:rPr>
              <a:t> </a:t>
            </a:r>
            <a:r>
              <a:rPr lang="ar-AE" sz="3200" dirty="0">
                <a:solidFill>
                  <a:srgbClr val="1D1D1B"/>
                </a:solidFill>
                <a:latin typeface="Arabic Typesetting" panose="03020402040406030203" pitchFamily="66" charset="-78"/>
                <a:cs typeface="Arabic Typesetting" panose="03020402040406030203" pitchFamily="66" charset="-78"/>
              </a:rPr>
              <a:t>لكن  كما أشرت سابقا  التقنيات بما تمتلكه من آليات ومهارات فنية استطاعت أن تتغلب على هذا التحدي </a:t>
            </a:r>
            <a:r>
              <a:rPr lang="ar-AE" sz="3200" dirty="0">
                <a:solidFill>
                  <a:srgbClr val="FF0000"/>
                </a:solidFill>
                <a:latin typeface="Arabic Typesetting" panose="03020402040406030203" pitchFamily="66" charset="-78"/>
                <a:cs typeface="Arabic Typesetting" panose="03020402040406030203" pitchFamily="66" charset="-78"/>
              </a:rPr>
              <a:t>إذ وظفت بعض البرامج لتقضي على هذه الظاهرة السالبة والتي تقلل من قيمة البحث العلمي وسلامته؛ وعلى المؤسسات المختلفة أن تتسلح بهذه البرامج</a:t>
            </a:r>
            <a:r>
              <a:rPr lang="ar-AE" sz="3200" dirty="0">
                <a:solidFill>
                  <a:srgbClr val="1D1D1B"/>
                </a:solidFill>
                <a:latin typeface="Arabic Typesetting" panose="03020402040406030203" pitchFamily="66" charset="-78"/>
                <a:cs typeface="Arabic Typesetting" panose="03020402040406030203" pitchFamily="66" charset="-78"/>
              </a:rPr>
              <a:t> حتى تحارب ما يعرف بالسرقات الأدبية أو النقل العشوائي الذي يلقي بظلاله على البحث يصورة أو أخرى.</a:t>
            </a: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75783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28947" y="66402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الإيجابيات</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63415" y="2098430"/>
            <a:ext cx="8604739" cy="3416320"/>
          </a:xfrm>
          <a:prstGeom prst="rect">
            <a:avLst/>
          </a:prstGeom>
        </p:spPr>
        <p:txBody>
          <a:bodyPr wrap="square">
            <a:spAutoFit/>
          </a:bodyPr>
          <a:lstStyle/>
          <a:p>
            <a:pPr algn="just" rtl="1"/>
            <a:r>
              <a:rPr lang="ar-AE" sz="3600" dirty="0">
                <a:solidFill>
                  <a:srgbClr val="1D1D1B"/>
                </a:solidFill>
                <a:latin typeface="Arabic Typesetting" panose="03020402040406030203" pitchFamily="66" charset="-78"/>
                <a:cs typeface="Arabic Typesetting" panose="03020402040406030203" pitchFamily="66" charset="-78"/>
              </a:rPr>
              <a:t>لقد يسرت التقنيات السبل على الباحثين و هيأت لهم الأسباب؛ </a:t>
            </a:r>
            <a:r>
              <a:rPr lang="ar-AE" sz="3600" dirty="0">
                <a:solidFill>
                  <a:srgbClr val="FF0000"/>
                </a:solidFill>
                <a:latin typeface="Arabic Typesetting" panose="03020402040406030203" pitchFamily="66" charset="-78"/>
                <a:cs typeface="Arabic Typesetting" panose="03020402040406030203" pitchFamily="66" charset="-78"/>
              </a:rPr>
              <a:t>إذ خففت من حدة المعاناة ووطأتها، وما قديبذله الباحث من جهد ووقت</a:t>
            </a:r>
            <a:r>
              <a:rPr lang="ar-AE" sz="3600" dirty="0">
                <a:solidFill>
                  <a:srgbClr val="1D1D1B"/>
                </a:solidFill>
                <a:latin typeface="Arabic Typesetting" panose="03020402040406030203" pitchFamily="66" charset="-78"/>
                <a:cs typeface="Arabic Typesetting" panose="03020402040406030203" pitchFamily="66" charset="-78"/>
              </a:rPr>
              <a:t>، خاصة وأن بعض المكتبات في الوقت الراهن عجزت أو استعصى عليها مواكبة ما يستجد في سوح النشر، أوما تجود به العقول والقرائح من بحوث علمية في شتى المجالات</a:t>
            </a:r>
            <a:r>
              <a:rPr lang="ar-AE" sz="3600" dirty="0">
                <a:solidFill>
                  <a:srgbClr val="333333"/>
                </a:solidFill>
                <a:latin typeface="Arabic Typesetting" panose="03020402040406030203" pitchFamily="66" charset="-78"/>
                <a:cs typeface="Arabic Typesetting" panose="03020402040406030203" pitchFamily="66" charset="-78"/>
              </a:rPr>
              <a:t>. </a:t>
            </a:r>
            <a:r>
              <a:rPr lang="ar-AE" sz="3600" dirty="0">
                <a:solidFill>
                  <a:srgbClr val="1D1D1B"/>
                </a:solidFill>
                <a:latin typeface="Arabic Typesetting" panose="03020402040406030203" pitchFamily="66" charset="-78"/>
                <a:cs typeface="Arabic Typesetting" panose="03020402040406030203" pitchFamily="66" charset="-78"/>
              </a:rPr>
              <a:t>كذلك من الناحية المادية يسرت مهمة الطباعة وقدمت الشبكة المعلوماتية العالمية عصارة ما جادت به التقنيات؛ لكن لاغنى عن الكتاب الورقي أو المطبوع. وسيظل سيد الموقف</a:t>
            </a:r>
            <a:endParaRPr lang="en-US" sz="3600" dirty="0">
              <a:solidFill>
                <a:srgbClr val="1D1D1B"/>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43711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28947" y="66402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الإيجابيات المكتبات الإلكترونية</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54442" y="2231511"/>
            <a:ext cx="8651631" cy="2554545"/>
          </a:xfrm>
          <a:prstGeom prst="rect">
            <a:avLst/>
          </a:prstGeom>
        </p:spPr>
        <p:txBody>
          <a:bodyPr wrap="square">
            <a:spAutoFit/>
          </a:bodyPr>
          <a:lstStyle/>
          <a:p>
            <a:pPr algn="r" rtl="1"/>
            <a:r>
              <a:rPr lang="ar-AE" sz="3200" dirty="0">
                <a:solidFill>
                  <a:srgbClr val="1D1D1B"/>
                </a:solidFill>
                <a:latin typeface="Arabic Typesetting" panose="03020402040406030203" pitchFamily="66" charset="-78"/>
                <a:cs typeface="Arabic Typesetting" panose="03020402040406030203" pitchFamily="66" charset="-78"/>
              </a:rPr>
              <a:t>ومن إيجابيات التقنيات  الأجهزة الذكية بمختلف مسمياتها وآلياتها  إنشاء المكتبات الإلكترونية، التي</a:t>
            </a:r>
          </a:p>
          <a:p>
            <a:pPr algn="r" rtl="1"/>
            <a:r>
              <a:rPr lang="ar-AE" sz="3200" dirty="0">
                <a:solidFill>
                  <a:srgbClr val="1D1D1B"/>
                </a:solidFill>
                <a:latin typeface="Arabic Typesetting" panose="03020402040406030203" pitchFamily="66" charset="-78"/>
                <a:cs typeface="Arabic Typesetting" panose="03020402040406030203" pitchFamily="66" charset="-78"/>
              </a:rPr>
              <a:t>تزخر بالمصادر والمراجع في مختلف التخصصات التطبيقية والإنسانية، وجعلتها طوع بنان الباحث ؛ إذ يستطيع الباحث متابعة ما يستجد في سوح الأدب من مقالات نقدية ودراسات في شتى مناحي الأدب، وهكذا يستطيع الباحث التزود بأفكار جديدة مفيدة ترفد أفكاره كما تمده برؤى جديدة ومغايرة</a:t>
            </a:r>
            <a:r>
              <a:rPr lang="ar-AE" dirty="0">
                <a:solidFill>
                  <a:srgbClr val="1D1D1B"/>
                </a:solidFill>
                <a:latin typeface="SimplifiedArabic"/>
              </a:rPr>
              <a:t>.</a:t>
            </a:r>
            <a:endParaRPr lang="en-US" dirty="0"/>
          </a:p>
        </p:txBody>
      </p:sp>
    </p:spTree>
    <p:extLst>
      <p:ext uri="{BB962C8B-B14F-4D97-AF65-F5344CB8AC3E}">
        <p14:creationId xmlns:p14="http://schemas.microsoft.com/office/powerpoint/2010/main" val="936319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828947" y="664026"/>
            <a:ext cx="5931877" cy="918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من الإيجابيات</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51692" y="2269418"/>
            <a:ext cx="8792308" cy="2862322"/>
          </a:xfrm>
          <a:prstGeom prst="rect">
            <a:avLst/>
          </a:prstGeom>
        </p:spPr>
        <p:txBody>
          <a:bodyPr wrap="square">
            <a:spAutoFit/>
          </a:bodyPr>
          <a:lstStyle/>
          <a:p>
            <a:pPr algn="just" rtl="1"/>
            <a:r>
              <a:rPr lang="ar-AE" sz="3600" dirty="0">
                <a:solidFill>
                  <a:srgbClr val="1D1D1B"/>
                </a:solidFill>
                <a:latin typeface="Arabic Typesetting" panose="03020402040406030203" pitchFamily="66" charset="-78"/>
                <a:cs typeface="Arabic Typesetting" panose="03020402040406030203" pitchFamily="66" charset="-78"/>
              </a:rPr>
              <a:t>لكن بين زخم هذه التحديات هنالك إيجابيات من المفترض أن توظف بطريقة علمية وعملية؛ حتى تحقق الفائدة المنشودة منها،اللسمات الطيبة للتقنيات فقد ذللت الآلة بعض المهام ؛ </a:t>
            </a:r>
            <a:r>
              <a:rPr lang="ar-AE" sz="3600" dirty="0">
                <a:solidFill>
                  <a:srgbClr val="FF0000"/>
                </a:solidFill>
                <a:latin typeface="Arabic Typesetting" panose="03020402040406030203" pitchFamily="66" charset="-78"/>
                <a:cs typeface="Arabic Typesetting" panose="03020402040406030203" pitchFamily="66" charset="-78"/>
              </a:rPr>
              <a:t>إذ ألغت البعد الجغرافي بين الباحث في المرحلة الجامعية والمشرف</a:t>
            </a:r>
            <a:r>
              <a:rPr lang="ar-AE" sz="3600" dirty="0">
                <a:solidFill>
                  <a:srgbClr val="1D1D1B"/>
                </a:solidFill>
                <a:latin typeface="Arabic Typesetting" panose="03020402040406030203" pitchFamily="66" charset="-78"/>
                <a:cs typeface="Arabic Typesetting" panose="03020402040406030203" pitchFamily="66" charset="-78"/>
              </a:rPr>
              <a:t>؛ لأن التقنيات وآلياتها ووسائلها شيدت جسورا من التواصل بينهما بشتى أنواع الوسائل السمعية والبصرية، لكن يظل هذا التواصل بمجهودات فردية أو شخصية.</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87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t>الجمعية الدولية لأقسام اللغة العربية</a:t>
            </a:r>
            <a:endParaRPr lang="en-US" dirty="0"/>
          </a:p>
          <a:p>
            <a:pPr algn="ctr"/>
            <a:r>
              <a:rPr lang="ar-AE" dirty="0"/>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393723"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1987555"/>
            <a:ext cx="3425896"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Arabic Typesetting" panose="03020402040406030203" pitchFamily="66" charset="-78"/>
                <a:cs typeface="+mj-cs"/>
              </a:rPr>
              <a:t>التحديات التي تواجه البحوث الأدبية   في عصر التقنيات</a:t>
            </a:r>
            <a:endParaRPr lang="en-US" sz="3200" b="1" dirty="0">
              <a:solidFill>
                <a:srgbClr val="FF0000"/>
              </a:solidFill>
              <a:latin typeface="Arabic Typesetting" panose="03020402040406030203" pitchFamily="66" charset="-78"/>
              <a:cs typeface="+mj-cs"/>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4901405"/>
            <a:ext cx="2794261"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أهمية الدراسة</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4" name="Flowchart: Connector 13"/>
          <p:cNvSpPr/>
          <p:nvPr/>
        </p:nvSpPr>
        <p:spPr>
          <a:xfrm>
            <a:off x="133056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lowchart: Connector 15"/>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99292" y="2074985"/>
            <a:ext cx="8768862" cy="2308324"/>
          </a:xfrm>
          <a:prstGeom prst="rect">
            <a:avLst/>
          </a:prstGeom>
        </p:spPr>
        <p:txBody>
          <a:bodyPr wrap="square">
            <a:spAutoFit/>
          </a:bodyPr>
          <a:lstStyle/>
          <a:p>
            <a:pPr algn="just" rtl="1"/>
            <a:r>
              <a:rPr lang="ar-AE" sz="3600" dirty="0">
                <a:solidFill>
                  <a:srgbClr val="FF0000"/>
                </a:solidFill>
                <a:latin typeface="Arabic Typesetting" panose="03020402040406030203" pitchFamily="66" charset="-78"/>
                <a:cs typeface="Arabic Typesetting" panose="03020402040406030203" pitchFamily="66" charset="-78"/>
              </a:rPr>
              <a:t>مع التقدم العلمي والتقني تزداد الحاجة إلى البحوث العلمية في شتى الحقول، ومن هذه الحقول الأدب لنفاسته وأهميته؛ </a:t>
            </a:r>
            <a:r>
              <a:rPr lang="ar-AE" sz="3600" dirty="0">
                <a:latin typeface="Arabic Typesetting" panose="03020402040406030203" pitchFamily="66" charset="-78"/>
                <a:cs typeface="Arabic Typesetting" panose="03020402040406030203" pitchFamily="66" charset="-78"/>
              </a:rPr>
              <a:t>كذلك لأنه يرفد المجتمع بالتراث الأدبي؛ وهو مصدر من مصادر اللغة العربية  بعد القرآن الكريم والسنة النبوية الشريفة  والسير والأخبار وعلوم الأولين والتاريخ، ومنه يستمد العظة والعبرة.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187610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5846" y="460373"/>
            <a:ext cx="8792308" cy="5543917"/>
          </a:xfrm>
        </p:spPr>
        <p:txBody>
          <a:bodyPr>
            <a:normAutofit fontScale="77500" lnSpcReduction="20000"/>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algn="r" rtl="1"/>
            <a:r>
              <a:rPr lang="ar-AE" sz="4200" dirty="0">
                <a:latin typeface="Arabic Typesetting" panose="03020402040406030203" pitchFamily="66" charset="-78"/>
                <a:cs typeface="Arabic Typesetting" panose="03020402040406030203" pitchFamily="66" charset="-78"/>
              </a:rPr>
              <a:t>الاهتمام بالبحوث الأدبية علامة فارقة، ومطلب حضاري ومؤشر حيوي يدل على مدى ما بلغته الأمة من نهضة وإزدهار. </a:t>
            </a:r>
          </a:p>
          <a:p>
            <a:pPr marL="0" indent="0" algn="r" rtl="1">
              <a:buNone/>
            </a:pPr>
            <a:endParaRPr lang="ar-AE" sz="1500" dirty="0">
              <a:latin typeface="Arabic Typesetting" panose="03020402040406030203" pitchFamily="66" charset="-78"/>
              <a:cs typeface="Arabic Typesetting" panose="03020402040406030203" pitchFamily="66" charset="-78"/>
            </a:endParaRPr>
          </a:p>
          <a:p>
            <a:pPr algn="just" rtl="1"/>
            <a:r>
              <a:rPr lang="ar-AE" sz="4200" dirty="0">
                <a:latin typeface="Arabic Typesetting" panose="03020402040406030203" pitchFamily="66" charset="-78"/>
                <a:cs typeface="Arabic Typesetting" panose="03020402040406030203" pitchFamily="66" charset="-78"/>
              </a:rPr>
              <a:t>لابد من توظيف البحوث الأدبية للتغلب على المشكلات الآنية والصعوبات التي تواجه المجتمع؛ مما يساعد على دفع دولاب الحياة نحو الأفضل، وهكذا تتطور الأمم وتترقى سلم الحضارة والمدنية، لتحقق السعادة التي تنشدها البشرية.</a:t>
            </a:r>
          </a:p>
          <a:p>
            <a:pPr marL="0" indent="0" algn="just" rtl="1">
              <a:buNone/>
            </a:pPr>
            <a:endParaRPr lang="ar-AE" sz="4200" dirty="0">
              <a:latin typeface="Arabic Typesetting" panose="03020402040406030203" pitchFamily="66" charset="-78"/>
              <a:cs typeface="Arabic Typesetting" panose="03020402040406030203" pitchFamily="66" charset="-78"/>
            </a:endParaRPr>
          </a:p>
          <a:p>
            <a:pPr algn="just" rtl="1"/>
            <a:r>
              <a:rPr lang="ar-AE" sz="4200" dirty="0">
                <a:latin typeface="Arabic Typesetting" panose="03020402040406030203" pitchFamily="66" charset="-78"/>
                <a:cs typeface="Arabic Typesetting" panose="03020402040406030203" pitchFamily="66" charset="-78"/>
              </a:rPr>
              <a:t> التحديات التي تواجه البحوث الأدبية في عصر التقنيات محاورها متعددة منها؛ ما يتعلق بالعنصرالبشري أي الكوادر المؤهلة، ومنها ما يتعلق بالإمكانيات؛ و رأس المال هو رأس الحربة وبإزلته قد تتلاشى جل التحديات؛ لأنه عصب التحدي ويعيق السير قدما في شتى مناحي الحياة</a:t>
            </a:r>
            <a:endParaRPr lang="en-US" sz="4200" dirty="0">
              <a:latin typeface="Arabic Typesetting" panose="03020402040406030203" pitchFamily="66" charset="-78"/>
              <a:cs typeface="Arabic Typesetting" panose="03020402040406030203" pitchFamily="66" charset="-78"/>
            </a:endParaRPr>
          </a:p>
          <a:p>
            <a:pPr marL="0" indent="0" algn="ctr">
              <a:lnSpc>
                <a:spcPct val="110000"/>
              </a:lnSpc>
              <a:buNone/>
            </a:pPr>
            <a:endParaRPr lang="ar-AE" dirty="0"/>
          </a:p>
          <a:p>
            <a:pPr marL="0" indent="0" algn="ctr">
              <a:lnSpc>
                <a:spcPct val="110000"/>
              </a:lnSpc>
              <a:buNone/>
            </a:pPr>
            <a:endParaRPr lang="ar-AE" dirty="0"/>
          </a:p>
        </p:txBody>
      </p:sp>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2" name="Rectangle 1"/>
          <p:cNvSpPr/>
          <p:nvPr/>
        </p:nvSpPr>
        <p:spPr>
          <a:xfrm>
            <a:off x="1568137" y="266304"/>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أهم النتائج</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065423" y="266303"/>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095742" y="266304"/>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6651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445358" y="1723185"/>
            <a:ext cx="2718713" cy="923330"/>
          </a:xfrm>
          <a:prstGeom prst="rect">
            <a:avLst/>
          </a:prstGeom>
        </p:spPr>
        <p:txBody>
          <a:bodyPr wrap="square">
            <a:spAutoFit/>
          </a:bodyPr>
          <a:lstStyle/>
          <a:p>
            <a:pPr algn="ctr"/>
            <a:r>
              <a:rPr lang="ar-SA" b="1" dirty="0">
                <a:cs typeface="+mj-cs"/>
              </a:rPr>
              <a:t>الجمعية الدولية لأقسام اللغة العربية</a:t>
            </a:r>
            <a:endParaRPr lang="en-US" b="1" dirty="0">
              <a:cs typeface="+mj-cs"/>
            </a:endParaRPr>
          </a:p>
          <a:p>
            <a:pPr algn="ctr"/>
            <a:r>
              <a:rPr lang="ar-AE" b="1" dirty="0">
                <a:cs typeface="+mj-cs"/>
              </a:rPr>
              <a:t>المؤتمر الدولي للبحث العلمي</a:t>
            </a:r>
          </a:p>
        </p:txBody>
      </p:sp>
      <p:sp>
        <p:nvSpPr>
          <p:cNvPr id="33" name="Right Triangle 32"/>
          <p:cNvSpPr/>
          <p:nvPr/>
        </p:nvSpPr>
        <p:spPr>
          <a:xfrm flipH="1">
            <a:off x="8381999" y="4172769"/>
            <a:ext cx="3809999" cy="2685231"/>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372948" y="1987555"/>
            <a:ext cx="2819052" cy="2492990"/>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rtl="1"/>
            <a:endParaRPr lang="ar-AE" sz="3200" b="1" dirty="0">
              <a:solidFill>
                <a:srgbClr val="FF0000"/>
              </a:solidFill>
              <a:latin typeface="Times New Roman" panose="02020603050405020304" pitchFamily="18" charset="0"/>
              <a:cs typeface="Times New Roman" panose="02020603050405020304" pitchFamily="18" charset="0"/>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9143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أهم النتائج</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4" name="Flowchart: Connector 13"/>
          <p:cNvSpPr/>
          <p:nvPr/>
        </p:nvSpPr>
        <p:spPr>
          <a:xfrm>
            <a:off x="7163833" y="460371"/>
            <a:ext cx="1005427" cy="1040181"/>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7570" y="1723185"/>
            <a:ext cx="9156764" cy="4401205"/>
          </a:xfrm>
          <a:prstGeom prst="rect">
            <a:avLst/>
          </a:prstGeom>
        </p:spPr>
        <p:txBody>
          <a:bodyPr wrap="square">
            <a:spAutoFit/>
          </a:bodyPr>
          <a:lstStyle/>
          <a:p>
            <a:pPr algn="just" rtl="1"/>
            <a:r>
              <a:rPr lang="ar-AE" sz="4000" dirty="0">
                <a:solidFill>
                  <a:srgbClr val="000000"/>
                </a:solidFill>
                <a:latin typeface="Arabic Typesetting" panose="03020402040406030203" pitchFamily="66" charset="-78"/>
                <a:cs typeface="Arabic Typesetting" panose="03020402040406030203" pitchFamily="66" charset="-78"/>
              </a:rPr>
              <a:t>3. الاهتمام بوضع قاعدة </a:t>
            </a:r>
            <a:r>
              <a:rPr lang="ar-AE" sz="4000" b="1" dirty="0">
                <a:solidFill>
                  <a:srgbClr val="000000"/>
                </a:solidFill>
                <a:latin typeface="Arabic Typesetting" panose="03020402040406030203" pitchFamily="66" charset="-78"/>
                <a:cs typeface="Arabic Typesetting" panose="03020402040406030203" pitchFamily="66" charset="-78"/>
              </a:rPr>
              <a:t>بيانات</a:t>
            </a:r>
            <a:r>
              <a:rPr lang="ar-AE" sz="4000" dirty="0">
                <a:solidFill>
                  <a:srgbClr val="000000"/>
                </a:solidFill>
                <a:latin typeface="Arabic Typesetting" panose="03020402040406030203" pitchFamily="66" charset="-78"/>
                <a:cs typeface="Arabic Typesetting" panose="03020402040406030203" pitchFamily="66" charset="-78"/>
              </a:rPr>
              <a:t> تسهل للباحثين التواصل مع نظرائهم لتبادل الآراء والخبرات ووجهات النظر. عليه لابد من بناء العديد من جسور التواصل المتينة بين مؤسسات التعليم العالي المختلفة على النطاق المحلي أو الإقليمي وحتى العالمي؛حتى تعم الفائدة المنشودة</a:t>
            </a:r>
            <a:r>
              <a:rPr lang="ar-AE" dirty="0"/>
              <a:t>.</a:t>
            </a:r>
          </a:p>
          <a:p>
            <a:pPr algn="r" rtl="1"/>
            <a:r>
              <a:rPr lang="ar-AE" dirty="0"/>
              <a:t>4. </a:t>
            </a:r>
            <a:r>
              <a:rPr lang="ar-AE" sz="4000" dirty="0">
                <a:solidFill>
                  <a:srgbClr val="000000"/>
                </a:solidFill>
                <a:latin typeface="Arabic Typesetting" panose="03020402040406030203" pitchFamily="66" charset="-78"/>
                <a:cs typeface="Arabic Typesetting" panose="03020402040406030203" pitchFamily="66" charset="-78"/>
              </a:rPr>
              <a:t>من أكبر التحديات جهل المجتمع بجدوى البحوث الأدبية في تحقيق أي نوع من أنواع التقدم أو التطور و الرفاهية؛ لذا لابد من توعية المجتمع والنهوض به، وتثقيفه ليرتقي بفكره ويواكب تحديات العصر ومتطلبات الحياة</a:t>
            </a:r>
            <a:r>
              <a:rPr lang="ar-AE" dirty="0"/>
              <a:t>.</a:t>
            </a:r>
            <a:endParaRPr lang="en-US" dirty="0"/>
          </a:p>
        </p:txBody>
      </p:sp>
      <p:sp>
        <p:nvSpPr>
          <p:cNvPr id="15" name="Flowchart: Connector 14"/>
          <p:cNvSpPr/>
          <p:nvPr/>
        </p:nvSpPr>
        <p:spPr>
          <a:xfrm>
            <a:off x="1431594" y="562904"/>
            <a:ext cx="1005427" cy="1040181"/>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35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518315"/>
            <a:ext cx="3083169" cy="923330"/>
          </a:xfrm>
          <a:prstGeom prst="rect">
            <a:avLst/>
          </a:prstGeom>
        </p:spPr>
        <p:txBody>
          <a:bodyPr wrap="square">
            <a:spAutoFit/>
          </a:bodyPr>
          <a:lstStyle/>
          <a:p>
            <a:pPr algn="ctr"/>
            <a:r>
              <a:rPr lang="ar-SA" b="1" dirty="0"/>
              <a:t>الجمعية الدولية لأقسام اللغة العربية</a:t>
            </a:r>
            <a:endParaRPr lang="en-US" dirty="0"/>
          </a:p>
          <a:p>
            <a:pPr algn="ctr"/>
            <a:r>
              <a:rPr lang="ar-AE" dirty="0"/>
              <a:t>المؤتمر الدولي للبحث العلمي</a:t>
            </a:r>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968154" y="2133600"/>
            <a:ext cx="3223845"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Arabic Typesetting" panose="03020402040406030203" pitchFamily="66" charset="-78"/>
                <a:cs typeface="+mj-cs"/>
              </a:rPr>
              <a:t>التحديات التي تواجه البحوث الأدبية   في عصر التقنيات</a:t>
            </a:r>
            <a:endParaRPr lang="en-US" sz="3200" b="1" dirty="0">
              <a:solidFill>
                <a:srgbClr val="FF0000"/>
              </a:solidFill>
              <a:latin typeface="Arabic Typesetting" panose="03020402040406030203" pitchFamily="66" charset="-78"/>
              <a:cs typeface="+mj-cs"/>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723434" y="94396"/>
            <a:ext cx="1382282" cy="1367483"/>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257908" y="1771459"/>
            <a:ext cx="8407171" cy="4840355"/>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65353"/>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خلاصة القول</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2062" y="1987555"/>
            <a:ext cx="9061938" cy="5570756"/>
          </a:xfrm>
          <a:prstGeom prst="rect">
            <a:avLst/>
          </a:prstGeom>
        </p:spPr>
        <p:txBody>
          <a:bodyPr wrap="square">
            <a:spAutoFit/>
          </a:bodyPr>
          <a:lstStyle/>
          <a:p>
            <a:pPr marL="58738" indent="-58738" algn="just" rtl="1">
              <a:buFont typeface="Arial" panose="020B0604020202020204" pitchFamily="34" charset="0"/>
              <a:buChar char="•"/>
            </a:pPr>
            <a:r>
              <a:rPr lang="ar-AE" sz="4000" dirty="0">
                <a:latin typeface="Arabic Typesetting" panose="03020402040406030203" pitchFamily="66" charset="-78"/>
                <a:cs typeface="Arabic Typesetting" panose="03020402040406030203" pitchFamily="66" charset="-78"/>
              </a:rPr>
              <a:t>المعرفة هي المفتاح السحري لكل المغاليق المجهولة، والبحوث الأدبية من آليات التعليم الذاتي وتحصيل العلوم والمعارف في شتى الحقول، وبالتالي فهي من أهم ركائز النهضة الثقافية والعلمية.</a:t>
            </a:r>
          </a:p>
          <a:p>
            <a:pPr marL="58738" indent="-58738" algn="just" rtl="1">
              <a:buFont typeface="Arial" panose="020B0604020202020204" pitchFamily="34" charset="0"/>
              <a:buChar char="•"/>
            </a:pPr>
            <a:r>
              <a:rPr lang="ar-AE" sz="4000" dirty="0">
                <a:latin typeface="Arabic Typesetting" panose="03020402040406030203" pitchFamily="66" charset="-78"/>
                <a:cs typeface="Arabic Typesetting" panose="03020402040406030203" pitchFamily="66" charset="-78"/>
              </a:rPr>
              <a:t>وكذلك هي من أهم معايير تقدم الأمم والشعوب، فضلا عما تقدمه البحوث العلمية من مقترحات وتوصيات؛ لمعالجة العديد من المشاكل الراهنة التي تواجه المجتمع. وتستشرف المستقبل وتضع الخطط ؛ التي قد تقلل من حدة بعض المخاطر أو تجنبه بعض المشاكل.</a:t>
            </a:r>
            <a:endParaRPr lang="en-US" sz="4000" dirty="0">
              <a:latin typeface="Arabic Typesetting" panose="03020402040406030203" pitchFamily="66" charset="-78"/>
              <a:cs typeface="Arabic Typesetting" panose="03020402040406030203" pitchFamily="66" charset="-78"/>
            </a:endParaRPr>
          </a:p>
          <a:p>
            <a:pPr algn="r" rtl="1"/>
            <a:endParaRPr lang="ar-AE" sz="4000" dirty="0">
              <a:solidFill>
                <a:srgbClr val="000000"/>
              </a:solidFill>
              <a:latin typeface="Arabic Typesetting" panose="03020402040406030203" pitchFamily="66" charset="-78"/>
              <a:cs typeface="Arabic Typesetting" panose="03020402040406030203" pitchFamily="66" charset="-78"/>
            </a:endParaRPr>
          </a:p>
          <a:p>
            <a:pPr algn="r" rtl="1"/>
            <a:r>
              <a:rPr lang="ar-AE" dirty="0">
                <a:solidFill>
                  <a:srgbClr val="000000"/>
                </a:solidFill>
                <a:latin typeface="SimplifiedArabic"/>
              </a:rPr>
              <a:t>.</a:t>
            </a:r>
          </a:p>
          <a:p>
            <a:pPr algn="r" rtl="1"/>
            <a:endParaRPr lang="en-US" dirty="0"/>
          </a:p>
        </p:txBody>
      </p:sp>
    </p:spTree>
    <p:extLst>
      <p:ext uri="{BB962C8B-B14F-4D97-AF65-F5344CB8AC3E}">
        <p14:creationId xmlns:p14="http://schemas.microsoft.com/office/powerpoint/2010/main" val="4129109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2098431"/>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117231" y="460373"/>
            <a:ext cx="8547848" cy="5543917"/>
          </a:xfrm>
        </p:spPr>
        <p:txBody>
          <a:bodyPr>
            <a:normAutofit/>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algn="just" rtl="1"/>
            <a:r>
              <a:rPr lang="ar-AE" sz="3600" dirty="0">
                <a:latin typeface="Arabic Typesetting" panose="03020402040406030203" pitchFamily="66" charset="-78"/>
                <a:cs typeface="Arabic Typesetting" panose="03020402040406030203" pitchFamily="66" charset="-78"/>
              </a:rPr>
              <a:t>ونستخلص مما سبق أهمية البحث العلمي في شتى حقول الأدب، وما يترتب على ذلك من فوائد جمه في شتى مجالات الحياة؛ منها محاربة التخلف بكل صوره وضروبه، واللحاق بركب الحضارة، وتفعيل الحراك الأدبي والثقافي في المجتمع، فضلا عن الارتقاء بالحس الأدبي والسمو بالذوق الفني للعامة والخاصة.</a:t>
            </a:r>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خلاصة القول</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8108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9344332" y="1731777"/>
            <a:ext cx="2718713" cy="1015663"/>
          </a:xfrm>
          <a:prstGeom prst="rect">
            <a:avLst/>
          </a:prstGeom>
        </p:spPr>
        <p:txBody>
          <a:bodyPr wrap="square">
            <a:spAutoFit/>
          </a:bodyPr>
          <a:lstStyle/>
          <a:p>
            <a:pPr algn="ctr"/>
            <a:r>
              <a:rPr lang="ar-SA" sz="2000" b="1" dirty="0">
                <a:cs typeface="+mj-cs"/>
              </a:rPr>
              <a:t>الجمعية الدولية لأقسام اللغة العربية</a:t>
            </a:r>
            <a:endParaRPr lang="en-US" sz="2000" b="1" dirty="0">
              <a:cs typeface="+mj-cs"/>
            </a:endParaRPr>
          </a:p>
          <a:p>
            <a:pPr algn="ctr"/>
            <a:r>
              <a:rPr lang="ar-AE" sz="2000" b="1" dirty="0">
                <a:cs typeface="+mj-cs"/>
              </a:rPr>
              <a:t>المؤتمر الدولي للبحث العلمي</a:t>
            </a:r>
          </a:p>
        </p:txBody>
      </p:sp>
      <p:sp>
        <p:nvSpPr>
          <p:cNvPr id="33" name="Right Triangle 32"/>
          <p:cNvSpPr/>
          <p:nvPr/>
        </p:nvSpPr>
        <p:spPr>
          <a:xfrm flipH="1">
            <a:off x="8381999" y="4172769"/>
            <a:ext cx="3809999" cy="2685231"/>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409461" y="1917597"/>
            <a:ext cx="2653585" cy="3046988"/>
          </a:xfrm>
          <a:prstGeom prst="rect">
            <a:avLst/>
          </a:prstGeom>
        </p:spPr>
        <p:txBody>
          <a:bodyPr wrap="square">
            <a:spAutoFit/>
          </a:bodyPr>
          <a:lstStyle/>
          <a:p>
            <a:pPr algn="ctr"/>
            <a:endParaRPr lang="ar-AE" sz="3200" b="1" dirty="0">
              <a:solidFill>
                <a:srgbClr val="FF0000"/>
              </a:solidFill>
              <a:latin typeface="Times New Roman" panose="02020603050405020304" pitchFamily="18" charset="0"/>
              <a:cs typeface="Times New Roman" panose="02020603050405020304" pitchFamily="18" charset="0"/>
            </a:endParaRPr>
          </a:p>
          <a:p>
            <a:pPr algn="ctr" rtl="1"/>
            <a:endParaRPr lang="ar-AE" sz="3200" b="1" dirty="0">
              <a:solidFill>
                <a:srgbClr val="FF0000"/>
              </a:solidFill>
              <a:latin typeface="Times New Roman" panose="02020603050405020304" pitchFamily="18" charset="0"/>
              <a:cs typeface="Times New Roman" panose="02020603050405020304" pitchFamily="18" charset="0"/>
            </a:endParaRPr>
          </a:p>
          <a:p>
            <a:pPr algn="ctr" rtl="1"/>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3" name="Rectangle 2"/>
          <p:cNvSpPr/>
          <p:nvPr/>
        </p:nvSpPr>
        <p:spPr>
          <a:xfrm>
            <a:off x="187569" y="1626334"/>
            <a:ext cx="9350843" cy="4401205"/>
          </a:xfrm>
          <a:prstGeom prst="rect">
            <a:avLst/>
          </a:prstGeom>
        </p:spPr>
        <p:txBody>
          <a:bodyPr wrap="square">
            <a:spAutoFit/>
          </a:bodyPr>
          <a:lstStyle/>
          <a:p>
            <a:pPr marL="58738" indent="-58738" algn="r" rtl="1">
              <a:buFont typeface="Arial" panose="020B0604020202020204" pitchFamily="34" charset="0"/>
              <a:buChar char="•"/>
              <a:tabLst>
                <a:tab pos="176213" algn="l"/>
              </a:tabLst>
            </a:pPr>
            <a:r>
              <a:rPr lang="ar-AE" sz="4000" dirty="0">
                <a:solidFill>
                  <a:srgbClr val="000000"/>
                </a:solidFill>
                <a:latin typeface="Arabic Typesetting" panose="03020402040406030203" pitchFamily="66" charset="-78"/>
                <a:cs typeface="Arabic Typesetting" panose="03020402040406030203" pitchFamily="66" charset="-78"/>
              </a:rPr>
              <a:t>وضع قاعدة بيانات لتسهل على الباحثين للحصول على المعلومة المطلوبة.</a:t>
            </a:r>
          </a:p>
          <a:p>
            <a:pPr marL="58738" indent="-58738" algn="just" rtl="1">
              <a:buFont typeface="Arial" panose="020B0604020202020204" pitchFamily="34" charset="0"/>
              <a:buChar char="•"/>
              <a:tabLst>
                <a:tab pos="176213" algn="l"/>
              </a:tabLst>
            </a:pPr>
            <a:r>
              <a:rPr lang="ar-AE" sz="4000" dirty="0">
                <a:solidFill>
                  <a:srgbClr val="000000"/>
                </a:solidFill>
                <a:latin typeface="Arabic Typesetting" panose="03020402040406030203" pitchFamily="66" charset="-78"/>
                <a:cs typeface="Arabic Typesetting" panose="03020402040406030203" pitchFamily="66" charset="-78"/>
              </a:rPr>
              <a:t>إنشاء مظلة تضم شمل الباحثين وتيسر عليهم التواصل وتبادل المعلومات والآراء.</a:t>
            </a:r>
          </a:p>
          <a:p>
            <a:pPr marL="58738" indent="-58738" algn="just" rtl="1">
              <a:buFont typeface="Arial" panose="020B0604020202020204" pitchFamily="34" charset="0"/>
              <a:buChar char="•"/>
              <a:tabLst>
                <a:tab pos="176213" algn="l"/>
              </a:tabLst>
            </a:pPr>
            <a:r>
              <a:rPr lang="ar-AE" sz="4000" dirty="0">
                <a:solidFill>
                  <a:srgbClr val="000000"/>
                </a:solidFill>
                <a:latin typeface="Arabic Typesetting" panose="03020402040406030203" pitchFamily="66" charset="-78"/>
                <a:cs typeface="Arabic Typesetting" panose="03020402040406030203" pitchFamily="66" charset="-78"/>
              </a:rPr>
              <a:t>نشر ثقافة البحث العلمي بين أفراد المجتمع، ولفت انتباه الجهات المسؤولة إلى أهمية البحوث الأدبية.</a:t>
            </a:r>
          </a:p>
          <a:p>
            <a:pPr marL="58738" indent="-58738" algn="r" rtl="1">
              <a:buFont typeface="Arial" panose="020B0604020202020204" pitchFamily="34" charset="0"/>
              <a:buChar char="•"/>
              <a:tabLst>
                <a:tab pos="176213" algn="l"/>
              </a:tabLst>
            </a:pPr>
            <a:r>
              <a:rPr lang="ar-AE" sz="4000" dirty="0">
                <a:solidFill>
                  <a:srgbClr val="000000"/>
                </a:solidFill>
                <a:latin typeface="Arabic Typesetting" panose="03020402040406030203" pitchFamily="66" charset="-78"/>
                <a:cs typeface="Arabic Typesetting" panose="03020402040406030203" pitchFamily="66" charset="-78"/>
              </a:rPr>
              <a:t>الاهتمام بأدوات البحث؛ لأنها من أهم الآليات التي تخدم الباحث ، وتعينه على سبر أغوار البحوث الأدبية.</a:t>
            </a:r>
          </a:p>
          <a:p>
            <a:pPr marL="58738" indent="-58738" algn="r" rtl="1">
              <a:buFont typeface="Arial" panose="020B0604020202020204" pitchFamily="34" charset="0"/>
              <a:buChar char="•"/>
              <a:tabLst>
                <a:tab pos="176213" algn="l"/>
              </a:tabLst>
            </a:pPr>
            <a:r>
              <a:rPr lang="ar-AE" sz="4000" dirty="0">
                <a:solidFill>
                  <a:srgbClr val="000000"/>
                </a:solidFill>
                <a:latin typeface="Arabic Typesetting" panose="03020402040406030203" pitchFamily="66" charset="-78"/>
                <a:cs typeface="Arabic Typesetting" panose="03020402040406030203" pitchFamily="66" charset="-78"/>
              </a:rPr>
              <a:t>استنهاض همم الباحثين وذلك بتحفيزهم ماديًا ومعنويًا</a:t>
            </a:r>
            <a:r>
              <a:rPr lang="ar-AE" dirty="0"/>
              <a:t>.</a:t>
            </a:r>
            <a:endParaRPr lang="en-US" dirty="0"/>
          </a:p>
        </p:txBody>
      </p:sp>
      <p:sp>
        <p:nvSpPr>
          <p:cNvPr id="18" name="Rectangle 17"/>
          <p:cNvSpPr/>
          <p:nvPr/>
        </p:nvSpPr>
        <p:spPr>
          <a:xfrm>
            <a:off x="1814319" y="468184"/>
            <a:ext cx="5931877" cy="9143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أهم التوصيات</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9" name="Flowchart: Connector 18"/>
          <p:cNvSpPr/>
          <p:nvPr/>
        </p:nvSpPr>
        <p:spPr>
          <a:xfrm>
            <a:off x="7080395" y="368491"/>
            <a:ext cx="1005427" cy="1040181"/>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1677433" y="368492"/>
            <a:ext cx="1005427" cy="1040181"/>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0139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rot="18900000">
            <a:off x="1120993" y="3090884"/>
            <a:ext cx="918504" cy="918504"/>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8900000">
            <a:off x="3924614" y="118771"/>
            <a:ext cx="1253842" cy="1366318"/>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900000">
            <a:off x="3978095" y="5768367"/>
            <a:ext cx="1146883" cy="1149449"/>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18900000">
            <a:off x="6751480" y="2845522"/>
            <a:ext cx="1204916" cy="1208873"/>
          </a:xfrm>
          <a:prstGeom prst="rect">
            <a:avLst/>
          </a:prstGeom>
          <a:solidFill>
            <a:srgbClr val="002060"/>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1116" y="442121"/>
            <a:ext cx="2109944" cy="1862061"/>
          </a:xfrm>
          <a:prstGeom prst="rect">
            <a:avLst/>
          </a:prstGeom>
        </p:spPr>
      </p:pic>
      <p:sp>
        <p:nvSpPr>
          <p:cNvPr id="21" name="Rectangle 20">
            <a:extLst>
              <a:ext uri="{FF2B5EF4-FFF2-40B4-BE49-F238E27FC236}">
                <a16:creationId xmlns:a16="http://schemas.microsoft.com/office/drawing/2014/main" id="{65486E5C-3FCE-4AAE-A53C-BC14D3146B5F}"/>
              </a:ext>
            </a:extLst>
          </p:cNvPr>
          <p:cNvSpPr/>
          <p:nvPr/>
        </p:nvSpPr>
        <p:spPr>
          <a:xfrm>
            <a:off x="9538415" y="1728296"/>
            <a:ext cx="2674946" cy="397032"/>
          </a:xfrm>
          <a:prstGeom prst="rect">
            <a:avLst/>
          </a:prstGeom>
        </p:spPr>
        <p:txBody>
          <a:bodyPr wrap="square">
            <a:spAutoFit/>
          </a:bodyPr>
          <a:lstStyle/>
          <a:p>
            <a:pPr algn="ctr">
              <a:lnSpc>
                <a:spcPct val="110000"/>
              </a:lnSpc>
            </a:pPr>
            <a:r>
              <a:rPr lang="ar-AE" dirty="0">
                <a:solidFill>
                  <a:schemeClr val="bg1"/>
                </a:solidFill>
                <a:latin typeface="Dubai" panose="020B0503030403030204" pitchFamily="34" charset="-78"/>
                <a:cs typeface="Dubai" panose="020B0503030403030204" pitchFamily="34" charset="-78"/>
              </a:rPr>
              <a:t>كلية الآداب والعلوم الإنسانية </a:t>
            </a:r>
          </a:p>
        </p:txBody>
      </p:sp>
      <p:sp>
        <p:nvSpPr>
          <p:cNvPr id="22" name="Rectangle 21">
            <a:extLst>
              <a:ext uri="{FF2B5EF4-FFF2-40B4-BE49-F238E27FC236}">
                <a16:creationId xmlns:a16="http://schemas.microsoft.com/office/drawing/2014/main" id="{65486E5C-3FCE-4AAE-A53C-BC14D3146B5F}"/>
              </a:ext>
            </a:extLst>
          </p:cNvPr>
          <p:cNvSpPr/>
          <p:nvPr/>
        </p:nvSpPr>
        <p:spPr>
          <a:xfrm>
            <a:off x="8898227" y="2304182"/>
            <a:ext cx="3055535" cy="904863"/>
          </a:xfrm>
          <a:prstGeom prst="rect">
            <a:avLst/>
          </a:prstGeom>
        </p:spPr>
        <p:txBody>
          <a:bodyPr wrap="square">
            <a:spAutoFit/>
          </a:bodyPr>
          <a:lstStyle/>
          <a:p>
            <a:pPr algn="ctr">
              <a:lnSpc>
                <a:spcPct val="110000"/>
              </a:lnSpc>
            </a:pPr>
            <a:r>
              <a:rPr lang="ar-AE" sz="2400" b="1" dirty="0">
                <a:latin typeface="Dubai" panose="020B0503030403030204" pitchFamily="34" charset="-78"/>
                <a:cs typeface="Dubai" panose="020B0503030403030204" pitchFamily="34" charset="-78"/>
              </a:rPr>
              <a:t>كلية الآداب والعلوم الإنسانية</a:t>
            </a:r>
          </a:p>
          <a:p>
            <a:pPr algn="ctr">
              <a:lnSpc>
                <a:spcPct val="110000"/>
              </a:lnSpc>
            </a:pPr>
            <a:r>
              <a:rPr lang="ar-AE" sz="2400" b="1" dirty="0">
                <a:latin typeface="Dubai" panose="020B0503030403030204" pitchFamily="34" charset="-78"/>
                <a:cs typeface="Dubai" panose="020B0503030403030204" pitchFamily="34" charset="-78"/>
              </a:rPr>
              <a:t>قسم اللغة العربية</a:t>
            </a:r>
          </a:p>
        </p:txBody>
      </p:sp>
      <p:sp>
        <p:nvSpPr>
          <p:cNvPr id="33" name="Right Triangle 32"/>
          <p:cNvSpPr/>
          <p:nvPr/>
        </p:nvSpPr>
        <p:spPr>
          <a:xfrm flipH="1">
            <a:off x="8444753" y="3600925"/>
            <a:ext cx="3750593" cy="3260323"/>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538415" y="4958862"/>
            <a:ext cx="2670547"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r>
              <a:rPr lang="ar-AE" b="1" dirty="0">
                <a:solidFill>
                  <a:schemeClr val="bg1"/>
                </a:solidFill>
                <a:latin typeface="Arabic Typesetting" panose="03020402040406030203" pitchFamily="66" charset="-78"/>
                <a:cs typeface="Arabic Typesetting" panose="03020402040406030203" pitchFamily="66" charset="-78"/>
              </a:rPr>
              <a:t>   </a:t>
            </a:r>
            <a:endParaRPr lang="en-US" b="1" dirty="0">
              <a:solidFill>
                <a:schemeClr val="bg1"/>
              </a:solidFill>
              <a:latin typeface="Arabic Typesetting" panose="03020402040406030203" pitchFamily="66" charset="-78"/>
              <a:cs typeface="Arabic Typesetting" panose="03020402040406030203" pitchFamily="66" charset="-78"/>
            </a:endParaRPr>
          </a:p>
        </p:txBody>
      </p:sp>
      <p:sp>
        <p:nvSpPr>
          <p:cNvPr id="30" name="Rectangle 29"/>
          <p:cNvSpPr/>
          <p:nvPr/>
        </p:nvSpPr>
        <p:spPr>
          <a:xfrm rot="19123026">
            <a:off x="10750245" y="3501103"/>
            <a:ext cx="1128653" cy="1089839"/>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Rectangle 30">
            <a:extLst>
              <a:ext uri="{FF2B5EF4-FFF2-40B4-BE49-F238E27FC236}">
                <a16:creationId xmlns:a16="http://schemas.microsoft.com/office/drawing/2014/main" id="{65486E5C-3FCE-4AAE-A53C-BC14D3146B5F}"/>
              </a:ext>
            </a:extLst>
          </p:cNvPr>
          <p:cNvSpPr/>
          <p:nvPr/>
        </p:nvSpPr>
        <p:spPr>
          <a:xfrm>
            <a:off x="10653062" y="3590357"/>
            <a:ext cx="1337548" cy="769441"/>
          </a:xfrm>
          <a:prstGeom prst="rect">
            <a:avLst/>
          </a:prstGeom>
        </p:spPr>
        <p:txBody>
          <a:bodyPr wrap="square">
            <a:spAutoFit/>
          </a:bodyPr>
          <a:lstStyle/>
          <a:p>
            <a:pPr algn="ctr" rtl="1">
              <a:lnSpc>
                <a:spcPct val="110000"/>
              </a:lnSpc>
            </a:pPr>
            <a:r>
              <a:rPr lang="ar-AE" sz="4000" b="1" dirty="0">
                <a:solidFill>
                  <a:schemeClr val="bg1"/>
                </a:solidFill>
                <a:latin typeface="Dubai" panose="020B0503030403030204" pitchFamily="34" charset="-78"/>
                <a:cs typeface="Dubai" panose="020B0503030403030204" pitchFamily="34" charset="-78"/>
              </a:rPr>
              <a:t>مؤتمر</a:t>
            </a:r>
          </a:p>
        </p:txBody>
      </p:sp>
      <p:sp>
        <p:nvSpPr>
          <p:cNvPr id="39" name="Rectangle 38"/>
          <p:cNvSpPr/>
          <p:nvPr/>
        </p:nvSpPr>
        <p:spPr>
          <a:xfrm rot="18900000">
            <a:off x="2194481" y="1170882"/>
            <a:ext cx="4654221" cy="4627786"/>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8" name="Rectangle 47"/>
          <p:cNvSpPr/>
          <p:nvPr/>
        </p:nvSpPr>
        <p:spPr>
          <a:xfrm rot="18900000">
            <a:off x="2453046" y="1326613"/>
            <a:ext cx="4235599" cy="4235598"/>
          </a:xfrm>
          <a:prstGeom prst="rect">
            <a:avLst/>
          </a:prstGeom>
          <a:solidFill>
            <a:srgbClr val="00206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Rectangle 22">
            <a:extLst>
              <a:ext uri="{FF2B5EF4-FFF2-40B4-BE49-F238E27FC236}">
                <a16:creationId xmlns:a16="http://schemas.microsoft.com/office/drawing/2014/main" id="{65486E5C-3FCE-4AAE-A53C-BC14D3146B5F}"/>
              </a:ext>
            </a:extLst>
          </p:cNvPr>
          <p:cNvSpPr/>
          <p:nvPr/>
        </p:nvSpPr>
        <p:spPr>
          <a:xfrm>
            <a:off x="2334570" y="1569186"/>
            <a:ext cx="4191853" cy="2529923"/>
          </a:xfrm>
          <a:prstGeom prst="rect">
            <a:avLst/>
          </a:prstGeom>
        </p:spPr>
        <p:txBody>
          <a:bodyPr wrap="square">
            <a:spAutoFit/>
          </a:bodyPr>
          <a:lstStyle/>
          <a:p>
            <a:pPr algn="ctr" rtl="1">
              <a:lnSpc>
                <a:spcPct val="110000"/>
              </a:lnSpc>
            </a:pPr>
            <a:r>
              <a:rPr lang="ar-AE" sz="2400" b="1" dirty="0">
                <a:solidFill>
                  <a:schemeClr val="bg1"/>
                </a:solidFill>
                <a:latin typeface="Dubai" panose="020B0503030403030204" pitchFamily="34" charset="-78"/>
                <a:cs typeface="Dubai" panose="020B0503030403030204" pitchFamily="34" charset="-78"/>
              </a:rPr>
              <a:t>وفي الختام</a:t>
            </a:r>
          </a:p>
          <a:p>
            <a:pPr algn="ctr" rtl="1">
              <a:lnSpc>
                <a:spcPct val="110000"/>
              </a:lnSpc>
            </a:pPr>
            <a:r>
              <a:rPr lang="ar-AE" sz="2400" b="1" dirty="0">
                <a:solidFill>
                  <a:schemeClr val="bg1"/>
                </a:solidFill>
                <a:latin typeface="Dubai" panose="020B0503030403030204" pitchFamily="34" charset="-78"/>
                <a:cs typeface="Dubai" panose="020B0503030403030204" pitchFamily="34" charset="-78"/>
              </a:rPr>
              <a:t>جزيل شكري وتقديري</a:t>
            </a:r>
          </a:p>
          <a:p>
            <a:pPr algn="ctr" rtl="1">
              <a:lnSpc>
                <a:spcPct val="110000"/>
              </a:lnSpc>
            </a:pPr>
            <a:r>
              <a:rPr lang="ar-AE" sz="2400" b="1" dirty="0">
                <a:solidFill>
                  <a:schemeClr val="bg1"/>
                </a:solidFill>
                <a:latin typeface="Dubai" panose="020B0503030403030204" pitchFamily="34" charset="-78"/>
                <a:cs typeface="Dubai" panose="020B0503030403030204" pitchFamily="34" charset="-78"/>
              </a:rPr>
              <a:t>لهذا الحضور النخبوي المتميز</a:t>
            </a:r>
          </a:p>
          <a:p>
            <a:pPr algn="ctr" rtl="1">
              <a:lnSpc>
                <a:spcPct val="110000"/>
              </a:lnSpc>
            </a:pPr>
            <a:r>
              <a:rPr lang="ar-AE" sz="2400" b="1" dirty="0">
                <a:solidFill>
                  <a:schemeClr val="bg1"/>
                </a:solidFill>
                <a:latin typeface="Dubai" panose="020B0503030403030204" pitchFamily="34" charset="-78"/>
                <a:cs typeface="Dubai" panose="020B0503030403030204" pitchFamily="34" charset="-78"/>
              </a:rPr>
              <a:t>وحتى نلتقي في محفل جديد أترككم في حفظ الله ورعايته</a:t>
            </a:r>
            <a:endParaRPr lang="en-US" sz="2400" b="1" dirty="0">
              <a:solidFill>
                <a:schemeClr val="bg1"/>
              </a:solidFill>
              <a:latin typeface="Dubai" panose="020B0503030403030204" pitchFamily="34" charset="-78"/>
              <a:cs typeface="Dubai" panose="020B0503030403030204" pitchFamily="34" charset="-78"/>
            </a:endParaRPr>
          </a:p>
          <a:p>
            <a:pPr algn="ctr" rtl="1">
              <a:lnSpc>
                <a:spcPct val="110000"/>
              </a:lnSpc>
            </a:pPr>
            <a:endParaRPr lang="ar-AE" sz="2400" b="1" dirty="0">
              <a:solidFill>
                <a:schemeClr val="bg1"/>
              </a:solidFill>
              <a:latin typeface="Dubai" panose="020B0503030403030204" pitchFamily="34" charset="-78"/>
              <a:cs typeface="Dubai" panose="020B0503030403030204" pitchFamily="34" charset="-78"/>
            </a:endParaRPr>
          </a:p>
        </p:txBody>
      </p:sp>
      <p:sp>
        <p:nvSpPr>
          <p:cNvPr id="26" name="Rectangle 25">
            <a:extLst>
              <a:ext uri="{FF2B5EF4-FFF2-40B4-BE49-F238E27FC236}">
                <a16:creationId xmlns:a16="http://schemas.microsoft.com/office/drawing/2014/main" id="{65486E5C-3FCE-4AAE-A53C-BC14D3146B5F}"/>
              </a:ext>
            </a:extLst>
          </p:cNvPr>
          <p:cNvSpPr/>
          <p:nvPr/>
        </p:nvSpPr>
        <p:spPr>
          <a:xfrm>
            <a:off x="2334570" y="3309732"/>
            <a:ext cx="4328809" cy="1472583"/>
          </a:xfrm>
          <a:prstGeom prst="rect">
            <a:avLst/>
          </a:prstGeom>
        </p:spPr>
        <p:txBody>
          <a:bodyPr wrap="square">
            <a:spAutoFit/>
          </a:bodyPr>
          <a:lstStyle/>
          <a:p>
            <a:pPr algn="r">
              <a:lnSpc>
                <a:spcPct val="110000"/>
              </a:lnSpc>
            </a:pPr>
            <a:endParaRPr lang="ar-AE" sz="2800" dirty="0">
              <a:ln>
                <a:solidFill>
                  <a:schemeClr val="bg1"/>
                </a:solidFill>
              </a:ln>
              <a:solidFill>
                <a:schemeClr val="bg1"/>
              </a:solidFill>
              <a:latin typeface="Dubai" panose="020B0503030403030204" pitchFamily="34" charset="-78"/>
              <a:cs typeface="Dubai" panose="020B0503030403030204" pitchFamily="34" charset="-78"/>
            </a:endParaRPr>
          </a:p>
          <a:p>
            <a:pPr algn="r">
              <a:lnSpc>
                <a:spcPct val="110000"/>
              </a:lnSpc>
            </a:pPr>
            <a:r>
              <a:rPr lang="ar-AE" sz="2800" dirty="0">
                <a:ln>
                  <a:solidFill>
                    <a:schemeClr val="bg1"/>
                  </a:solidFill>
                </a:ln>
                <a:solidFill>
                  <a:schemeClr val="bg1"/>
                </a:solidFill>
                <a:latin typeface="Dubai" panose="020B0503030403030204" pitchFamily="34" charset="-78"/>
                <a:cs typeface="Dubai" panose="020B0503030403030204" pitchFamily="34" charset="-78"/>
              </a:rPr>
              <a:t>         أ.د سعاد سيد محجوب</a:t>
            </a:r>
          </a:p>
          <a:p>
            <a:pPr algn="r">
              <a:lnSpc>
                <a:spcPct val="110000"/>
              </a:lnSpc>
            </a:pPr>
            <a:endParaRPr lang="ar-AE" sz="2800" dirty="0">
              <a:solidFill>
                <a:schemeClr val="bg1"/>
              </a:solidFill>
              <a:latin typeface="Dubai" panose="020B0503030403030204" pitchFamily="34" charset="-78"/>
              <a:cs typeface="Dubai" panose="020B0503030403030204" pitchFamily="34" charset="-7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84" y="4435809"/>
            <a:ext cx="2404515" cy="2369606"/>
          </a:xfrm>
          <a:prstGeom prst="rect">
            <a:avLst/>
          </a:prstGeom>
        </p:spPr>
      </p:pic>
      <p:pic>
        <p:nvPicPr>
          <p:cNvPr id="19" name="Content Placeholder 11" descr="C:\Users\Suad\Desktop\310-x-310-شعارات-ملونة-كاملة-02.png"/>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550965" y="458903"/>
            <a:ext cx="1733976" cy="1549104"/>
          </a:xfrm>
          <a:prstGeom prst="rect">
            <a:avLst/>
          </a:prstGeom>
          <a:noFill/>
          <a:ln>
            <a:noFill/>
          </a:ln>
        </p:spPr>
      </p:pic>
    </p:spTree>
    <p:extLst>
      <p:ext uri="{BB962C8B-B14F-4D97-AF65-F5344CB8AC3E}">
        <p14:creationId xmlns:p14="http://schemas.microsoft.com/office/powerpoint/2010/main" val="248101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t>الجمعية الدولية لأقسام اللغة العربية</a:t>
            </a:r>
            <a:endParaRPr lang="en-US" dirty="0"/>
          </a:p>
          <a:p>
            <a:pPr algn="ctr"/>
            <a:r>
              <a:rPr lang="ar-AE" dirty="0"/>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405446" y="3634154"/>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144000" y="1987555"/>
            <a:ext cx="3051345" cy="2021350"/>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87815"/>
            <a:ext cx="277081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إشكالية الدراسة</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4" name="Flowchart: Connector 13"/>
          <p:cNvSpPr/>
          <p:nvPr/>
        </p:nvSpPr>
        <p:spPr>
          <a:xfrm>
            <a:off x="133056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7207451"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57909" y="1987555"/>
            <a:ext cx="8886092" cy="4401205"/>
          </a:xfrm>
          <a:prstGeom prst="rect">
            <a:avLst/>
          </a:prstGeom>
        </p:spPr>
        <p:txBody>
          <a:bodyPr wrap="square">
            <a:spAutoFit/>
          </a:bodyPr>
          <a:lstStyle/>
          <a:p>
            <a:pPr algn="just" rtl="1"/>
            <a:r>
              <a:rPr lang="ar-AE" sz="4000" dirty="0">
                <a:latin typeface="Arabic Typesetting" panose="03020402040406030203" pitchFamily="66" charset="-78"/>
                <a:cs typeface="Arabic Typesetting" panose="03020402040406030203" pitchFamily="66" charset="-78"/>
              </a:rPr>
              <a:t>طرحت الدراسة العديد من التساؤولات منها: </a:t>
            </a:r>
          </a:p>
          <a:p>
            <a:pPr marL="571500" indent="-571500" algn="just" rtl="1">
              <a:buFont typeface="Arial" panose="020B0604020202020204" pitchFamily="34" charset="0"/>
              <a:buChar char="•"/>
            </a:pPr>
            <a:r>
              <a:rPr lang="ar-AE" sz="4000" dirty="0">
                <a:latin typeface="Arabic Typesetting" panose="03020402040406030203" pitchFamily="66" charset="-78"/>
                <a:cs typeface="Arabic Typesetting" panose="03020402040406030203" pitchFamily="66" charset="-78"/>
              </a:rPr>
              <a:t>ما جدوى البحوث الأدبية؟ </a:t>
            </a:r>
          </a:p>
          <a:p>
            <a:pPr marL="571500" indent="-571500" algn="just" rtl="1">
              <a:buFont typeface="Arial" panose="020B0604020202020204" pitchFamily="34" charset="0"/>
              <a:buChar char="•"/>
            </a:pPr>
            <a:r>
              <a:rPr lang="ar-AE" sz="4000" dirty="0">
                <a:latin typeface="Arabic Typesetting" panose="03020402040406030203" pitchFamily="66" charset="-78"/>
                <a:cs typeface="Arabic Typesetting" panose="03020402040406030203" pitchFamily="66" charset="-78"/>
              </a:rPr>
              <a:t>ما أثر التفجر المعلوماتي في كتابة البحوث الأدبية في الوقت الراهن؟</a:t>
            </a:r>
          </a:p>
          <a:p>
            <a:pPr marL="571500" indent="-571500" algn="just" rtl="1">
              <a:buFont typeface="Arial" panose="020B0604020202020204" pitchFamily="34" charset="0"/>
              <a:buChar char="•"/>
            </a:pPr>
            <a:r>
              <a:rPr lang="ar-AE" sz="4000" dirty="0">
                <a:latin typeface="Arabic Typesetting" panose="03020402040406030203" pitchFamily="66" charset="-78"/>
                <a:cs typeface="Arabic Typesetting" panose="03020402040406030203" pitchFamily="66" charset="-78"/>
              </a:rPr>
              <a:t>هل تواجه البحوث الأدبية بعض التحديات أو الصعوبات في عصر التقنيات؟ </a:t>
            </a:r>
          </a:p>
          <a:p>
            <a:pPr marL="571500" indent="-571500" algn="just" rtl="1">
              <a:buFont typeface="Arial" panose="020B0604020202020204" pitchFamily="34" charset="0"/>
              <a:buChar char="•"/>
            </a:pPr>
            <a:r>
              <a:rPr lang="ar-AE" sz="4000" dirty="0">
                <a:latin typeface="Arabic Typesetting" panose="03020402040406030203" pitchFamily="66" charset="-78"/>
                <a:cs typeface="Arabic Typesetting" panose="03020402040406030203" pitchFamily="66" charset="-78"/>
              </a:rPr>
              <a:t>ما هي آليات التغلب على التحديات؟</a:t>
            </a:r>
          </a:p>
          <a:p>
            <a:pPr algn="just" rtl="1"/>
            <a:r>
              <a:rPr lang="ar-AE" sz="4000" dirty="0">
                <a:latin typeface="Arabic Typesetting" panose="03020402040406030203" pitchFamily="66" charset="-78"/>
                <a:cs typeface="Arabic Typesetting" panose="03020402040406030203" pitchFamily="66" charset="-78"/>
              </a:rPr>
              <a:t> كل هذه التساؤولات وغيرها هي موضع البحث والتنقيب.</a:t>
            </a:r>
            <a:endParaRPr lang="en-US"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06898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t>الجمعية الدولية لأقسام اللغة العربية</a:t>
            </a:r>
            <a:endParaRPr lang="en-US" dirty="0"/>
          </a:p>
          <a:p>
            <a:pPr algn="ctr"/>
            <a:r>
              <a:rPr lang="ar-AE" dirty="0"/>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1987555"/>
            <a:ext cx="3425896"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Arabic Typesetting" panose="03020402040406030203" pitchFamily="66" charset="-78"/>
                <a:cs typeface="+mj-cs"/>
              </a:rPr>
              <a:t>التحديات التي تواجه البحوث الأدبية   في عصر التقنيات</a:t>
            </a:r>
            <a:endParaRPr lang="en-US" sz="3200" b="1" dirty="0">
              <a:solidFill>
                <a:srgbClr val="FF0000"/>
              </a:solidFill>
              <a:latin typeface="Arabic Typesetting" panose="03020402040406030203" pitchFamily="66" charset="-78"/>
              <a:cs typeface="+mj-cs"/>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433754" y="1987555"/>
            <a:ext cx="8231325" cy="4016735"/>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هيكل الدراسة</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668216" y="2145323"/>
            <a:ext cx="7968934" cy="3416320"/>
          </a:xfrm>
          <a:prstGeom prst="rect">
            <a:avLst/>
          </a:prstGeom>
        </p:spPr>
        <p:txBody>
          <a:bodyPr wrap="square">
            <a:spAutoFit/>
          </a:bodyPr>
          <a:lstStyle/>
          <a:p>
            <a:pPr algn="just" rtl="1"/>
            <a:r>
              <a:rPr lang="ar-AE" sz="3600" dirty="0">
                <a:latin typeface="Arabic Typesetting" panose="03020402040406030203" pitchFamily="66" charset="-78"/>
                <a:cs typeface="Arabic Typesetting" panose="03020402040406030203" pitchFamily="66" charset="-78"/>
              </a:rPr>
              <a:t>وقعت الدراسة في مبحثين ومقدمة وخاتمة على النحو الآتي:</a:t>
            </a:r>
            <a:endParaRPr lang="en-US" sz="3600" dirty="0">
              <a:latin typeface="Arabic Typesetting" panose="03020402040406030203" pitchFamily="66" charset="-78"/>
              <a:cs typeface="Arabic Typesetting" panose="03020402040406030203" pitchFamily="66" charset="-78"/>
            </a:endParaRPr>
          </a:p>
          <a:p>
            <a:pPr algn="just" rtl="1"/>
            <a:r>
              <a:rPr lang="ar-AE" sz="3600" dirty="0">
                <a:latin typeface="Arabic Typesetting" panose="03020402040406030203" pitchFamily="66" charset="-78"/>
                <a:cs typeface="Arabic Typesetting" panose="03020402040406030203" pitchFamily="66" charset="-78"/>
              </a:rPr>
              <a:t>المقدمة : ضمت بين دفتيها إشكالبة الدراسة، وأهدافها  ومنهجها الذي ينسجم مع طبيعة الدراسة ويلائمها، فضلا عما  تحتاجه بعض المصطلحات من شرح يصب في صلب الموضوع. </a:t>
            </a:r>
          </a:p>
          <a:p>
            <a:pPr algn="just" rtl="1"/>
            <a:r>
              <a:rPr lang="ar-AE" sz="3600" dirty="0">
                <a:latin typeface="Arabic Typesetting" panose="03020402040406030203" pitchFamily="66" charset="-78"/>
                <a:cs typeface="Arabic Typesetting" panose="03020402040406030203" pitchFamily="66" charset="-78"/>
              </a:rPr>
              <a:t>تناول المبحث الأول أهمية البحوث الأدبية وفائدتها أما المبحث الثاني جاء يحمل عنوان التحديات التي تواجه البحوث الأدبية</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80618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61884"/>
          </a:xfrm>
          <a:prstGeom prst="rect">
            <a:avLst/>
          </a:prstGeom>
        </p:spPr>
        <p:txBody>
          <a:bodyPr wrap="square">
            <a:spAutoFit/>
          </a:bodyPr>
          <a:lstStyle/>
          <a:p>
            <a:pPr algn="ctr"/>
            <a:r>
              <a:rPr lang="ar-SA" sz="2000" dirty="0"/>
              <a:t>الجمعية الدولية لأقسام اللغة العربية</a:t>
            </a:r>
            <a:endParaRPr lang="en-US" sz="2000" dirty="0"/>
          </a:p>
          <a:p>
            <a:pPr algn="ctr"/>
            <a:r>
              <a:rPr lang="ar-AE" sz="2000" dirty="0"/>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144001" y="1987555"/>
            <a:ext cx="3165523"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Arabic Typesetting" panose="03020402040406030203" pitchFamily="66" charset="-78"/>
                <a:cs typeface="+mj-cs"/>
              </a:rPr>
              <a:t>التحديات التي تواجه البحوث الأدبية   في عصر التقنيات</a:t>
            </a:r>
            <a:endParaRPr lang="en-US" sz="3200" b="1" dirty="0">
              <a:solidFill>
                <a:srgbClr val="FF0000"/>
              </a:solidFill>
              <a:latin typeface="Arabic Typesetting" panose="03020402040406030203" pitchFamily="66" charset="-78"/>
              <a:cs typeface="+mj-cs"/>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738554"/>
            <a:ext cx="5931877" cy="9405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مفهوم البحث العلمي</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825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669847"/>
            <a:ext cx="1005427" cy="103008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 y="1594338"/>
            <a:ext cx="9097854" cy="5216813"/>
          </a:xfrm>
          <a:prstGeom prst="rect">
            <a:avLst/>
          </a:prstGeom>
        </p:spPr>
        <p:txBody>
          <a:bodyPr wrap="square">
            <a:spAutoFit/>
          </a:bodyPr>
          <a:lstStyle/>
          <a:p>
            <a:pPr algn="just" rtl="1"/>
            <a:r>
              <a:rPr lang="ar-AE" sz="3700" dirty="0">
                <a:latin typeface="Arabic Typesetting" panose="03020402040406030203" pitchFamily="66" charset="-78"/>
                <a:cs typeface="Arabic Typesetting" panose="03020402040406030203" pitchFamily="66" charset="-78"/>
              </a:rPr>
              <a:t>لقد تباينت التعريفات في ماهية البحث العلمي في ظاهرها؛ لكنها اتفقت وأجمعت على أن البحوث العلمية موضوع من الموضوعات تنتهج التقصي والتفتيش منهجا وأسلوبا لمعالجة القضية المطروحة للنقاش،بطرق علمية وفق منهج مدروس، وبخطوات علمية وعملية، للكشف عن جوانبها المختلفة ثم حل الإشكالية،والغرض استخلاص الحقائق ثم نشرها لتعم الفائدة.</a:t>
            </a:r>
            <a:endParaRPr lang="en-US" sz="3700" dirty="0">
              <a:latin typeface="Arabic Typesetting" panose="03020402040406030203" pitchFamily="66" charset="-78"/>
              <a:cs typeface="Arabic Typesetting" panose="03020402040406030203" pitchFamily="66" charset="-78"/>
            </a:endParaRPr>
          </a:p>
          <a:p>
            <a:pPr algn="just" rtl="1"/>
            <a:r>
              <a:rPr lang="ar-AE" sz="3700" dirty="0">
                <a:latin typeface="Arabic Typesetting" panose="03020402040406030203" pitchFamily="66" charset="-78"/>
                <a:cs typeface="Arabic Typesetting" panose="03020402040406030203" pitchFamily="66" charset="-78"/>
              </a:rPr>
              <a:t> كذلك يعكس البحث خلاصة الجهد البشري، حتى تتبلور الفكرة وتميط اللثام عن التساؤولات التي طرحتها الدراسة، في شكل نتائج توصيات، ولابد من توضيح الآليات التي اعتمدت عليها الدراسة من منهج ومصادر ومراجع؛ لأنها تشكل المرجعية العلمية للدراسة</a:t>
            </a:r>
            <a:r>
              <a:rPr lang="ar-AE" dirty="0">
                <a:solidFill>
                  <a:srgbClr val="1D1D1B"/>
                </a:solidFill>
                <a:latin typeface="SimplifiedArabic"/>
              </a:rPr>
              <a:t>.</a:t>
            </a:r>
            <a:endParaRPr lang="en-US" dirty="0"/>
          </a:p>
        </p:txBody>
      </p:sp>
    </p:spTree>
    <p:extLst>
      <p:ext uri="{BB962C8B-B14F-4D97-AF65-F5344CB8AC3E}">
        <p14:creationId xmlns:p14="http://schemas.microsoft.com/office/powerpoint/2010/main" val="79598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61884"/>
          </a:xfrm>
          <a:prstGeom prst="rect">
            <a:avLst/>
          </a:prstGeom>
        </p:spPr>
        <p:txBody>
          <a:bodyPr wrap="square">
            <a:spAutoFit/>
          </a:bodyPr>
          <a:lstStyle/>
          <a:p>
            <a:pPr algn="ctr"/>
            <a:r>
              <a:rPr lang="ar-SA" sz="2000" b="1" dirty="0"/>
              <a:t>الجمعية الدولية لأقسام اللغة العربية</a:t>
            </a:r>
            <a:endParaRPr lang="en-US" sz="2000" b="1" dirty="0"/>
          </a:p>
          <a:p>
            <a:pPr algn="ctr"/>
            <a:r>
              <a:rPr lang="ar-AE" sz="2000" b="1" dirty="0"/>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766104" y="1987555"/>
            <a:ext cx="329694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Arabic Typesetting" panose="03020402040406030203" pitchFamily="66" charset="-78"/>
                <a:cs typeface="+mj-cs"/>
              </a:rPr>
              <a:t>التحديات التي تواجه البحوث الأدبية   في عصر التقنيات</a:t>
            </a:r>
            <a:endParaRPr lang="en-US" sz="3200" b="1" dirty="0">
              <a:solidFill>
                <a:srgbClr val="FF0000"/>
              </a:solidFill>
              <a:latin typeface="Arabic Typesetting" panose="03020402040406030203" pitchFamily="66" charset="-78"/>
              <a:cs typeface="+mj-cs"/>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0" y="1679135"/>
            <a:ext cx="8968153" cy="4709942"/>
          </a:xfrm>
        </p:spPr>
        <p:txBody>
          <a:bodyPr>
            <a:normAutofit/>
          </a:bodyPr>
          <a:lstStyle/>
          <a:p>
            <a:pPr marL="0" indent="0" algn="ctr">
              <a:lnSpc>
                <a:spcPct val="110000"/>
              </a:lnSpc>
              <a:buNone/>
            </a:pPr>
            <a:endParaRPr lang="ar-AE" dirty="0"/>
          </a:p>
          <a:p>
            <a:pPr marL="0" indent="0" algn="just" rtl="1">
              <a:buNone/>
            </a:pPr>
            <a:r>
              <a:rPr lang="ar-AE" sz="4000" dirty="0">
                <a:solidFill>
                  <a:srgbClr val="FF0000"/>
                </a:solidFill>
                <a:latin typeface="Arabic Typesetting" panose="03020402040406030203" pitchFamily="66" charset="-78"/>
                <a:cs typeface="Arabic Typesetting" panose="03020402040406030203" pitchFamily="66" charset="-78"/>
              </a:rPr>
              <a:t>البحث ومضة فكر تحمل في أحشائها أفكارًا جديدة</a:t>
            </a:r>
            <a:r>
              <a:rPr lang="ar-AE" sz="4000" dirty="0">
                <a:latin typeface="Arabic Typesetting" panose="03020402040406030203" pitchFamily="66" charset="-78"/>
                <a:cs typeface="Arabic Typesetting" panose="03020402040406030203" pitchFamily="66" charset="-78"/>
              </a:rPr>
              <a:t>؛ برؤى إيجابية تستشرف فيها المستقبل، وتتحاشى الاجترار أو التكرار قدر المستطاع، وتسعى لتنمية الفكرة وتطويرها لتواكب روح عصرها أو زمانها، وتخضع الفكرة للفحص والتقصي بأسلوب علمي ضابطه الفكر المطلع والعقل السديد، لتشكل هذه الفكرة الصغيرة في حجمها الكبيرة في معناها ومبناها إضافة حقيقة؛ لما سبقها من دارسات، وتعالج القضية المطروحة للنقاش بأسلوب علمي وفق منهج مدروس، ليحقق الغاية المنشودة منه.</a:t>
            </a:r>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مفهوم البحث</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5452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92662"/>
          </a:xfrm>
          <a:prstGeom prst="rect">
            <a:avLst/>
          </a:prstGeom>
        </p:spPr>
        <p:txBody>
          <a:bodyPr wrap="square">
            <a:spAutoFit/>
          </a:bodyPr>
          <a:lstStyle/>
          <a:p>
            <a:pPr algn="ctr"/>
            <a:r>
              <a:rPr lang="ar-SA" sz="2000" b="1" dirty="0"/>
              <a:t>الجمعية الدولية لأقسام اللغة العربية</a:t>
            </a:r>
            <a:endParaRPr lang="en-US" sz="2000" b="1" dirty="0"/>
          </a:p>
          <a:p>
            <a:pPr algn="ctr"/>
            <a:r>
              <a:rPr lang="ar-AE" sz="2000" b="1" dirty="0"/>
              <a:t>المؤتمر الدولي للبحث العلمي</a:t>
            </a:r>
          </a:p>
          <a:p>
            <a:pPr algn="ctr"/>
            <a:endParaRPr lang="ar-AE" dirty="0"/>
          </a:p>
          <a:p>
            <a:pPr algn="ctr"/>
            <a:r>
              <a:rPr lang="ar-AE" sz="2000" b="1" dirty="0">
                <a:solidFill>
                  <a:schemeClr val="bg1"/>
                </a:solidFill>
                <a:latin typeface="Dubai" panose="020B0503030403030204" pitchFamily="34" charset="-78"/>
                <a:cs typeface="Dubai" panose="020B0503030403030204" pitchFamily="34" charset="-78"/>
              </a:rPr>
              <a:t>لية </a:t>
            </a: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9237785" y="1997839"/>
            <a:ext cx="2825262"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a:r>
              <a:rPr lang="ar-AE" sz="3200" b="1" dirty="0">
                <a:solidFill>
                  <a:srgbClr val="FF0000"/>
                </a:solidFill>
                <a:latin typeface="Arabic Typesetting" panose="03020402040406030203" pitchFamily="66" charset="-78"/>
                <a:cs typeface="+mj-cs"/>
              </a:rPr>
              <a:t>التحديات التي تواجه البحوث الأدبية   في عصر التقنيات</a:t>
            </a:r>
            <a:endParaRPr lang="en-US" sz="3200" b="1" dirty="0">
              <a:solidFill>
                <a:srgbClr val="FF0000"/>
              </a:solidFill>
              <a:latin typeface="Arabic Typesetting" panose="03020402040406030203" pitchFamily="66" charset="-78"/>
              <a:cs typeface="+mj-cs"/>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895437" y="460373"/>
            <a:ext cx="7769642" cy="5543917"/>
          </a:xfrm>
        </p:spPr>
        <p:txBody>
          <a:bodyPr/>
          <a:lstStyle/>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a:p>
            <a:pPr marL="0" indent="0" algn="ctr">
              <a:lnSpc>
                <a:spcPct val="110000"/>
              </a:lnSpc>
              <a:buNone/>
            </a:pPr>
            <a:endParaRPr lang="ar-AE" dirty="0"/>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البحوث الأدبية والبحوث التطبيقية</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5846" y="1997839"/>
            <a:ext cx="8968154" cy="3785652"/>
          </a:xfrm>
          <a:prstGeom prst="rect">
            <a:avLst/>
          </a:prstGeom>
        </p:spPr>
        <p:txBody>
          <a:bodyPr wrap="square">
            <a:spAutoFit/>
          </a:bodyPr>
          <a:lstStyle/>
          <a:p>
            <a:pPr algn="r" rtl="1"/>
            <a:r>
              <a:rPr lang="ar-AE" sz="4000" dirty="0">
                <a:latin typeface="Arabic Typesetting" panose="03020402040406030203" pitchFamily="66" charset="-78"/>
                <a:cs typeface="Arabic Typesetting" panose="03020402040406030203" pitchFamily="66" charset="-78"/>
              </a:rPr>
              <a:t>البحوث الأدبية جزء لا يتجزأ من البحوث التطبيقية؛ لكنها صبغت بالطابع النظري كغيرها من العلوم الإنسانية الأخرى.</a:t>
            </a:r>
          </a:p>
          <a:p>
            <a:pPr algn="r" rtl="1"/>
            <a:r>
              <a:rPr lang="ar-AE" sz="4000" dirty="0">
                <a:latin typeface="Arabic Typesetting" panose="03020402040406030203" pitchFamily="66" charset="-78"/>
                <a:cs typeface="Arabic Typesetting" panose="03020402040406030203" pitchFamily="66" charset="-78"/>
              </a:rPr>
              <a:t>ومهما اختلفت ميادين البحث العلمي؛ فإن الغاية منه تنحصر في واحد من هذه الأمور التي أشار العلماء وهي:</a:t>
            </a:r>
          </a:p>
          <a:p>
            <a:pPr algn="r" rtl="1"/>
            <a:r>
              <a:rPr lang="ar-AE" sz="4000" dirty="0">
                <a:latin typeface="Arabic Typesetting" panose="03020402040406030203" pitchFamily="66" charset="-78"/>
                <a:cs typeface="Arabic Typesetting" panose="03020402040406030203" pitchFamily="66" charset="-78"/>
              </a:rPr>
              <a:t> الاختراع أو الجمع أوتكميل النواقص أو التفصيل أو التهدذيب أو الترتيب أو تعيين مبهم، أو تبيين خطأ.</a:t>
            </a:r>
            <a:endParaRPr lang="en-US"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025513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5486E5C-3FCE-4AAE-A53C-BC14D3146B5F}"/>
              </a:ext>
            </a:extLst>
          </p:cNvPr>
          <p:cNvSpPr/>
          <p:nvPr/>
        </p:nvSpPr>
        <p:spPr>
          <a:xfrm>
            <a:off x="8968154" y="1731777"/>
            <a:ext cx="3094892" cy="1200329"/>
          </a:xfrm>
          <a:prstGeom prst="rect">
            <a:avLst/>
          </a:prstGeom>
        </p:spPr>
        <p:txBody>
          <a:bodyPr wrap="square">
            <a:spAutoFit/>
          </a:bodyPr>
          <a:lstStyle/>
          <a:p>
            <a:pPr algn="ctr"/>
            <a:r>
              <a:rPr lang="ar-SA" b="1" dirty="0">
                <a:latin typeface="Times New Roman" panose="02020603050405020304" pitchFamily="18" charset="0"/>
                <a:cs typeface="Times New Roman" panose="02020603050405020304" pitchFamily="18" charset="0"/>
              </a:rPr>
              <a:t>الجمعية الدولية لأقسام اللغة العربية</a:t>
            </a:r>
            <a:endParaRPr lang="en-US" b="1" dirty="0">
              <a:latin typeface="Times New Roman" panose="02020603050405020304" pitchFamily="18" charset="0"/>
              <a:cs typeface="Times New Roman" panose="02020603050405020304" pitchFamily="18" charset="0"/>
            </a:endParaRPr>
          </a:p>
          <a:p>
            <a:pPr algn="ctr"/>
            <a:r>
              <a:rPr lang="ar-AE" b="1" dirty="0">
                <a:latin typeface="Times New Roman" panose="02020603050405020304" pitchFamily="18" charset="0"/>
                <a:cs typeface="Times New Roman" panose="02020603050405020304" pitchFamily="18" charset="0"/>
              </a:rPr>
              <a:t>المؤتمر الدولي للبحث العلمي</a:t>
            </a:r>
          </a:p>
          <a:p>
            <a:pPr algn="ctr"/>
            <a:endParaRPr lang="ar-AE" dirty="0"/>
          </a:p>
          <a:p>
            <a:pPr algn="ctr"/>
            <a:r>
              <a:rPr lang="ar-AE" dirty="0">
                <a:solidFill>
                  <a:schemeClr val="bg1"/>
                </a:solidFill>
                <a:latin typeface="Dubai" panose="020B0503030403030204" pitchFamily="34" charset="-78"/>
                <a:cs typeface="Dubai" panose="020B0503030403030204" pitchFamily="34" charset="-78"/>
              </a:rPr>
              <a:t>الآداب والعلوم الإنسانية  </a:t>
            </a:r>
          </a:p>
        </p:txBody>
      </p:sp>
      <p:sp>
        <p:nvSpPr>
          <p:cNvPr id="33" name="Right Triangle 32"/>
          <p:cNvSpPr/>
          <p:nvPr/>
        </p:nvSpPr>
        <p:spPr>
          <a:xfrm flipH="1">
            <a:off x="8519625" y="3619183"/>
            <a:ext cx="3789900" cy="323881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5486E5C-3FCE-4AAE-A53C-BC14D3146B5F}"/>
              </a:ext>
            </a:extLst>
          </p:cNvPr>
          <p:cNvSpPr/>
          <p:nvPr/>
        </p:nvSpPr>
        <p:spPr>
          <a:xfrm>
            <a:off x="8874368" y="2098431"/>
            <a:ext cx="3188677" cy="2000548"/>
          </a:xfrm>
          <a:prstGeom prst="rect">
            <a:avLst/>
          </a:prstGeom>
        </p:spPr>
        <p:txBody>
          <a:bodyPr wrap="square">
            <a:spAutoFit/>
          </a:bodyPr>
          <a:lstStyle/>
          <a:p>
            <a:pPr algn="ctr"/>
            <a:endParaRPr lang="ar-AE" sz="2800" b="1" dirty="0">
              <a:latin typeface="Arabic Typesetting" panose="03020402040406030203" pitchFamily="66" charset="-78"/>
              <a:cs typeface="Arabic Typesetting" panose="03020402040406030203" pitchFamily="66" charset="-78"/>
            </a:endParaRPr>
          </a:p>
          <a:p>
            <a:pPr algn="ctr" defTabSz="1027113"/>
            <a:r>
              <a:rPr lang="ar-AE" sz="3200" b="1" dirty="0">
                <a:solidFill>
                  <a:srgbClr val="FF0000"/>
                </a:solidFill>
                <a:latin typeface="Times New Roman" panose="02020603050405020304" pitchFamily="18" charset="0"/>
                <a:cs typeface="Times New Roman" panose="02020603050405020304" pitchFamily="18" charset="0"/>
              </a:rPr>
              <a:t>التحديات التي تواجه البحوث الأدبية   في عصر التقنيات</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5486E5C-3FCE-4AAE-A53C-BC14D3146B5F}"/>
              </a:ext>
            </a:extLst>
          </p:cNvPr>
          <p:cNvSpPr/>
          <p:nvPr/>
        </p:nvSpPr>
        <p:spPr>
          <a:xfrm>
            <a:off x="9538415" y="5099538"/>
            <a:ext cx="2653585" cy="1938992"/>
          </a:xfrm>
          <a:prstGeom prst="rect">
            <a:avLst/>
          </a:prstGeom>
        </p:spPr>
        <p:txBody>
          <a:bodyPr wrap="square">
            <a:spAutoFit/>
          </a:bodyPr>
          <a:lstStyle/>
          <a:p>
            <a:pPr algn="ctr"/>
            <a:r>
              <a:rPr lang="ar-AE" sz="4000" b="1" dirty="0">
                <a:solidFill>
                  <a:schemeClr val="bg1"/>
                </a:solidFill>
                <a:latin typeface="Arabic Typesetting" panose="03020402040406030203" pitchFamily="66" charset="-78"/>
                <a:cs typeface="Arabic Typesetting" panose="03020402040406030203" pitchFamily="66" charset="-78"/>
              </a:rPr>
              <a:t>تقديم </a:t>
            </a:r>
          </a:p>
          <a:p>
            <a:pPr algn="ctr"/>
            <a:r>
              <a:rPr lang="ar-AE" sz="4000" b="1" dirty="0">
                <a:solidFill>
                  <a:schemeClr val="bg1"/>
                </a:solidFill>
                <a:latin typeface="Arabic Typesetting" panose="03020402040406030203" pitchFamily="66" charset="-78"/>
                <a:cs typeface="Arabic Typesetting" panose="03020402040406030203" pitchFamily="66" charset="-78"/>
              </a:rPr>
              <a:t>أ. د</a:t>
            </a:r>
          </a:p>
          <a:p>
            <a:pPr algn="ctr"/>
            <a:r>
              <a:rPr lang="ar-AE" sz="4000" b="1" dirty="0">
                <a:solidFill>
                  <a:schemeClr val="bg1"/>
                </a:solidFill>
                <a:latin typeface="Arabic Typesetting" panose="03020402040406030203" pitchFamily="66" charset="-78"/>
                <a:cs typeface="Arabic Typesetting" panose="03020402040406030203" pitchFamily="66" charset="-78"/>
              </a:rPr>
              <a:t> سعاد سيد محجوب</a:t>
            </a:r>
            <a:endParaRPr lang="ar-AE" sz="4000" b="1" dirty="0">
              <a:ln>
                <a:solidFill>
                  <a:schemeClr val="bg1"/>
                </a:solidFill>
              </a:ln>
              <a:solidFill>
                <a:schemeClr val="bg1"/>
              </a:solidFill>
              <a:latin typeface="Dubai" panose="020B0503030403030204" pitchFamily="34" charset="-78"/>
              <a:cs typeface="Dubai" panose="020B0503030403030204" pitchFamily="34" charset="-78"/>
            </a:endParaRPr>
          </a:p>
        </p:txBody>
      </p:sp>
      <p:pic>
        <p:nvPicPr>
          <p:cNvPr id="13" name="Content Placeholder 11" descr="C:\Users\Suad\Desktop\310-x-310-شعارات-ملونة-كاملة-0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9344333" y="150832"/>
            <a:ext cx="1733976" cy="1549104"/>
          </a:xfrm>
          <a:prstGeom prst="rect">
            <a:avLst/>
          </a:prstGeom>
          <a:noFill/>
          <a:ln>
            <a:noFill/>
          </a:ln>
        </p:spPr>
      </p:pic>
      <p:sp>
        <p:nvSpPr>
          <p:cNvPr id="4" name="Rectangle 3"/>
          <p:cNvSpPr/>
          <p:nvPr/>
        </p:nvSpPr>
        <p:spPr>
          <a:xfrm>
            <a:off x="8968154" y="1987555"/>
            <a:ext cx="2892842" cy="369332"/>
          </a:xfrm>
          <a:prstGeom prst="rect">
            <a:avLst/>
          </a:prstGeom>
        </p:spPr>
        <p:txBody>
          <a:bodyPr wrap="square">
            <a:spAutoFit/>
          </a:bodyPr>
          <a:lstStyle/>
          <a:p>
            <a:endParaRPr lang="ar-AE" dirty="0">
              <a:solidFill>
                <a:srgbClr val="202124"/>
              </a:solidFill>
              <a:latin typeface="Google Sans"/>
            </a:endParaRPr>
          </a:p>
        </p:txBody>
      </p:sp>
      <p:sp>
        <p:nvSpPr>
          <p:cNvPr id="5" name="Content Placeholder 4"/>
          <p:cNvSpPr>
            <a:spLocks noGrp="1"/>
          </p:cNvSpPr>
          <p:nvPr>
            <p:ph idx="1"/>
          </p:nvPr>
        </p:nvSpPr>
        <p:spPr>
          <a:xfrm>
            <a:off x="117231" y="1679134"/>
            <a:ext cx="9025051" cy="4325156"/>
          </a:xfrm>
        </p:spPr>
        <p:txBody>
          <a:bodyPr>
            <a:normAutofit/>
          </a:bodyPr>
          <a:lstStyle/>
          <a:p>
            <a:pPr marL="0" indent="0" algn="ctr">
              <a:lnSpc>
                <a:spcPct val="110000"/>
              </a:lnSpc>
              <a:buNone/>
            </a:pPr>
            <a:endParaRPr lang="ar-AE" dirty="0"/>
          </a:p>
          <a:p>
            <a:pPr algn="just" rtl="1"/>
            <a:r>
              <a:rPr lang="ar-AE" sz="3600" dirty="0">
                <a:solidFill>
                  <a:srgbClr val="1D1D1B"/>
                </a:solidFill>
                <a:latin typeface="Arabic Typesetting" panose="03020402040406030203" pitchFamily="66" charset="-78"/>
                <a:cs typeface="Arabic Typesetting" panose="03020402040406030203" pitchFamily="66" charset="-78"/>
              </a:rPr>
              <a:t>البحوث الأدبية من آليات كسب العلوم والمعارف، والتطوير الذاتي ،والسمو بحس الباحث الأدبي وذوقه الفني، </a:t>
            </a:r>
          </a:p>
          <a:p>
            <a:pPr algn="just" rtl="1"/>
            <a:r>
              <a:rPr lang="ar-AE" sz="3600" dirty="0">
                <a:solidFill>
                  <a:srgbClr val="1D1D1B"/>
                </a:solidFill>
                <a:latin typeface="Arabic Typesetting" panose="03020402040406030203" pitchFamily="66" charset="-78"/>
                <a:cs typeface="Arabic Typesetting" panose="03020402040406030203" pitchFamily="66" charset="-78"/>
              </a:rPr>
              <a:t>ومن فوائدها مساعدة الباحث على تطوير مهاراته القديمة وتنميتها، كما تمكنه من اكتساب مهارات جديدة</a:t>
            </a:r>
          </a:p>
          <a:p>
            <a:pPr algn="just" rtl="1"/>
            <a:r>
              <a:rPr lang="ar-AE" sz="3600" dirty="0">
                <a:solidFill>
                  <a:srgbClr val="1D1D1B"/>
                </a:solidFill>
                <a:latin typeface="Arabic Typesetting" panose="03020402040406030203" pitchFamily="66" charset="-78"/>
                <a:cs typeface="Arabic Typesetting" panose="03020402040406030203" pitchFamily="66" charset="-78"/>
              </a:rPr>
              <a:t>النصوص الأدبية تحمل في سويداء قلبها خبرات الأمم السابقة وتجاربهم وعصارة ما جادت به قرائحهم. لذا تساعد في توعية المجتمع.</a:t>
            </a:r>
          </a:p>
          <a:p>
            <a:pPr marL="0" indent="0" algn="r" rtl="1">
              <a:lnSpc>
                <a:spcPct val="110000"/>
              </a:lnSpc>
              <a:buNone/>
            </a:pPr>
            <a:endParaRPr lang="ar-AE" sz="3600" dirty="0">
              <a:solidFill>
                <a:srgbClr val="1D1D1B"/>
              </a:solidFill>
              <a:latin typeface="Arabic Typesetting" panose="03020402040406030203" pitchFamily="66" charset="-78"/>
              <a:cs typeface="Arabic Typesetting" panose="03020402040406030203" pitchFamily="66" charset="-78"/>
            </a:endParaRPr>
          </a:p>
        </p:txBody>
      </p:sp>
      <p:sp>
        <p:nvSpPr>
          <p:cNvPr id="2" name="Rectangle 1"/>
          <p:cNvSpPr/>
          <p:nvPr/>
        </p:nvSpPr>
        <p:spPr>
          <a:xfrm>
            <a:off x="1934308" y="586155"/>
            <a:ext cx="5931877" cy="11137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ar-AE" sz="4400" b="1" dirty="0">
                <a:solidFill>
                  <a:schemeClr val="tx1"/>
                </a:solidFill>
                <a:latin typeface="Arabic Typesetting" panose="03020402040406030203" pitchFamily="66" charset="-78"/>
                <a:cs typeface="Arabic Typesetting" panose="03020402040406030203" pitchFamily="66" charset="-78"/>
              </a:rPr>
              <a:t>أهمية البحوث الأدبية وفائدتها </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12" name="Flowchart: Connector 11"/>
          <p:cNvSpPr/>
          <p:nvPr/>
        </p:nvSpPr>
        <p:spPr>
          <a:xfrm>
            <a:off x="1629509" y="5965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7200385" y="586155"/>
            <a:ext cx="1005427" cy="1092979"/>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6003545"/>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5482</TotalTime>
  <Words>3614</Words>
  <Application>Microsoft Office PowerPoint</Application>
  <PresentationFormat>Widescreen</PresentationFormat>
  <Paragraphs>534</Paragraphs>
  <Slides>35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Arabic Typesetting</vt:lpstr>
      <vt:lpstr>Arial</vt:lpstr>
      <vt:lpstr>Calibri</vt:lpstr>
      <vt:lpstr>Calibri Light</vt:lpstr>
      <vt:lpstr>Dubai</vt:lpstr>
      <vt:lpstr>Google Sans</vt:lpstr>
      <vt:lpstr>SimplifiedArabic</vt:lpstr>
      <vt:lpstr>SymbolMT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profile</dc:creator>
  <cp:lastModifiedBy>profile</cp:lastModifiedBy>
  <cp:revision>212</cp:revision>
  <dcterms:created xsi:type="dcterms:W3CDTF">2021-07-27T17:14:10Z</dcterms:created>
  <dcterms:modified xsi:type="dcterms:W3CDTF">2022-12-08T19:04:54Z</dcterms:modified>
</cp:coreProperties>
</file>