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notesMasterIdLst>
    <p:notesMasterId r:id="rId15"/>
  </p:notesMasterIdLst>
  <p:sldIdLst>
    <p:sldId id="256" r:id="rId2"/>
    <p:sldId id="258" r:id="rId3"/>
    <p:sldId id="26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9" r:id="rId13"/>
    <p:sldId id="267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عبدالله العمراني" initials="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25D"/>
    <a:srgbClr val="264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D9F7BD-3F32-454F-A3A0-23C93284D377}" type="datetimeFigureOut">
              <a:rPr lang="ar-SA" smtClean="0"/>
              <a:t>19/04/1445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FDADC5-7320-4CA9-984B-A6FE73F77A80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864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DADC5-7320-4CA9-984B-A6FE73F77A8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798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0587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5392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1280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925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48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829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7939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389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3790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9179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13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B7E125-5EA9-AAA1-8B2B-A7C3C036D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86B3732-27BC-63D9-6D9A-08339D832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6DBD84-916C-108A-2E9B-E7FDC051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C4BED6-805D-2B81-5A10-CEF5310F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248087-2721-2510-E838-87A701AC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7185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A3D405-70F1-FDFE-E0C6-A0A289E4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804F361-BB92-220B-AEC7-8FF39C802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27FF38A-30A9-041B-26B3-B894DC72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A1BE66-9AED-5565-EF55-9DA3F2C0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BFB74B-709F-2FDE-3522-5C4DC33A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6775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5AC43B2-A630-0B82-FB7E-40E74FEE2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436E891-DB4A-3763-4B5B-F7F8A2E79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4BF696-3429-D311-8377-A6D3FD8D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9F4351-C38D-67D6-5885-E6C09E0F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9042C9-E8DA-AA0D-77A1-F05A6DBE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9647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EDE7FA-2BEC-20FB-69C7-DCDCE2621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0132866-6BDE-B2A8-9DCA-5D3972B4B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E15B63-D26E-150C-2413-D806600C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BC92DF-BD1D-9574-82A5-AF768288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0A4281-532F-514C-3073-38F3D6213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98428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CB615C-FC4D-C8CE-F530-BC4D622C9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5737559-81CC-6787-341D-6261B9424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07BE10-6900-2417-7F40-C60CDF71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CB0CBB-AEC3-5DFE-002C-575F023D8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AED01E-A079-ED73-2401-FA639F64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5868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8C698F-01D1-7120-51E2-47AC6522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4E0ED84-36C9-6D53-A78F-D84385882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7000B7-65F0-F045-A57C-19AFD00C6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8E2AA4B-EADB-06B4-A7C1-B73EE567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36B4697-5E6D-80BF-CD2B-4A5787F4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13BF097-97CD-81C7-D0A9-2EFCB42BE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2682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415421-264A-EB6E-D577-2A0B6CF0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AB93703-A7E2-1D6E-70F8-3D3AF7E63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ECF3B04-DA92-02C7-01FD-84D8B3EBC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B4201E5-247C-AD8B-7BDE-2493FE279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6577E89-C5AE-2CF7-EBD3-0C0B208E9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19591FC-E48D-7911-965B-1777A0B9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C86AFAD-A2C0-8161-402C-09B573C8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123C59D-66DD-3195-2410-28BA12F1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4181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472410-DDAB-4F54-569B-F8F884E38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7C0B936-3707-C1FF-A1C4-86477427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BCD00D1-32AD-C6FB-9CCA-F91FC7C7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BBBC45E-2B9B-0AC6-5A92-3E45D9DD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534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31AE2D-A3B7-4150-D9BA-C8DAE700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CDC548A-075C-D4C8-AE2D-20A49902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B3A4EAD-4FE6-919B-8AC1-1907E511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6767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D4237E-880F-B9FE-2600-3F1F7875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6768B90-2E41-3C2F-E3C8-3D641CBF6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35FAA50-9639-A5A3-6130-3E44C28CC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18296E3-017A-2A9C-9011-25F4012D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BCDA8BF-53B8-ABE4-1216-7BF4AD3A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2171418-BE9C-701D-2A9F-5E7FFF8A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997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77FB7C-3107-6884-69C5-96834D70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2263CF2-CF89-4C6E-2EE2-4A8C0AEB7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722EB2-F94F-C015-F477-C8A5C9E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A96CB6C-2A37-1BDD-3BD3-E9B3FB994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2CAF8C6-433F-4EDE-EEE2-2D4C2D55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A408937-CD88-9A90-FC07-9285D233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68853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F052D1F-B789-C0A0-9B48-EDB7E2BB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318D6C1-6051-B714-2FAC-2387EF9C0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CEE1CD-0E31-924C-E512-1F00271CF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09554-6A65-4E3E-B0C1-A6559C473139}" type="datetimeFigureOut">
              <a:rPr lang="ar-SY" smtClean="0"/>
              <a:t>19/04/1445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6DCF34C-49BB-EEF5-7BCE-8B7978C81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4B13B9-D1BC-CB97-AC2F-D334FA490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C9B-4BAF-4495-B949-F5C41C235758}" type="slidenum">
              <a:rPr lang="ar-SY" smtClean="0"/>
              <a:t>‹N°›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4872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>
            <a:extLst>
              <a:ext uri="{FF2B5EF4-FFF2-40B4-BE49-F238E27FC236}">
                <a16:creationId xmlns:a16="http://schemas.microsoft.com/office/drawing/2014/main" id="{E6B6689D-D419-4AB6-998C-CB0064056EE9}"/>
              </a:ext>
            </a:extLst>
          </p:cNvPr>
          <p:cNvSpPr/>
          <p:nvPr/>
        </p:nvSpPr>
        <p:spPr>
          <a:xfrm>
            <a:off x="-12438" y="3297551"/>
            <a:ext cx="12204438" cy="1209018"/>
          </a:xfrm>
          <a:prstGeom prst="rect">
            <a:avLst/>
          </a:prstGeom>
          <a:solidFill>
            <a:srgbClr val="26415E"/>
          </a:solidFill>
          <a:ln>
            <a:solidFill>
              <a:srgbClr val="26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>
                <a:latin typeface="Andalus" panose="02020603050405020304" pitchFamily="18" charset="-78"/>
                <a:cs typeface="Andalus" panose="02020603050405020304" pitchFamily="18" charset="-78"/>
              </a:rPr>
              <a:t>السياسات العمومية وأخواتها بين النجاعة والفعالية</a:t>
            </a:r>
            <a:endParaRPr lang="fr-FR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A1711452-7ED8-4E4D-9282-B6D060A0B821}"/>
              </a:ext>
            </a:extLst>
          </p:cNvPr>
          <p:cNvSpPr/>
          <p:nvPr/>
        </p:nvSpPr>
        <p:spPr>
          <a:xfrm>
            <a:off x="7000569" y="265800"/>
            <a:ext cx="4886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المحفل العلمي الدولي الثالث عشر</a:t>
            </a:r>
            <a:r>
              <a:rPr lang="en-US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ar-SA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ماليزيا</a:t>
            </a:r>
            <a:endParaRPr lang="ar-IQ" sz="24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E3C3FC93-5DC7-4998-BA2C-2CBB071805F5}"/>
              </a:ext>
            </a:extLst>
          </p:cNvPr>
          <p:cNvSpPr/>
          <p:nvPr/>
        </p:nvSpPr>
        <p:spPr>
          <a:xfrm>
            <a:off x="628016" y="265800"/>
            <a:ext cx="31794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078D9352-4722-4C49-A2A4-3DC5D07E0677}"/>
              </a:ext>
            </a:extLst>
          </p:cNvPr>
          <p:cNvSpPr txBox="1"/>
          <p:nvPr/>
        </p:nvSpPr>
        <p:spPr>
          <a:xfrm>
            <a:off x="3070444" y="4506569"/>
            <a:ext cx="6732317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الباحث : </a:t>
            </a:r>
            <a:r>
              <a:rPr lang="ar-M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ذ. عادل مراكشي شملة</a:t>
            </a:r>
            <a:r>
              <a:rPr lang="ar-SA" sz="2400" b="1" dirty="0" smtClean="0">
                <a:latin typeface="AbdoLine-Black" panose="02000500030000020004" pitchFamily="50" charset="-78"/>
                <a:cs typeface="AbdoLine-Black" panose="02000500030000020004" pitchFamily="50" charset="-78"/>
              </a:rPr>
              <a:t> </a:t>
            </a:r>
            <a:r>
              <a:rPr lang="en-US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/</a:t>
            </a: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 المغرب </a:t>
            </a:r>
            <a:b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</a:b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الدراسة :</a:t>
            </a:r>
            <a:r>
              <a:rPr lang="ar-SA" sz="20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دكتوراه </a:t>
            </a:r>
            <a:r>
              <a:rPr lang="ar-MA" sz="20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القانون العام و العلوم السياسية</a:t>
            </a:r>
            <a:r>
              <a:rPr lang="ar-SA" sz="2000" b="1" dirty="0" smtClean="0">
                <a:latin typeface="AbdoLine-Black" panose="02000500030000020004" pitchFamily="50" charset="-78"/>
                <a:cs typeface="AbdoLine-Black" panose="02000500030000020004" pitchFamily="50" charset="-78"/>
              </a:rPr>
              <a:t> </a:t>
            </a:r>
            <a:r>
              <a:rPr lang="en-US" sz="20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/</a:t>
            </a:r>
            <a:r>
              <a:rPr lang="ar-SA" sz="20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 جامعة الحسن الثاني</a:t>
            </a: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/>
            </a:r>
            <a:b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</a:b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العمل الحالي </a:t>
            </a:r>
            <a:r>
              <a:rPr lang="ar-SA" sz="2400" b="1" dirty="0" smtClean="0">
                <a:latin typeface="AbdoLine-Black" panose="02000500030000020004" pitchFamily="50" charset="-78"/>
                <a:cs typeface="AbdoLine-Black" panose="02000500030000020004" pitchFamily="50" charset="-78"/>
              </a:rPr>
              <a:t>:</a:t>
            </a:r>
            <a:r>
              <a:rPr lang="ar-MA" sz="2400" b="1" dirty="0" smtClean="0">
                <a:latin typeface="AbdoLine-Black" panose="02000500030000020004" pitchFamily="50" charset="-78"/>
                <a:cs typeface="AbdoLine-Black" panose="02000500030000020004" pitchFamily="50" charset="-78"/>
              </a:rPr>
              <a:t>إطار </a:t>
            </a:r>
            <a:r>
              <a:rPr lang="ar-M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و متخصص في الإدارة الترابية و </a:t>
            </a:r>
            <a:r>
              <a:rPr lang="ar-MA" sz="2400" b="1" dirty="0" smtClean="0">
                <a:latin typeface="AbdoLine-Black" panose="02000500030000020004" pitchFamily="50" charset="-78"/>
                <a:cs typeface="AbdoLine-Black" panose="02000500030000020004" pitchFamily="50" charset="-78"/>
              </a:rPr>
              <a:t>الرقمية</a:t>
            </a:r>
            <a:r>
              <a:rPr lang="fr-FR" sz="2400" b="1" dirty="0" smtClean="0">
                <a:latin typeface="AbdoLine-Black" panose="02000500030000020004" pitchFamily="50" charset="-78"/>
                <a:cs typeface="AbdoLine-Black" panose="02000500030000020004" pitchFamily="50" charset="-78"/>
              </a:rPr>
              <a:t>/</a:t>
            </a:r>
            <a:r>
              <a:rPr lang="ar-M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باحث </a:t>
            </a:r>
            <a:r>
              <a:rPr lang="ar-MA" sz="2400" b="1" dirty="0" smtClean="0">
                <a:latin typeface="AbdoLine-Black" panose="02000500030000020004" pitchFamily="50" charset="-78"/>
                <a:cs typeface="AbdoLine-Black" panose="02000500030000020004" pitchFamily="50" charset="-78"/>
              </a:rPr>
              <a:t>في</a:t>
            </a:r>
            <a:r>
              <a:rPr lang="fr-FR" sz="2400" b="1" dirty="0" smtClean="0">
                <a:latin typeface="AbdoLine-Black" panose="02000500030000020004" pitchFamily="50" charset="-78"/>
                <a:cs typeface="AbdoLine-Black" panose="02000500030000020004" pitchFamily="50" charset="-78"/>
              </a:rPr>
              <a:t> </a:t>
            </a:r>
            <a:r>
              <a:rPr lang="ar-M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القانون العام و العلوم السياسية</a:t>
            </a:r>
            <a:r>
              <a:rPr lang="ar-SA" sz="2400" b="1" dirty="0" smtClean="0">
                <a:latin typeface="AbdoLine-Black" panose="02000500030000020004" pitchFamily="50" charset="-78"/>
                <a:cs typeface="AbdoLine-Black" panose="02000500030000020004" pitchFamily="50" charset="-78"/>
              </a:rPr>
              <a:t>    </a:t>
            </a:r>
            <a:endParaRPr lang="ar-SA" sz="2400" b="1" dirty="0">
              <a:solidFill>
                <a:srgbClr val="FF0000"/>
              </a:solidFill>
              <a:latin typeface="AbdoLine-Black" panose="02000500030000020004" pitchFamily="50" charset="-78"/>
              <a:cs typeface="AbdoLine-Black" panose="02000500030000020004" pitchFamily="50" charset="-78"/>
            </a:endParaRPr>
          </a:p>
        </p:txBody>
      </p:sp>
      <p:sp>
        <p:nvSpPr>
          <p:cNvPr id="2" name="مستطيل 7">
            <a:extLst>
              <a:ext uri="{FF2B5EF4-FFF2-40B4-BE49-F238E27FC236}">
                <a16:creationId xmlns:a16="http://schemas.microsoft.com/office/drawing/2014/main" id="{CA1074D1-7B3E-EE5D-C285-CA6AC9988D8B}"/>
              </a:ext>
            </a:extLst>
          </p:cNvPr>
          <p:cNvSpPr/>
          <p:nvPr/>
        </p:nvSpPr>
        <p:spPr>
          <a:xfrm>
            <a:off x="7393858" y="772522"/>
            <a:ext cx="4385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المؤتمر </a:t>
            </a:r>
            <a:r>
              <a:rPr lang="ar-SA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الدولي الرابع عشر </a:t>
            </a:r>
            <a:r>
              <a:rPr lang="ar-SA" sz="2400" b="1" dirty="0" smtClean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للاتجاهات </a:t>
            </a:r>
            <a:r>
              <a:rPr lang="ar-SA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الحديثة في العلوم الإنسانية و </a:t>
            </a:r>
            <a:r>
              <a:rPr lang="ar-SA" sz="2400" b="1" dirty="0" smtClean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الاجتماعية </a:t>
            </a:r>
            <a:r>
              <a:rPr lang="ar-SA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اللغوية و الأدبية</a:t>
            </a:r>
            <a:endParaRPr lang="ar-IQ" sz="24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CE5E92-E3E5-8069-0DBD-7ABA9436B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789" y="0"/>
            <a:ext cx="1598421" cy="178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3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-1"/>
            <a:ext cx="12192000" cy="629265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SA" sz="36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توصيات و مقترحات</a:t>
            </a:r>
            <a:endParaRPr lang="fr-FR" sz="24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1524000" y="1305500"/>
            <a:ext cx="9360310" cy="529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lvl="0" indent="-342900">
              <a:buAutoNum type="arabic1Minus"/>
            </a:pPr>
            <a:r>
              <a:rPr lang="ar-MA" sz="2800" dirty="0">
                <a:ea typeface="Calibri"/>
                <a:cs typeface="Calibri"/>
                <a:sym typeface="Calibri"/>
              </a:rPr>
              <a:t>العمل على التنصيص الدستوري للسياسات العامة تحقيقا لاستمرارية اهداف الدولة الاستراتيجية على المدى البعيد و </a:t>
            </a:r>
            <a:r>
              <a:rPr lang="ar-MA" sz="2800" dirty="0" smtClean="0">
                <a:ea typeface="Calibri"/>
                <a:cs typeface="Calibri"/>
                <a:sym typeface="Calibri"/>
              </a:rPr>
              <a:t>المتوسط</a:t>
            </a:r>
            <a:endParaRPr lang="fr-FR" sz="2800" dirty="0" smtClean="0">
              <a:ea typeface="Calibri"/>
              <a:cs typeface="Calibri"/>
              <a:sym typeface="Calibri"/>
            </a:endParaRPr>
          </a:p>
          <a:p>
            <a:pPr marL="342900" lvl="0" indent="-342900">
              <a:buAutoNum type="arabic1Minus"/>
            </a:pPr>
            <a:r>
              <a:rPr lang="ar-MA" sz="2800" dirty="0">
                <a:ea typeface="Calibri"/>
                <a:cs typeface="Calibri"/>
                <a:sym typeface="Calibri"/>
              </a:rPr>
              <a:t>الفصل بين الوظيفة السياسية و الادارية للحكومات تحقيقا للنجاعة و الفعالية في </a:t>
            </a:r>
            <a:r>
              <a:rPr lang="ar-MA" sz="2800" dirty="0" smtClean="0">
                <a:ea typeface="Calibri"/>
                <a:cs typeface="Calibri"/>
                <a:sym typeface="Calibri"/>
              </a:rPr>
              <a:t>الأداء</a:t>
            </a:r>
            <a:endParaRPr lang="fr-FR" sz="2800" dirty="0" smtClean="0">
              <a:ea typeface="Calibri"/>
              <a:cs typeface="Calibri"/>
              <a:sym typeface="Calibri"/>
            </a:endParaRPr>
          </a:p>
          <a:p>
            <a:pPr marL="342900" lvl="0" indent="-342900">
              <a:buAutoNum type="arabic1Minus"/>
            </a:pPr>
            <a:r>
              <a:rPr lang="ar-MA" sz="2800" dirty="0">
                <a:ea typeface="Calibri"/>
                <a:cs typeface="Calibri"/>
                <a:sym typeface="Calibri"/>
              </a:rPr>
              <a:t>إعطاء السياسات الترابية المكانة اللازمة داخل القوانين و الانظمة مع اعتبارها اللبنة الاولى في بناء برامج، مشاريع، و سياسات الدولة </a:t>
            </a:r>
            <a:r>
              <a:rPr lang="ar-MA" sz="2800" dirty="0" smtClean="0">
                <a:ea typeface="Calibri"/>
                <a:cs typeface="Calibri"/>
                <a:sym typeface="Calibri"/>
              </a:rPr>
              <a:t>الوطنية</a:t>
            </a:r>
            <a:endParaRPr lang="fr-FR" sz="2800" dirty="0" smtClean="0">
              <a:ea typeface="Calibri"/>
              <a:cs typeface="Calibri"/>
              <a:sym typeface="Calibri"/>
            </a:endParaRPr>
          </a:p>
          <a:p>
            <a:pPr marL="342900" lvl="0" indent="-342900">
              <a:buAutoNum type="arabic1Minus"/>
            </a:pPr>
            <a:r>
              <a:rPr lang="ar-MA" sz="2800" dirty="0">
                <a:ea typeface="Calibri"/>
                <a:cs typeface="Calibri"/>
                <a:sym typeface="Calibri"/>
              </a:rPr>
              <a:t>العمل على انسجام و تكامل السياسات العمومية و الترابية في إطار برنامج تعاقدي </a:t>
            </a:r>
            <a:r>
              <a:rPr lang="ar-MA" sz="2800" dirty="0" smtClean="0">
                <a:ea typeface="Calibri"/>
                <a:cs typeface="Calibri"/>
                <a:sym typeface="Calibri"/>
              </a:rPr>
              <a:t>مشترك</a:t>
            </a:r>
            <a:endParaRPr lang="fr-FR" sz="2800" dirty="0" smtClean="0">
              <a:ea typeface="Calibri"/>
              <a:cs typeface="Calibri"/>
              <a:sym typeface="Calibri"/>
            </a:endParaRPr>
          </a:p>
          <a:p>
            <a:pPr marL="342900" lvl="0" indent="-342900">
              <a:buAutoNum type="arabic1Minus"/>
            </a:pPr>
            <a:r>
              <a:rPr lang="ar-MA" sz="2800" dirty="0">
                <a:ea typeface="Calibri"/>
                <a:cs typeface="Calibri"/>
                <a:sym typeface="Calibri"/>
              </a:rPr>
              <a:t>تشجيع الشباب و المثقفين من تقلد مناصب المسؤولية داخل مختلف مراحل سياسات الدولة، والاستعانة بتجارب و خبرات المجتمع العلمي و الاكاديمي باعتباره ركيزة من ركائز التحولات المجتمعية</a:t>
            </a:r>
            <a:endParaRPr lang="fr-FR" sz="2800" dirty="0" smtClean="0">
              <a:ea typeface="Calibri"/>
              <a:cs typeface="Calibri"/>
              <a:sym typeface="Calibri"/>
            </a:endParaRPr>
          </a:p>
          <a:p>
            <a:pPr marL="342900" lvl="0" indent="-342900">
              <a:buAutoNum type="arabic1Minus"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725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-1"/>
            <a:ext cx="12192000" cy="629265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SA" sz="36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توصيات و مقترحات</a:t>
            </a:r>
            <a:endParaRPr lang="fr-FR" sz="24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" name="Triangle isocèle 1"/>
          <p:cNvSpPr/>
          <p:nvPr/>
        </p:nvSpPr>
        <p:spPr>
          <a:xfrm>
            <a:off x="3958989" y="843786"/>
            <a:ext cx="4925961" cy="4092508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136220" y="861558"/>
            <a:ext cx="6571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>
                <a:solidFill>
                  <a:srgbClr val="FF0000"/>
                </a:solidFill>
              </a:rPr>
              <a:t>رئيس </a:t>
            </a:r>
            <a:r>
              <a:rPr lang="ar-MA" sz="2400" b="1" dirty="0" smtClean="0">
                <a:solidFill>
                  <a:srgbClr val="FF0000"/>
                </a:solidFill>
              </a:rPr>
              <a:t>الدولة، </a:t>
            </a:r>
            <a:r>
              <a:rPr lang="ar-MA" sz="2400" b="1" dirty="0">
                <a:solidFill>
                  <a:srgbClr val="FF0000"/>
                </a:solidFill>
              </a:rPr>
              <a:t>السياسة </a:t>
            </a:r>
            <a:r>
              <a:rPr lang="ar-MA" sz="2400" b="1" dirty="0" smtClean="0">
                <a:solidFill>
                  <a:srgbClr val="FF0000"/>
                </a:solidFill>
              </a:rPr>
              <a:t>العامة، </a:t>
            </a:r>
            <a:r>
              <a:rPr lang="ar-MA" sz="2400" b="1" dirty="0">
                <a:solidFill>
                  <a:srgbClr val="FF0000"/>
                </a:solidFill>
              </a:rPr>
              <a:t>التوجهات العامة و الاستراتيجية للدولة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31690" y="2910616"/>
            <a:ext cx="67532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رئيس </a:t>
            </a:r>
            <a:r>
              <a:rPr lang="ar-MA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الحكومة، </a:t>
            </a:r>
            <a:r>
              <a:rPr lang="ar-MA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السياسات </a:t>
            </a:r>
            <a:r>
              <a:rPr lang="ar-MA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العمومية، </a:t>
            </a:r>
            <a:r>
              <a:rPr lang="ar-MA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تنفيد القانون (الإدارة)</a:t>
            </a:r>
            <a:endParaRPr lang="fr-FR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61656" y="4459240"/>
            <a:ext cx="6320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>
                <a:solidFill>
                  <a:srgbClr val="00B050"/>
                </a:solidFill>
              </a:rPr>
              <a:t>رئيس </a:t>
            </a:r>
            <a:r>
              <a:rPr lang="ar-MA" sz="2800" b="1" dirty="0" smtClean="0">
                <a:solidFill>
                  <a:srgbClr val="00B050"/>
                </a:solidFill>
              </a:rPr>
              <a:t>المجلس، </a:t>
            </a:r>
            <a:r>
              <a:rPr lang="ar-MA" sz="2800" b="1" dirty="0">
                <a:solidFill>
                  <a:srgbClr val="00B050"/>
                </a:solidFill>
              </a:rPr>
              <a:t>السياسات </a:t>
            </a:r>
            <a:r>
              <a:rPr lang="ar-MA" sz="2800" b="1" dirty="0" smtClean="0">
                <a:solidFill>
                  <a:srgbClr val="00B050"/>
                </a:solidFill>
              </a:rPr>
              <a:t>الترابية، </a:t>
            </a:r>
            <a:r>
              <a:rPr lang="ar-MA" sz="2800" b="1" dirty="0">
                <a:solidFill>
                  <a:srgbClr val="00B050"/>
                </a:solidFill>
              </a:rPr>
              <a:t>التنمية المحلية، سياسة القرب</a:t>
            </a:r>
            <a:endParaRPr lang="fr-FR" sz="28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7665" y="5665335"/>
            <a:ext cx="3205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sz="2800" b="1" dirty="0" smtClean="0"/>
              <a:t>الهرم السياسي للدولة</a:t>
            </a:r>
            <a:endParaRPr lang="ar-MA" sz="2800" b="1" dirty="0"/>
          </a:p>
        </p:txBody>
      </p:sp>
    </p:spTree>
    <p:extLst>
      <p:ext uri="{BB962C8B-B14F-4D97-AF65-F5344CB8AC3E}">
        <p14:creationId xmlns:p14="http://schemas.microsoft.com/office/powerpoint/2010/main" val="311049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-1"/>
            <a:ext cx="12192000" cy="629265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SA" sz="36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خاتمة</a:t>
            </a:r>
            <a:endParaRPr lang="fr-FR" sz="24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4295650" y="1305500"/>
            <a:ext cx="525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92825" y="1204677"/>
            <a:ext cx="93308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MA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يظل موضوع السياسات العامة، العمومية، و الترابية من المواضيع المتغيرة بتغير الزمان و المكان و الانظمة، لا من حيث تعريفها و تأطير حدودها و مجال تدخلاتها، او من حيث تنزيلها بالنظر إلى </a:t>
            </a:r>
            <a:r>
              <a:rPr lang="ar-MA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الإختلاف</a:t>
            </a:r>
            <a:r>
              <a:rPr lang="ar-MA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الحاصل بين الدول ارتباطا بظروفها التاريخية، السياسية، و الاقتصادية...</a:t>
            </a:r>
          </a:p>
          <a:p>
            <a:pPr algn="just">
              <a:lnSpc>
                <a:spcPct val="150000"/>
              </a:lnSpc>
            </a:pPr>
            <a:r>
              <a:rPr lang="ar-MA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فلعل القراءة الموضوعية لواقع السياسات العمومية و اخواتها يدفعنا إلى التساؤل بجدية حول مدى نجاعة هذه الاخيرة في تدبير الشأن العام الوطني و الترابي للدولة عبر الإجابة عن مختلف المشاكل و التحديات التي تواجه المواطن بالأساس فالدول.</a:t>
            </a:r>
            <a:endParaRPr lang="ar-MA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610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-1"/>
            <a:ext cx="12192000" cy="491613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ar-MA" sz="3600" dirty="0">
                <a:solidFill>
                  <a:schemeClr val="lt1"/>
                </a:solidFill>
                <a:latin typeface="Andalus" panose="02020603050405020304" pitchFamily="18" charset="-78"/>
                <a:ea typeface="Calibri"/>
                <a:cs typeface="Andalus" panose="02020603050405020304" pitchFamily="18" charset="-78"/>
                <a:sym typeface="Calibri"/>
              </a:rPr>
              <a:t>شكر</a:t>
            </a:r>
            <a:r>
              <a:rPr lang="ar-MA" sz="2800" dirty="0">
                <a:solidFill>
                  <a:schemeClr val="lt1"/>
                </a:solidFill>
                <a:latin typeface="Andalus" panose="02020603050405020304" pitchFamily="18" charset="-78"/>
                <a:ea typeface="Calibri"/>
                <a:cs typeface="Andalus" panose="02020603050405020304" pitchFamily="18" charset="-78"/>
                <a:sym typeface="Calibri"/>
              </a:rPr>
              <a:t> </a:t>
            </a:r>
            <a:endParaRPr sz="2800" b="0" i="0" u="none" strike="noStrike" cap="none" dirty="0">
              <a:solidFill>
                <a:schemeClr val="lt1"/>
              </a:solidFill>
              <a:latin typeface="Andalus" panose="02020603050405020304" pitchFamily="18" charset="-78"/>
              <a:ea typeface="Calibri"/>
              <a:cs typeface="Andalus" panose="02020603050405020304" pitchFamily="18" charset="-78"/>
              <a:sym typeface="Calibri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414796"/>
            <a:ext cx="12192000" cy="5655977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MA" sz="11500" dirty="0" smtClean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شكرا على حسن إصغائكم و انتباهكم</a:t>
            </a:r>
            <a:r>
              <a:rPr lang="fr-FR" sz="11500" dirty="0" smtClean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fr-FR" sz="11500" dirty="0" smtClean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ar-MA" sz="11500" dirty="0" smtClean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و </a:t>
            </a:r>
            <a:r>
              <a:rPr lang="fr-FR" sz="11500" dirty="0" smtClean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fr-FR" sz="11500" dirty="0" smtClean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ar-MA" sz="11500" dirty="0" smtClean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مرحبا بتعقيباتكم</a:t>
            </a:r>
            <a:endParaRPr lang="fr-FR" sz="11500" dirty="0">
              <a:solidFill>
                <a:srgbClr val="7030A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63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0"/>
            <a:ext cx="12192000" cy="589935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SA" sz="44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تقديم</a:t>
            </a:r>
            <a:r>
              <a:rPr lang="ar-SA" sz="36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fr-FR" sz="36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4295650" y="1305500"/>
            <a:ext cx="525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9433" y="1305500"/>
            <a:ext cx="111694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MA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تندرج هذه الورقة البحثية في إطار سلسلة المواضيع الأكاديمية التي تعنى بدراسة تدبير الشأن العام الوطني </a:t>
            </a:r>
            <a:r>
              <a:rPr lang="en-US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)</a:t>
            </a:r>
            <a:r>
              <a:rPr lang="ar-MA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العمومي</a:t>
            </a:r>
            <a:r>
              <a:rPr lang="en-US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(</a:t>
            </a:r>
            <a:r>
              <a:rPr lang="ar-MA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و الترابي، في استحضار لتجارب دولية رائدة في مجال السياسات العامة، </a:t>
            </a:r>
            <a:r>
              <a:rPr lang="ar-MA" sz="3600" dirty="0" smtClean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العمومية</a:t>
            </a:r>
            <a:r>
              <a:rPr lang="fr-FR" sz="3600" dirty="0" smtClean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ar-MA" sz="3600" dirty="0" smtClean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ar-MA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و المحلية من قبيل الفقه </a:t>
            </a:r>
            <a:r>
              <a:rPr lang="ar-MA" sz="3600" dirty="0" err="1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الأنكلوسكسوني</a:t>
            </a:r>
            <a:r>
              <a:rPr lang="ar-MA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و الفرنكفوني، مع التركيز على تجارب الأنظمة الملكية باعتبارها البنية المثلى لبلورة و إعداد و تنزيل ناجع و فعال للسياسة </a:t>
            </a:r>
            <a:r>
              <a:rPr lang="ar-MA" sz="3600" dirty="0" smtClean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العامة</a:t>
            </a:r>
            <a:r>
              <a:rPr lang="fr-FR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.</a:t>
            </a:r>
            <a:endParaRPr lang="fr-FR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9433" y="4195520"/>
            <a:ext cx="11169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الحديث بالمناسبة عن التداخل أو الخلط الحاصل بين مفهومي السياسات العامة و العمومية، و من جهة أخرى بين السياسات  الترابية عن طريق النظام اللامركزي، والتي تشكل حلقة الوصل بين ذلك و ذاك، و ما نتج عنها من جماعات ووحدات ترابية أصبحت تتزعم الصدارة في التنمية المحلية عن طريق مجالسها </a:t>
            </a:r>
            <a:r>
              <a:rPr lang="ar-MA" sz="3600" dirty="0" smtClean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المنتخبة</a:t>
            </a:r>
            <a:r>
              <a:rPr lang="fr-FR" sz="3600" dirty="0"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.</a:t>
            </a:r>
            <a:endParaRPr lang="fr-FR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-1"/>
            <a:ext cx="12192000" cy="629265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MA" sz="36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إشكالية البحث الرئيسية</a:t>
            </a:r>
            <a:endParaRPr lang="fr-FR" sz="36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471949" y="1305500"/>
            <a:ext cx="11012128" cy="178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ar-M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ضوء 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</a:t>
            </a:r>
            <a:r>
              <a:rPr lang="ar-M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سبق، تأتي هذه 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الورقة</a:t>
            </a:r>
            <a:r>
              <a:rPr lang="fr-FR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</a:t>
            </a:r>
            <a:r>
              <a:rPr lang="ar-M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محاولة للإجابة عن إشكالية رئيسية حول ما </a:t>
            </a:r>
            <a:r>
              <a:rPr lang="ar-MA" sz="36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مدى مساهمة السياسات العامة، العمومية والترابية في نجاعة وفعالية التدبير الوطني والمحلي</a:t>
            </a:r>
            <a:r>
              <a:rPr lang="ar-M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؟ سالكين في ذلك النهج التحليلي والوصفي بمقاربة نفعية، نظرا لما تقتضيه ضرورة البحث العلمية</a:t>
            </a:r>
            <a:endParaRPr sz="3200" dirty="0">
              <a:latin typeface="Arabic Typesetting" panose="03020402040406030203" pitchFamily="66" charset="-78"/>
              <a:ea typeface="Calibri"/>
              <a:cs typeface="Arabic Typesetting" panose="03020402040406030203" pitchFamily="66" charset="-78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3677" y="2824452"/>
            <a:ext cx="10820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إلى أي حد يمكن للسياسات العمومية و أخواتها المساهمة في نجاعة و فعالية تدبير 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الدولة</a:t>
            </a:r>
            <a:r>
              <a:rPr lang="ar-SA" sz="5400" b="1" dirty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؟</a:t>
            </a:r>
            <a:endParaRPr lang="fr-FR" sz="5400" b="1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fr-FR" sz="5400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2697" y="4444180"/>
            <a:ext cx="6086168" cy="174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9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-1"/>
            <a:ext cx="12192000" cy="501445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lvl="0" indent="-514350" algn="ctr">
              <a:buFont typeface="+mj-lt"/>
              <a:buAutoNum type="romanUcPeriod"/>
            </a:pPr>
            <a:r>
              <a:rPr lang="ar-SA" sz="36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السياسات العمومية الفاعلون والأهداف </a:t>
            </a:r>
            <a:endParaRPr sz="3600" b="0" i="0" u="none" strike="noStrike" cap="none" dirty="0">
              <a:solidFill>
                <a:schemeClr val="bg1"/>
              </a:solidFill>
              <a:latin typeface="Andalus" panose="02020603050405020304" pitchFamily="18" charset="-78"/>
              <a:ea typeface="Calibri"/>
              <a:cs typeface="Andalus" panose="02020603050405020304" pitchFamily="18" charset="-78"/>
              <a:sym typeface="Calibri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668595" y="1305500"/>
            <a:ext cx="10795818" cy="2923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ar-M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تمثل </a:t>
            </a:r>
            <a:r>
              <a:rPr lang="ar-MA" sz="4000" noProof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السياسات العمومية للحكومات إحدى </a:t>
            </a:r>
            <a:r>
              <a:rPr lang="ar-M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المداخل الرئيسية لتنزيل الفعل العمومي على الصعيدين الوطني و الترابي، من خلال الاعتماد على سياسة </a:t>
            </a:r>
            <a:r>
              <a:rPr lang="ar-MA" sz="4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اللاتركيز</a:t>
            </a:r>
            <a:r>
              <a:rPr lang="ar-M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الإداري من حيث التنزيل، في مقابل الدور الرقابي للمؤسسة </a:t>
            </a:r>
            <a:r>
              <a:rPr lang="ar-MA" sz="4000" noProof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التشريعية</a:t>
            </a:r>
            <a:r>
              <a:rPr lang="ar-M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تماشيا مع متطلبات الدستور و تحقيقا للتكامل و الانسجام و كذا النجاعة.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03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19663"/>
            <a:ext cx="12192000" cy="501445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ar-SA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الإطار </a:t>
            </a:r>
            <a:r>
              <a:rPr lang="ar-SA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المفاهيمي</a:t>
            </a:r>
            <a:r>
              <a:rPr lang="ar-SA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للسياسات العمومية</a:t>
            </a:r>
            <a:endParaRPr lang="fr-FR" sz="32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4295650" y="1305500"/>
            <a:ext cx="525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7858" y="1105535"/>
            <a:ext cx="96061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1Minus"/>
            </a:pPr>
            <a:r>
              <a:rPr lang="ar-M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السياسات العامة : هي تلك السياسات بمعناها الواسع و التي تنهجها الدولة عن طريق رئيسها الملك الذي يسمو على كل السياسات الفرعية الاخرى التي تتغير بتغير الافراد و المؤسسات، وذلك تحقيقا لما تصبو إليه الدولة من اهداف استراتيجية عامة على المستويين الوطني و الدولي</a:t>
            </a:r>
          </a:p>
          <a:p>
            <a:r>
              <a:rPr lang="ar-M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فهي بذلك تكون خارطة طريق الدولة المستمرة في الزمان و المكان دونما إكراهات متغيرة</a:t>
            </a:r>
            <a:endParaRPr lang="ar-MA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9972" y="2968749"/>
            <a:ext cx="89080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1Minus" startAt="2"/>
            </a:pPr>
            <a:r>
              <a:rPr lang="ar-M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السياسات العمومية : هي عبارة عن برامج و اعمال مشاريع التزامات تعاقدية التي </a:t>
            </a:r>
            <a:r>
              <a:rPr lang="ar-M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تتحذها</a:t>
            </a:r>
            <a:r>
              <a:rPr lang="ar-M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الحكومات خدمة للمواطنين، عن طريق خطط عمل ترسمها القطاعات الوزارية المشكلة للحكومة التي لها الاختصاص الحصري في التصور</a:t>
            </a:r>
          </a:p>
          <a:p>
            <a:pPr algn="ctr"/>
            <a:r>
              <a:rPr lang="ar-M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S.brooks</a:t>
            </a:r>
            <a:r>
              <a:rPr lang="ar-M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ar-M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Dye</a:t>
            </a:r>
            <a:r>
              <a:rPr lang="ar-M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T.R, </a:t>
            </a:r>
            <a:r>
              <a:rPr lang="ar-M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Jenkins</a:t>
            </a:r>
            <a:endParaRPr lang="ar-MA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8122" y="4784631"/>
            <a:ext cx="90850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    - السياسات الترابية : الاصل في السياسات العمومية راجع بالأساس إلى ظهور المجتمعات </a:t>
            </a:r>
            <a:r>
              <a:rPr lang="ar-M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الترابية فالتراب </a:t>
            </a:r>
            <a:r>
              <a:rPr lang="ar-M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قبل الدولة فهي بذلك تكون نتاج تصور و إعداد للهيئات المنتحبة و الممثلة على الصعيد المحلي</a:t>
            </a:r>
            <a:endParaRPr lang="ar-MA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794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-1"/>
            <a:ext cx="12192000" cy="491613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indent="-457200" algn="ctr">
              <a:buFont typeface="+mj-lt"/>
              <a:buAutoNum type="arabicPeriod" startAt="2"/>
            </a:pPr>
            <a:r>
              <a:rPr lang="ar-SA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السياسات العمومية بين مطرقة الحكومة و سندان الإدارة</a:t>
            </a:r>
            <a:endParaRPr lang="fr-FR" sz="32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4295650" y="1305500"/>
            <a:ext cx="52560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8465" y="3081722"/>
            <a:ext cx="8160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استنادا على مبادئ التدبير العمومي الحديث (</a:t>
            </a:r>
            <a:r>
              <a:rPr lang="ar-M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M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Public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M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Management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الذي يحاول إعادة رسم العلاقة بين السياسي و الإداري من خلال التفريق بين  سلطتي التنظيم و التنفيذ للسياسات العمومية مع ضمان التكامل و </a:t>
            </a:r>
            <a:r>
              <a:rPr lang="ar-M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الإلتقائية</a:t>
            </a:r>
            <a:endParaRPr lang="ar-MA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06417" y="1521034"/>
            <a:ext cx="37529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الوزير يقرر و الإدارة تنفد</a:t>
            </a:r>
          </a:p>
          <a:p>
            <a:pPr algn="ctr"/>
            <a:r>
              <a:rPr lang="fr-FR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Wilson </a:t>
            </a:r>
            <a:r>
              <a:rPr lang="fr-FR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Woodraw</a:t>
            </a:r>
            <a:endParaRPr lang="fr-FR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727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-1"/>
            <a:ext cx="12192000" cy="501445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indent="-514350" algn="ctr">
              <a:buFont typeface="+mj-lt"/>
              <a:buAutoNum type="romanUcPeriod" startAt="2"/>
            </a:pPr>
            <a:r>
              <a:rPr lang="ar-SA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السياسات الترابية و ترابية السياسات العمومية</a:t>
            </a:r>
            <a:endParaRPr lang="fr-FR" sz="32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4295650" y="1305500"/>
            <a:ext cx="525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0961" y="2509756"/>
            <a:ext cx="97657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 شك في ان السياسات الترابية تعد </a:t>
            </a:r>
            <a:r>
              <a:rPr lang="ar-MA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إختصاصا</a:t>
            </a:r>
            <a:r>
              <a:rPr lang="ar-M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حصريا للمجالس الترابية التي </a:t>
            </a:r>
            <a:r>
              <a:rPr lang="ar-MA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تتمتع </a:t>
            </a:r>
            <a:r>
              <a:rPr lang="ar-M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ar-MA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وجب ان تتمتع </a:t>
            </a:r>
            <a:r>
              <a:rPr lang="ar-M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r>
              <a:rPr lang="ar-M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بالسلطة التنظيمية على غرار الحكومات و ذلك في إطار ما يسمى بسياسة اللامركزية</a:t>
            </a:r>
            <a:endParaRPr lang="ar-MA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83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0"/>
            <a:ext cx="12192000" cy="471948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ar-SA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ترابية السياسات العمومية</a:t>
            </a:r>
            <a:endParaRPr lang="fr-FR" sz="32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4295650" y="1305500"/>
            <a:ext cx="525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9032" y="1238835"/>
            <a:ext cx="98837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منذ سنوات من الان، اصبح لموضوع ترابية السياسات العمومية حيزا </a:t>
            </a:r>
            <a:r>
              <a:rPr lang="ar-M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مفاهيميا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هاما داخل النقاش العلمي و الاكاديمي، فإعادة تأسيس الدول على نظريات الحكامة الترابية و اللامركزية يجعل من مفهوم الترابية دورا اساسيا في تنفيد و نجاعة السياسات العمومية، بحيث اصبح التراب الان المرجع الرئيسي و المستوى الاول  لبناء سياسة الدولة العامة</a:t>
            </a:r>
          </a:p>
          <a:p>
            <a:r>
              <a:rPr lang="ar-MA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سياسات عمومية	 </a:t>
            </a:r>
            <a:r>
              <a:rPr lang="ar-MA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اللاتركيز</a:t>
            </a:r>
            <a:r>
              <a:rPr lang="ar-MA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 		</a:t>
            </a:r>
            <a:r>
              <a:rPr lang="ar-MA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سياسات ترابية	 اللامركزية </a:t>
            </a:r>
          </a:p>
          <a:p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                      </a:t>
            </a:r>
            <a:endParaRPr lang="ar-MA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4135" y="4778265"/>
            <a:ext cx="97241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فانطلاقا من التراب، بدأت تظهر عدة مفاهيم و مبادئ </a:t>
            </a:r>
            <a:r>
              <a:rPr lang="ar-M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دات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الصلة من قبيل : الإقليمية، الترابية التنمية، الترابية الحكامة الترابية، التوطين الترابي، الادارة الترابية و الذكاء الترابي...بغية تحقيق التكامل و الانسجام مع سياسات </a:t>
            </a:r>
            <a:r>
              <a:rPr lang="ar-M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اللاتركيز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الاداري </a:t>
            </a:r>
            <a:endParaRPr lang="ar-MA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5001890" y="3529781"/>
            <a:ext cx="2490291" cy="9832"/>
          </a:xfrm>
          <a:prstGeom prst="straightConnector1">
            <a:avLst/>
          </a:prstGeom>
          <a:ln w="57150">
            <a:headEnd type="arrow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320404" y="3068618"/>
            <a:ext cx="1700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>
                <a:latin typeface="+mj-lt"/>
                <a:cs typeface="Arabic Typesetting" panose="03020402040406030203" pitchFamily="66" charset="-78"/>
              </a:rPr>
              <a:t>مساهمة</a:t>
            </a:r>
            <a:endParaRPr lang="fr-FR" sz="3200" b="1" dirty="0">
              <a:latin typeface="+mj-lt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320403" y="3456878"/>
            <a:ext cx="1700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>
                <a:latin typeface="+mj-lt"/>
                <a:cs typeface="Arabic Typesetting" panose="03020402040406030203" pitchFamily="66" charset="-78"/>
              </a:rPr>
              <a:t>مشاركة</a:t>
            </a:r>
            <a:endParaRPr lang="fr-FR" sz="3200" b="1" dirty="0">
              <a:latin typeface="+mj-lt"/>
            </a:endParaRPr>
          </a:p>
        </p:txBody>
      </p:sp>
      <p:sp>
        <p:nvSpPr>
          <p:cNvPr id="16" name="Flèche droite 15"/>
          <p:cNvSpPr/>
          <p:nvPr/>
        </p:nvSpPr>
        <p:spPr>
          <a:xfrm rot="10800000">
            <a:off x="2803186" y="3398943"/>
            <a:ext cx="409649" cy="21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flipV="1">
            <a:off x="9188939" y="3390831"/>
            <a:ext cx="362711" cy="194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5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0"/>
            <a:ext cx="12192000" cy="521110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indent="-457200" algn="ctr">
              <a:buFont typeface="+mj-lt"/>
              <a:buAutoNum type="arabicPeriod" startAt="2"/>
            </a:pPr>
            <a:r>
              <a:rPr lang="ar-SA" sz="36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اللامركزية و تكريس السياسات الترابية</a:t>
            </a:r>
            <a:endParaRPr lang="fr-FR" sz="36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المحفل العلمي الدولي </a:t>
            </a:r>
            <a:r>
              <a:rPr lang="ar-SA" b="1" i="0" u="none" strike="noStrike" cap="none" dirty="0">
                <a:solidFill>
                  <a:srgbClr val="26415E"/>
                </a:solidFill>
                <a:latin typeface="Arial"/>
                <a:ea typeface="Arial"/>
                <a:cs typeface="Arial"/>
                <a:sym typeface="Arial"/>
              </a:rPr>
              <a:t>الثالث</a:t>
            </a:r>
            <a:r>
              <a:rPr lang="fr" sz="1800" b="1" dirty="0">
                <a:solidFill>
                  <a:srgbClr val="26415E"/>
                </a:solidFill>
              </a:rPr>
              <a:t> عشر</a:t>
            </a:r>
            <a:endParaRPr sz="1800" b="1" dirty="0">
              <a:solidFill>
                <a:srgbClr val="2641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30 Oct – 03 Nov  2023</a:t>
            </a:r>
            <a:endParaRPr lang="en-US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1307690" y="1305500"/>
            <a:ext cx="9576620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/>
            <a:r>
              <a:rPr lang="ar-MA" sz="3200" dirty="0">
                <a:latin typeface="Arabic Typesetting" panose="03020402040406030203" pitchFamily="66" charset="-78"/>
                <a:ea typeface="Calibri"/>
                <a:cs typeface="Arabic Typesetting" panose="03020402040406030203" pitchFamily="66" charset="-78"/>
                <a:sym typeface="Calibri"/>
              </a:rPr>
              <a:t>يحتل التدبير الترابي مكانة استراتيجية في تدبير الشؤون المحلية للدول بصفة دمقراطية، تشاركية و مباشرة، في إطار السياسة المعتمدة من طرف الدولة </a:t>
            </a:r>
            <a:r>
              <a:rPr lang="ar-MA" sz="3200" dirty="0" smtClean="0">
                <a:latin typeface="Arabic Typesetting" panose="03020402040406030203" pitchFamily="66" charset="-78"/>
                <a:ea typeface="Calibri"/>
                <a:cs typeface="Arabic Typesetting" panose="03020402040406030203" pitchFamily="66" charset="-78"/>
                <a:sym typeface="Calibri"/>
              </a:rPr>
              <a:t>المركزية</a:t>
            </a:r>
            <a:r>
              <a:rPr lang="fr-FR" sz="3200" dirty="0" smtClean="0">
                <a:latin typeface="Arabic Typesetting" panose="03020402040406030203" pitchFamily="66" charset="-78"/>
                <a:ea typeface="Calibri"/>
                <a:cs typeface="Arabic Typesetting" panose="03020402040406030203" pitchFamily="66" charset="-78"/>
                <a:sym typeface="Calibri"/>
              </a:rPr>
              <a:t> </a:t>
            </a:r>
            <a:r>
              <a:rPr lang="ar-MA" sz="3200" dirty="0" smtClean="0">
                <a:latin typeface="Arabic Typesetting" panose="03020402040406030203" pitchFamily="66" charset="-78"/>
                <a:ea typeface="Calibri"/>
                <a:cs typeface="Arabic Typesetting" panose="03020402040406030203" pitchFamily="66" charset="-78"/>
                <a:sym typeface="Calibri"/>
              </a:rPr>
              <a:t>(</a:t>
            </a:r>
            <a:r>
              <a:rPr lang="ar-MA" sz="3200" dirty="0">
                <a:latin typeface="Arabic Typesetting" panose="03020402040406030203" pitchFamily="66" charset="-78"/>
                <a:ea typeface="Calibri"/>
                <a:cs typeface="Arabic Typesetting" panose="03020402040406030203" pitchFamily="66" charset="-78"/>
                <a:sym typeface="Calibri"/>
              </a:rPr>
              <a:t>اللامركزية)</a:t>
            </a:r>
            <a:endParaRPr sz="3200" dirty="0">
              <a:latin typeface="Arabic Typesetting" panose="03020402040406030203" pitchFamily="66" charset="-78"/>
              <a:ea typeface="Calibri"/>
              <a:cs typeface="Arabic Typesetting" panose="03020402040406030203" pitchFamily="66" charset="-78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15845" y="3105835"/>
            <a:ext cx="93209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محاولة جادة لكبح توغل السلطات المركزية في صنع السياسات الترابية عن طريق ممثليها في الجهات، الاقاليم و الجماعات</a:t>
            </a:r>
            <a:endParaRPr lang="ar-MA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5845" y="4259869"/>
            <a:ext cx="94684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المراقبة الإدارية الممارسة من طرف الدولة على المجالس المنتخبة لا يمكنها ان تتعدى باي حال من الاحوال احترام القانون الوطني و ضمان </a:t>
            </a:r>
            <a:r>
              <a:rPr lang="ar-M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التقائية</a:t>
            </a:r>
            <a:r>
              <a:rPr lang="ar-M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السياسات العمومية و الترابية خدمة للمصلة العامة في إطار وحدة الدولة</a:t>
            </a:r>
            <a:endParaRPr lang="ar-MA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824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1054</Words>
  <Application>Microsoft Office PowerPoint</Application>
  <PresentationFormat>Grand écran</PresentationFormat>
  <Paragraphs>77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AbdoLine-Black</vt:lpstr>
      <vt:lpstr>Aldhabi</vt:lpstr>
      <vt:lpstr>Andalus</vt:lpstr>
      <vt:lpstr>Arabic Typesetting</vt:lpstr>
      <vt:lpstr>Arial</vt:lpstr>
      <vt:lpstr>Calibri</vt:lpstr>
      <vt:lpstr>Calibri Light</vt:lpstr>
      <vt:lpstr>Times New Roman</vt:lpstr>
      <vt:lpstr>نسق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alosman mohamed</dc:creator>
  <cp:lastModifiedBy>mus</cp:lastModifiedBy>
  <cp:revision>61</cp:revision>
  <dcterms:created xsi:type="dcterms:W3CDTF">2020-10-23T18:10:09Z</dcterms:created>
  <dcterms:modified xsi:type="dcterms:W3CDTF">2023-11-02T11:29:37Z</dcterms:modified>
</cp:coreProperties>
</file>