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716" r:id="rId1"/>
  </p:sldMasterIdLst>
  <p:sldIdLst>
    <p:sldId id="256" r:id="rId2"/>
    <p:sldId id="268" r:id="rId3"/>
    <p:sldId id="263" r:id="rId4"/>
    <p:sldId id="257" r:id="rId5"/>
    <p:sldId id="264" r:id="rId6"/>
    <p:sldId id="267" r:id="rId7"/>
    <p:sldId id="259" r:id="rId8"/>
    <p:sldId id="260" r:id="rId9"/>
    <p:sldId id="261"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842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45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9901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r">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40074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r">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8268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r">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5230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9056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4260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237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r">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0162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178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375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139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072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r">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378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5711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799595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r"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عنوان 5">
            <a:extLst>
              <a:ext uri="{FF2B5EF4-FFF2-40B4-BE49-F238E27FC236}">
                <a16:creationId xmlns:a16="http://schemas.microsoft.com/office/drawing/2014/main" id="{7FF42943-3D0D-C94C-AEC6-6BEC1EB511DB}"/>
              </a:ext>
            </a:extLst>
          </p:cNvPr>
          <p:cNvSpPr>
            <a:spLocks noGrp="1"/>
          </p:cNvSpPr>
          <p:nvPr>
            <p:ph type="ctrTitle"/>
          </p:nvPr>
        </p:nvSpPr>
        <p:spPr>
          <a:xfrm>
            <a:off x="1939781" y="1957944"/>
            <a:ext cx="8915399" cy="2262781"/>
          </a:xfrm>
        </p:spPr>
        <p:txBody>
          <a:bodyPr anchor="ctr">
            <a:normAutofit/>
          </a:bodyPr>
          <a:lstStyle/>
          <a:p>
            <a:pPr algn="ctr"/>
            <a:r>
              <a:rPr lang="ar-SA" sz="6000">
                <a:solidFill>
                  <a:schemeClr val="accent1"/>
                </a:solidFill>
              </a:rPr>
              <a:t>ادب التعامل الالكتروني بين الاستاذ والطالب الجامعي</a:t>
            </a:r>
            <a:endParaRPr lang="ar-IQ" sz="6000">
              <a:solidFill>
                <a:schemeClr val="accent1"/>
              </a:solidFill>
            </a:endParaRPr>
          </a:p>
        </p:txBody>
      </p:sp>
      <p:sp>
        <p:nvSpPr>
          <p:cNvPr id="4" name="مربع نص 3">
            <a:extLst>
              <a:ext uri="{FF2B5EF4-FFF2-40B4-BE49-F238E27FC236}">
                <a16:creationId xmlns:a16="http://schemas.microsoft.com/office/drawing/2014/main" id="{0E2E4552-5974-D843-87DA-8241CAA637B2}"/>
              </a:ext>
            </a:extLst>
          </p:cNvPr>
          <p:cNvSpPr txBox="1"/>
          <p:nvPr/>
        </p:nvSpPr>
        <p:spPr>
          <a:xfrm>
            <a:off x="11382001" y="-5229608"/>
            <a:ext cx="1155618" cy="1295907"/>
          </a:xfrm>
          <a:prstGeom prst="rect">
            <a:avLst/>
          </a:prstGeom>
          <a:noFill/>
        </p:spPr>
        <p:txBody>
          <a:bodyPr wrap="square" rtlCol="1">
            <a:spAutoFit/>
          </a:bodyPr>
          <a:lstStyle/>
          <a:p>
            <a:pPr algn="r"/>
            <a:endParaRPr lang="ar-IQ"/>
          </a:p>
        </p:txBody>
      </p:sp>
    </p:spTree>
    <p:extLst>
      <p:ext uri="{BB962C8B-B14F-4D97-AF65-F5344CB8AC3E}">
        <p14:creationId xmlns:p14="http://schemas.microsoft.com/office/powerpoint/2010/main" val="227446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a:extLst>
              <a:ext uri="{FF2B5EF4-FFF2-40B4-BE49-F238E27FC236}">
                <a16:creationId xmlns:a16="http://schemas.microsoft.com/office/drawing/2014/main" id="{2EE85E2A-AC35-9245-A1A5-AD9F27F91E35}"/>
              </a:ext>
            </a:extLst>
          </p:cNvPr>
          <p:cNvSpPr>
            <a:spLocks noGrp="1"/>
          </p:cNvSpPr>
          <p:nvPr>
            <p:ph idx="1"/>
          </p:nvPr>
        </p:nvSpPr>
        <p:spPr>
          <a:xfrm>
            <a:off x="1178873" y="1781670"/>
            <a:ext cx="9834254" cy="3294660"/>
          </a:xfrm>
        </p:spPr>
        <p:txBody>
          <a:bodyPr>
            <a:noAutofit/>
          </a:bodyPr>
          <a:lstStyle/>
          <a:p>
            <a:pPr algn="just"/>
            <a:r>
              <a:rPr lang="ar-SA" sz="4000" b="1" cap="small">
                <a:effectLst/>
                <a:latin typeface="Calibri" panose="020F0502020204030204" pitchFamily="34" charset="0"/>
                <a:ea typeface="Times New Roman" panose="02020603050405020304" pitchFamily="18" charset="0"/>
                <a:cs typeface="Arial" panose="020B0604020202020204" pitchFamily="34" charset="0"/>
              </a:rPr>
              <a:t>عدم استخدام عبارات التهديد مع الاستاذ مثل ( الوزير مو قال  )</a:t>
            </a:r>
            <a:endParaRPr lang="en-US" sz="4000">
              <a:effectLst/>
              <a:latin typeface="Calibri" panose="020F0502020204030204" pitchFamily="34" charset="0"/>
              <a:ea typeface="Times New Roman" panose="02020603050405020304" pitchFamily="18" charset="0"/>
              <a:cs typeface="Arial" panose="020B0604020202020204" pitchFamily="34" charset="0"/>
            </a:endParaRPr>
          </a:p>
          <a:p>
            <a:pPr algn="just"/>
            <a:r>
              <a:rPr lang="ar-SA" sz="4000" b="1" cap="small">
                <a:effectLst/>
                <a:latin typeface="Calibri" panose="020F0502020204030204" pitchFamily="34" charset="0"/>
                <a:ea typeface="Times New Roman" panose="02020603050405020304" pitchFamily="18" charset="0"/>
                <a:cs typeface="Arial" panose="020B0604020202020204" pitchFamily="34" charset="0"/>
              </a:rPr>
              <a:t>عدم الاعتراض على الدرجات التي تمنح من قبل الاستاذ بحجة الوزير قال اقل درجة  واكثر درجة</a:t>
            </a:r>
            <a:endParaRPr lang="ar-IQ" sz="4000" b="1">
              <a:solidFill>
                <a:schemeClr val="accent1"/>
              </a:solidFill>
            </a:endParaRPr>
          </a:p>
        </p:txBody>
      </p:sp>
      <p:sp>
        <p:nvSpPr>
          <p:cNvPr id="6" name="مربع نص 5">
            <a:extLst>
              <a:ext uri="{FF2B5EF4-FFF2-40B4-BE49-F238E27FC236}">
                <a16:creationId xmlns:a16="http://schemas.microsoft.com/office/drawing/2014/main" id="{013E7D3C-945B-874D-BA3B-17D9B9C12640}"/>
              </a:ext>
            </a:extLst>
          </p:cNvPr>
          <p:cNvSpPr txBox="1"/>
          <p:nvPr/>
        </p:nvSpPr>
        <p:spPr>
          <a:xfrm>
            <a:off x="5190259" y="2518311"/>
            <a:ext cx="1828800" cy="1828800"/>
          </a:xfrm>
          <a:prstGeom prst="rect">
            <a:avLst/>
          </a:prstGeom>
          <a:noFill/>
        </p:spPr>
        <p:txBody>
          <a:bodyPr wrap="square" rtlCol="1">
            <a:spAutoFit/>
          </a:bodyPr>
          <a:lstStyle/>
          <a:p>
            <a:pPr algn="r"/>
            <a:endParaRPr lang="ar-IQ"/>
          </a:p>
        </p:txBody>
      </p:sp>
    </p:spTree>
    <p:extLst>
      <p:ext uri="{BB962C8B-B14F-4D97-AF65-F5344CB8AC3E}">
        <p14:creationId xmlns:p14="http://schemas.microsoft.com/office/powerpoint/2010/main" val="878360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a:extLst>
              <a:ext uri="{FF2B5EF4-FFF2-40B4-BE49-F238E27FC236}">
                <a16:creationId xmlns:a16="http://schemas.microsoft.com/office/drawing/2014/main" id="{C7A6EAA2-E7BA-1E49-894D-8248F272E905}"/>
              </a:ext>
            </a:extLst>
          </p:cNvPr>
          <p:cNvSpPr>
            <a:spLocks noGrp="1"/>
          </p:cNvSpPr>
          <p:nvPr>
            <p:ph idx="1"/>
          </p:nvPr>
        </p:nvSpPr>
        <p:spPr>
          <a:xfrm>
            <a:off x="1187532" y="1521527"/>
            <a:ext cx="10336481" cy="4186216"/>
          </a:xfrm>
        </p:spPr>
        <p:txBody>
          <a:bodyPr>
            <a:noAutofit/>
          </a:bodyPr>
          <a:lstStyle/>
          <a:p>
            <a:pPr algn="just" rtl="1"/>
            <a:r>
              <a:rPr lang="ar-SA" sz="3600" b="1" cap="small">
                <a:solidFill>
                  <a:srgbClr val="FF0000"/>
                </a:solidFill>
                <a:effectLst/>
                <a:latin typeface="Calibri" panose="020F0502020204030204" pitchFamily="34" charset="0"/>
                <a:ea typeface="Times New Roman" panose="02020603050405020304" pitchFamily="18" charset="0"/>
                <a:cs typeface="Arial" panose="020B0604020202020204" pitchFamily="34" charset="0"/>
              </a:rPr>
              <a:t>التوصيات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lvl="0" algn="just" rtl="1"/>
            <a:r>
              <a:rPr lang="ar-SA" sz="3600" b="1" cap="small">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تفعيل لجان الانضباط ومحاسبة الطالب الذي يقل ادبه  في التعامل الالكترونيمع الاستاذ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lvl="0" algn="just" rtl="1"/>
            <a:r>
              <a:rPr lang="ar-SA" sz="3600" b="1" cap="small">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عمل صفوف للجان الارشادية لغرض توجيه الطلبة بالطريقة الصحيحة في التعامل الالكتروني مع الاستاذ</a:t>
            </a:r>
            <a:endParaRPr lang="en-US" sz="36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272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4">
            <a:extLst>
              <a:ext uri="{FF2B5EF4-FFF2-40B4-BE49-F238E27FC236}">
                <a16:creationId xmlns:a16="http://schemas.microsoft.com/office/drawing/2014/main" id="{AE202BB6-512A-3040-BC88-FDAE545A54F8}"/>
              </a:ext>
            </a:extLst>
          </p:cNvPr>
          <p:cNvPicPr>
            <a:picLocks noGrp="1" noChangeAspect="1"/>
          </p:cNvPicPr>
          <p:nvPr>
            <p:ph idx="1"/>
          </p:nvPr>
        </p:nvPicPr>
        <p:blipFill>
          <a:blip r:embed="rId2"/>
          <a:stretch>
            <a:fillRect/>
          </a:stretch>
        </p:blipFill>
        <p:spPr>
          <a:xfrm>
            <a:off x="2300844" y="1334437"/>
            <a:ext cx="9221932" cy="4189125"/>
          </a:xfrm>
        </p:spPr>
      </p:pic>
    </p:spTree>
    <p:extLst>
      <p:ext uri="{BB962C8B-B14F-4D97-AF65-F5344CB8AC3E}">
        <p14:creationId xmlns:p14="http://schemas.microsoft.com/office/powerpoint/2010/main" val="257711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83E423E-0F43-7244-9A58-49C736696A9C}"/>
              </a:ext>
            </a:extLst>
          </p:cNvPr>
          <p:cNvSpPr>
            <a:spLocks noGrp="1"/>
          </p:cNvSpPr>
          <p:nvPr>
            <p:ph idx="1"/>
          </p:nvPr>
        </p:nvSpPr>
        <p:spPr>
          <a:xfrm>
            <a:off x="1339389" y="1454750"/>
            <a:ext cx="10554574" cy="4441160"/>
          </a:xfrm>
        </p:spPr>
        <p:txBody>
          <a:bodyPr>
            <a:noAutofit/>
          </a:bodyPr>
          <a:lstStyle/>
          <a:p>
            <a:pPr marL="0" indent="0">
              <a:buNone/>
            </a:pPr>
            <a:r>
              <a:rPr lang="ar-SA" sz="3200"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ادب التعامل هو ان تعرف ما هو التصرف الصحيح وما هو التصرف الخطأ ثم أن تفعل ما هو صحيح.</a:t>
            </a:r>
            <a:br>
              <a:rPr lang="ar-SA" sz="3200" cap="small">
                <a:solidFill>
                  <a:schemeClr val="tx1"/>
                </a:solidFill>
                <a:latin typeface="Calibri" panose="020F0502020204030204" pitchFamily="34" charset="0"/>
                <a:ea typeface="Times New Roman" panose="02020603050405020304" pitchFamily="18" charset="0"/>
                <a:cs typeface="Arial" panose="020B0604020202020204" pitchFamily="34" charset="0"/>
              </a:rPr>
            </a:br>
            <a:br>
              <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ar-SA" sz="3200"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 نلاحظ هنا ان :</a:t>
            </a:r>
            <a:br>
              <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ar-SA" sz="3200"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1-  التصرف الخطأ واضح وجلي مثل كثير من السلوكيات الخاطئة  كالكذب – السرقة – الغش – الخيانة – قول الزور – الرشوة...... الخ</a:t>
            </a:r>
            <a:br>
              <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ar-SA" sz="3200"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2-  التصرف الصحيح كثيرا ما تحيطه الغموض والحيرة. بل كثيراً ما يطلب من الإنسان الاختيار بين بديلين لنفس التصرف يبدو أن كل منهما صحيح.</a:t>
            </a:r>
            <a:endParaRPr lang="ar-IQ" sz="3200"/>
          </a:p>
        </p:txBody>
      </p:sp>
    </p:spTree>
    <p:extLst>
      <p:ext uri="{BB962C8B-B14F-4D97-AF65-F5344CB8AC3E}">
        <p14:creationId xmlns:p14="http://schemas.microsoft.com/office/powerpoint/2010/main" val="49748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A2D7613-CD60-0248-A6DC-5FB34D6C0C78}"/>
              </a:ext>
            </a:extLst>
          </p:cNvPr>
          <p:cNvSpPr>
            <a:spLocks noGrp="1"/>
          </p:cNvSpPr>
          <p:nvPr>
            <p:ph idx="1"/>
          </p:nvPr>
        </p:nvSpPr>
        <p:spPr>
          <a:xfrm>
            <a:off x="810000" y="976003"/>
            <a:ext cx="10554574" cy="5434809"/>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SA" sz="3200" b="1" cap="small">
                <a:effectLst/>
                <a:latin typeface="Calibri" panose="020F0502020204030204" pitchFamily="34" charset="0"/>
                <a:ea typeface="Times New Roman" panose="02020603050405020304" pitchFamily="18" charset="0"/>
                <a:cs typeface="Arial" panose="020B0604020202020204" pitchFamily="34" charset="0"/>
              </a:rPr>
              <a:t>والسؤال الصعب ليس ما الذي يجب ألا نفعله وإنما السؤال الصعب هو ما الذي يجب أن نفعله؟ اذا التصرف الخطأ او الغير صحيح واضح ولا يختلف عليه اثنان واليوم نرى ان اغلب الاساتذة يعانون من هم يشغلهم كثيرا الا وهو تصرفات الطلبة الغير صحيحة والتي اصبحت واضحة الفضاضة للجميع وتجاهلهم المتعمد لمنزلتهم ومكانتهم العلمية وعدم احترم الوقت معهم ونسيان انتقاء العبارات والالفاظ معهم فعبارات التهديد والوعيد من قبل الطالب كثرت في هذه الفترة تحديدا فبدأ الطالب اليوم يتصيد الزلات للاستاذ ، الاستاذ الفلاني كتب عبارة خطا والاستاذ الفلاني يجلس خلف ستارة قديمة ليصور فيديو لنا والكثير من هذا الكلام  فهذا كله يندد بخطر كبير سوف ينعكس سلبا على مجتمعنا لان احترام الاستاذ يعد من احترام المجتمع  كله</a:t>
            </a:r>
            <a:endParaRPr lang="en-US" sz="32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0693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a:extLst>
              <a:ext uri="{FF2B5EF4-FFF2-40B4-BE49-F238E27FC236}">
                <a16:creationId xmlns:a16="http://schemas.microsoft.com/office/drawing/2014/main" id="{4A52A6BC-8C78-5B43-B101-A85BD69E5390}"/>
              </a:ext>
            </a:extLst>
          </p:cNvPr>
          <p:cNvSpPr txBox="1">
            <a:spLocks noGrp="1"/>
          </p:cNvSpPr>
          <p:nvPr>
            <p:ph type="title"/>
          </p:nvPr>
        </p:nvSpPr>
        <p:spPr>
          <a:xfrm>
            <a:off x="2592925" y="602171"/>
            <a:ext cx="8911687" cy="1280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90000"/>
          </a:bodyPr>
          <a:lstStyle>
            <a:lvl1pPr algn="r" defTabSz="457200" rtl="1" eaLnBrk="1" latinLnBrk="0" hangingPunct="1">
              <a:spcBef>
                <a:spcPct val="0"/>
              </a:spcBef>
              <a:buNone/>
              <a:defRPr sz="360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r>
              <a:rPr lang="ar-SA" sz="4000" b="1" cap="small">
                <a:latin typeface="Calibri" panose="020F0502020204030204" pitchFamily="34" charset="0"/>
                <a:ea typeface="Times New Roman" panose="02020603050405020304" pitchFamily="18" charset="0"/>
                <a:cs typeface="Arial" panose="020B0604020202020204" pitchFamily="34" charset="0"/>
              </a:rPr>
              <a:t> اذا لماذا نهتم بأدب التعامل بين الاستاذ والطالب الجامعي ؟</a:t>
            </a:r>
            <a:endParaRPr lang="ar-IQ"/>
          </a:p>
        </p:txBody>
      </p:sp>
      <p:sp>
        <p:nvSpPr>
          <p:cNvPr id="7" name="عنصر نائب للمحتوى 2">
            <a:extLst>
              <a:ext uri="{FF2B5EF4-FFF2-40B4-BE49-F238E27FC236}">
                <a16:creationId xmlns:a16="http://schemas.microsoft.com/office/drawing/2014/main" id="{9ADBF8A9-5780-294D-B096-488DDD5E4402}"/>
              </a:ext>
            </a:extLst>
          </p:cNvPr>
          <p:cNvSpPr>
            <a:spLocks noGrp="1"/>
          </p:cNvSpPr>
          <p:nvPr>
            <p:ph idx="1"/>
          </p:nvPr>
        </p:nvSpPr>
        <p:spPr>
          <a:xfrm>
            <a:off x="1486324" y="1317419"/>
            <a:ext cx="10018288" cy="5540581"/>
          </a:xfrm>
          <a:ln>
            <a:solidFill>
              <a:schemeClr val="accent3"/>
            </a:solidFill>
          </a:ln>
        </p:spPr>
        <p:txBody>
          <a:bodyPr>
            <a:noAutofit/>
          </a:bodyPr>
          <a:lstStyle/>
          <a:p>
            <a:pPr marL="0" indent="0" rtl="1">
              <a:buNone/>
            </a:pPr>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r>
              <a:rPr lang="ar-SA" sz="3200" b="1" cap="small">
                <a:solidFill>
                  <a:schemeClr val="tx1"/>
                </a:solidFill>
                <a:latin typeface="Calibri" panose="020F0502020204030204" pitchFamily="34" charset="0"/>
                <a:ea typeface="Times New Roman" panose="02020603050405020304" pitchFamily="18" charset="0"/>
                <a:cs typeface="Arial" panose="020B0604020202020204" pitchFamily="34" charset="0"/>
              </a:rPr>
              <a:t>١</a:t>
            </a:r>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 الاهتمام بادب التعامل يسهم فى تحسين المجتمع كله.</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r>
              <a:rPr lang="ar-SA" sz="3200" b="1" cap="small">
                <a:solidFill>
                  <a:schemeClr val="tx1"/>
                </a:solidFill>
                <a:latin typeface="Calibri" panose="020F0502020204030204" pitchFamily="34" charset="0"/>
                <a:ea typeface="Times New Roman" panose="02020603050405020304" pitchFamily="18" charset="0"/>
                <a:cs typeface="Arial" panose="020B0604020202020204" pitchFamily="34" charset="0"/>
              </a:rPr>
              <a:t>٢</a:t>
            </a:r>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 الالتزام بأخلاقيات واداب التعامل يسهم فى شيوع الرضا الاجتماعي .</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٣-أداب التعامل تدعم البيئة المواتية لروح الفريق </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٤ - الالتزام بمواثيق أخلاقية صارمة يدفع المتعاملين إلى اللجوء في تعاملاتهم إلى الجهات الملتزمة أخلاقياً فالممارسة الجيدة تطرد الممارسة السيئة من ساحة العمل.</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r>
              <a:rPr lang="ar-SA" sz="32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٥- وجود ميثاق أخلاقي نلتزم به يكون بمثابة دليل يسترشد به الجميع خاصة عند ظهور خلافات حول سلوك معين. </a:t>
            </a:r>
            <a:endParaRPr lang="en-US" sz="32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endParaRPr lang="ar-IQ" sz="3200"/>
          </a:p>
        </p:txBody>
      </p:sp>
    </p:spTree>
    <p:extLst>
      <p:ext uri="{BB962C8B-B14F-4D97-AF65-F5344CB8AC3E}">
        <p14:creationId xmlns:p14="http://schemas.microsoft.com/office/powerpoint/2010/main" val="407006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B60FFB-7EBA-DD47-A261-1403A9555484}"/>
              </a:ext>
            </a:extLst>
          </p:cNvPr>
          <p:cNvSpPr>
            <a:spLocks noGrp="1"/>
          </p:cNvSpPr>
          <p:nvPr>
            <p:ph type="title"/>
          </p:nvPr>
        </p:nvSpPr>
        <p:spPr>
          <a:xfrm>
            <a:off x="1151268" y="1002017"/>
            <a:ext cx="9871755" cy="1799202"/>
          </a:xfrm>
        </p:spPr>
        <p:txBody>
          <a:bodyPr>
            <a:normAutofit/>
          </a:bodyPr>
          <a:lstStyle/>
          <a:p>
            <a:pPr algn="ctr"/>
            <a:r>
              <a:rPr lang="ar-SA" sz="4400">
                <a:solidFill>
                  <a:schemeClr val="accent1"/>
                </a:solidFill>
              </a:rPr>
              <a:t>التعامل هنا يقع بين طرفين</a:t>
            </a:r>
            <a:endParaRPr lang="ar-IQ" sz="4400">
              <a:solidFill>
                <a:schemeClr val="accent1"/>
              </a:solidFill>
            </a:endParaRPr>
          </a:p>
        </p:txBody>
      </p:sp>
      <p:sp>
        <p:nvSpPr>
          <p:cNvPr id="4" name="سهم: لليسار واليمين والأعلى 3">
            <a:extLst>
              <a:ext uri="{FF2B5EF4-FFF2-40B4-BE49-F238E27FC236}">
                <a16:creationId xmlns:a16="http://schemas.microsoft.com/office/drawing/2014/main" id="{7116A653-FA45-2143-8B30-4E29B37FA5AD}"/>
              </a:ext>
            </a:extLst>
          </p:cNvPr>
          <p:cNvSpPr/>
          <p:nvPr/>
        </p:nvSpPr>
        <p:spPr>
          <a:xfrm>
            <a:off x="4100698" y="3011816"/>
            <a:ext cx="4898571" cy="105456"/>
          </a:xfrm>
          <a:prstGeom prst="leftRightUpArrow">
            <a:avLst>
              <a:gd name="adj1" fmla="val 2500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شكل بيضاوي 5">
            <a:extLst>
              <a:ext uri="{FF2B5EF4-FFF2-40B4-BE49-F238E27FC236}">
                <a16:creationId xmlns:a16="http://schemas.microsoft.com/office/drawing/2014/main" id="{E6E37A59-2CAA-A544-B6E5-DD9187BE789C}"/>
              </a:ext>
            </a:extLst>
          </p:cNvPr>
          <p:cNvSpPr/>
          <p:nvPr/>
        </p:nvSpPr>
        <p:spPr>
          <a:xfrm>
            <a:off x="8132494" y="4434688"/>
            <a:ext cx="2890529" cy="16699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a:t>الاستاذ الجامعي</a:t>
            </a:r>
            <a:endParaRPr lang="ar-IQ" sz="3600"/>
          </a:p>
        </p:txBody>
      </p:sp>
      <p:sp>
        <p:nvSpPr>
          <p:cNvPr id="7" name="شكل بيضاوي 6">
            <a:extLst>
              <a:ext uri="{FF2B5EF4-FFF2-40B4-BE49-F238E27FC236}">
                <a16:creationId xmlns:a16="http://schemas.microsoft.com/office/drawing/2014/main" id="{13E050D5-79F5-774E-B8D6-8FA2A77C00BD}"/>
              </a:ext>
            </a:extLst>
          </p:cNvPr>
          <p:cNvSpPr/>
          <p:nvPr/>
        </p:nvSpPr>
        <p:spPr>
          <a:xfrm>
            <a:off x="2311397" y="4434688"/>
            <a:ext cx="2890529" cy="16699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a:t>الطالب الجامعي</a:t>
            </a:r>
            <a:endParaRPr lang="ar-IQ" sz="4000"/>
          </a:p>
        </p:txBody>
      </p:sp>
      <p:sp>
        <p:nvSpPr>
          <p:cNvPr id="12" name="سهم: لأسفل 11">
            <a:extLst>
              <a:ext uri="{FF2B5EF4-FFF2-40B4-BE49-F238E27FC236}">
                <a16:creationId xmlns:a16="http://schemas.microsoft.com/office/drawing/2014/main" id="{C7B86E8C-452E-7D4E-8C70-E6E549C2E920}"/>
              </a:ext>
            </a:extLst>
          </p:cNvPr>
          <p:cNvSpPr/>
          <p:nvPr/>
        </p:nvSpPr>
        <p:spPr>
          <a:xfrm flipH="1">
            <a:off x="3798496" y="3117272"/>
            <a:ext cx="688071" cy="1045276"/>
          </a:xfrm>
          <a:prstGeom prst="downArrow">
            <a:avLst>
              <a:gd name="adj1" fmla="val 1078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سهم: لأسفل 19">
            <a:extLst>
              <a:ext uri="{FF2B5EF4-FFF2-40B4-BE49-F238E27FC236}">
                <a16:creationId xmlns:a16="http://schemas.microsoft.com/office/drawing/2014/main" id="{6679F991-692C-BF4E-BB83-83CC68504CC3}"/>
              </a:ext>
            </a:extLst>
          </p:cNvPr>
          <p:cNvSpPr/>
          <p:nvPr/>
        </p:nvSpPr>
        <p:spPr>
          <a:xfrm flipH="1">
            <a:off x="8613400" y="3117272"/>
            <a:ext cx="688071" cy="1045276"/>
          </a:xfrm>
          <a:prstGeom prst="downArrow">
            <a:avLst>
              <a:gd name="adj1" fmla="val 10787"/>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99685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12E17D-42F5-DE47-9113-227312D56B75}"/>
              </a:ext>
            </a:extLst>
          </p:cNvPr>
          <p:cNvSpPr>
            <a:spLocks noGrp="1"/>
          </p:cNvSpPr>
          <p:nvPr>
            <p:ph type="title"/>
          </p:nvPr>
        </p:nvSpPr>
        <p:spPr>
          <a:xfrm>
            <a:off x="142014" y="601183"/>
            <a:ext cx="10571998" cy="970450"/>
          </a:xfrm>
        </p:spPr>
        <p:txBody>
          <a:bodyPr>
            <a:normAutofit fontScale="90000"/>
          </a:bodyPr>
          <a:lstStyle/>
          <a:p>
            <a:r>
              <a:rPr lang="ar-SA" sz="4000">
                <a:solidFill>
                  <a:schemeClr val="tx1"/>
                </a:solidFill>
              </a:rPr>
              <a:t>ويمكن ان يقسم ادب التعامل بين الاستاذ والطالب الجامعي الى محورين</a:t>
            </a:r>
            <a:endParaRPr lang="ar-IQ">
              <a:solidFill>
                <a:schemeClr val="tx1"/>
              </a:solidFill>
            </a:endParaRPr>
          </a:p>
        </p:txBody>
      </p:sp>
      <p:sp>
        <p:nvSpPr>
          <p:cNvPr id="3" name="عنصر نائب للمحتوى 2">
            <a:extLst>
              <a:ext uri="{FF2B5EF4-FFF2-40B4-BE49-F238E27FC236}">
                <a16:creationId xmlns:a16="http://schemas.microsoft.com/office/drawing/2014/main" id="{E98D6256-2342-CB44-BD22-620675B67FEB}"/>
              </a:ext>
            </a:extLst>
          </p:cNvPr>
          <p:cNvSpPr>
            <a:spLocks noGrp="1"/>
          </p:cNvSpPr>
          <p:nvPr>
            <p:ph idx="1"/>
          </p:nvPr>
        </p:nvSpPr>
        <p:spPr>
          <a:xfrm>
            <a:off x="818713" y="1911185"/>
            <a:ext cx="10554574" cy="6004461"/>
          </a:xfrm>
        </p:spPr>
        <p:txBody>
          <a:bodyPr>
            <a:normAutofit/>
          </a:bodyPr>
          <a:lstStyle/>
          <a:p>
            <a:pPr marL="0" indent="0" algn="just" rtl="1">
              <a:buNone/>
            </a:pPr>
            <a:r>
              <a:rPr lang="ar-SA" sz="3600" b="1" cap="small">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المحور الاول  :  المطلوب من الأستاذ الجامعي في تعامله مع الطلبة :</a:t>
            </a:r>
            <a:endParaRPr lang="en-US" sz="36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buNone/>
            </a:pPr>
            <a:r>
              <a:rPr lang="ar-SA" sz="3600" b="1">
                <a:solidFill>
                  <a:schemeClr val="tx1"/>
                </a:solidFill>
                <a:effectLst/>
                <a:latin typeface="Calibri" panose="020F0502020204030204" pitchFamily="34" charset="0"/>
                <a:ea typeface="Times New Roman" panose="02020603050405020304" pitchFamily="18" charset="0"/>
                <a:cs typeface="Arial" panose="020B0604020202020204" pitchFamily="34" charset="0"/>
              </a:rPr>
              <a:t>     من الأخطاء الشائعة لدى الاساتذة في معالجة مشاكل الطلبة المشاغبين أو غير المنضبطين هو تأخير مواجهة المشكلة بوقت مبكر وتركها تستفحل دون إتخاذ موقف حاسم لحلها، فمبدأ التأخير يسمح للقضية بالتعاظم والمشكلة بالتفاقم حتى لا يمكن بعد ذلك السيطرة عليها، لذا فعندما يلاحظ الاستاذ سوء سلوك متكرر من طالب ما، أو مشكلة واضحة لدى طالب آخر، فعليه المسارعة إلى اتخاذ موقف مناسب مباشرة دون تردد</a:t>
            </a:r>
            <a:endParaRPr lang="en-US" sz="360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72655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931FFDB-6EDA-C646-99CB-1446D7F250E9}"/>
              </a:ext>
            </a:extLst>
          </p:cNvPr>
          <p:cNvSpPr>
            <a:spLocks noGrp="1"/>
          </p:cNvSpPr>
          <p:nvPr>
            <p:ph idx="1"/>
          </p:nvPr>
        </p:nvSpPr>
        <p:spPr>
          <a:xfrm>
            <a:off x="1762744" y="1335726"/>
            <a:ext cx="9714015" cy="4527715"/>
          </a:xfrm>
        </p:spPr>
        <p:txBody>
          <a:bodyPr>
            <a:noAutofit/>
          </a:bodyPr>
          <a:lstStyle/>
          <a:p>
            <a:pPr marL="0" indent="0" algn="just" rtl="1">
              <a:buNone/>
            </a:pPr>
            <a:r>
              <a:rPr lang="ar-SA" sz="3600" b="1">
                <a:solidFill>
                  <a:schemeClr val="accent1"/>
                </a:solidFill>
                <a:effectLst/>
                <a:latin typeface="Calibri" panose="020F0502020204030204" pitchFamily="34" charset="0"/>
                <a:ea typeface="Times New Roman" panose="02020603050405020304" pitchFamily="18" charset="0"/>
                <a:cs typeface="Arial" panose="020B0604020202020204" pitchFamily="34" charset="0"/>
              </a:rPr>
              <a:t>وأن الاستاذ لا يمكن أن يغير شئ من السمات السلوكية للطلاب المشاكسين ولكنه من الممكن إختيار وسيلة مناسبة للتعامل والتكيف معهم ، بينما لو غضب أو إنفعل فسوف لا يصل إلى أية نتيجة ، خاصة عندما يتعامل مع طالب مشاكس. المهم ألا يغضب أوينفعل في كل الأحوال وتجنب العلاقات الحميمية مع الطلاب ومعاملتهم كأخوة او ابناء فطبيعة العلاقات في هذه الظروف تساعدنا كثيرا على التخلص من ازمات كثيرة مع الطلبة  </a:t>
            </a:r>
            <a:endParaRPr lang="en-US" sz="3600">
              <a:solidFill>
                <a:schemeClr val="accent1"/>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46FD3FA4-8386-A944-B63B-BBD373B1DC77}"/>
              </a:ext>
            </a:extLst>
          </p:cNvPr>
          <p:cNvSpPr txBox="1"/>
          <p:nvPr/>
        </p:nvSpPr>
        <p:spPr>
          <a:xfrm>
            <a:off x="5190259" y="2518311"/>
            <a:ext cx="1828800" cy="1828800"/>
          </a:xfrm>
          <a:prstGeom prst="rect">
            <a:avLst/>
          </a:prstGeom>
          <a:noFill/>
        </p:spPr>
        <p:txBody>
          <a:bodyPr wrap="square" rtlCol="1">
            <a:spAutoFit/>
          </a:bodyPr>
          <a:lstStyle/>
          <a:p>
            <a:pPr algn="r"/>
            <a:endParaRPr lang="ar-IQ"/>
          </a:p>
        </p:txBody>
      </p:sp>
    </p:spTree>
    <p:extLst>
      <p:ext uri="{BB962C8B-B14F-4D97-AF65-F5344CB8AC3E}">
        <p14:creationId xmlns:p14="http://schemas.microsoft.com/office/powerpoint/2010/main" val="299782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92D7A1C-E361-1E45-AC39-201444694477}"/>
              </a:ext>
            </a:extLst>
          </p:cNvPr>
          <p:cNvSpPr>
            <a:spLocks noGrp="1"/>
          </p:cNvSpPr>
          <p:nvPr>
            <p:ph idx="1"/>
          </p:nvPr>
        </p:nvSpPr>
        <p:spPr>
          <a:xfrm>
            <a:off x="1020536" y="776131"/>
            <a:ext cx="10705300" cy="5747876"/>
          </a:xfrm>
        </p:spPr>
        <p:txBody>
          <a:bodyPr>
            <a:noAutofit/>
          </a:bodyPr>
          <a:lstStyle/>
          <a:p>
            <a:pPr marL="0" indent="0" algn="just" rtl="1">
              <a:buNone/>
            </a:pPr>
            <a:r>
              <a:rPr lang="ar-SA" sz="3600" b="1" cap="small">
                <a:effectLst/>
                <a:latin typeface="Calibri" panose="020F0502020204030204" pitchFamily="34" charset="0"/>
                <a:ea typeface="Times New Roman" panose="02020603050405020304" pitchFamily="18" charset="0"/>
                <a:cs typeface="Arial" panose="020B0604020202020204" pitchFamily="34" charset="0"/>
              </a:rPr>
              <a:t>المحور الثاني : المطلوب من الطالب الجامعي في تعامله مع الاستاذ :</a:t>
            </a:r>
          </a:p>
          <a:p>
            <a:pPr marL="0" indent="0" algn="just" rtl="1">
              <a:buNone/>
            </a:pP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buNone/>
            </a:pPr>
            <a:r>
              <a:rPr lang="ar-SA" sz="3600" b="1" cap="small">
                <a:effectLst/>
                <a:latin typeface="Calibri" panose="020F0502020204030204" pitchFamily="34" charset="0"/>
                <a:ea typeface="Times New Roman" panose="02020603050405020304" pitchFamily="18" charset="0"/>
                <a:cs typeface="Arial" panose="020B0604020202020204" pitchFamily="34" charset="0"/>
              </a:rPr>
              <a:t>من خلال استبيان تم عرضه على مجموعة من الاساتذة تم تحديد مجموعة من النقاط في هذا المحور هي :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algn="just"/>
            <a:r>
              <a:rPr lang="ar-SA" sz="3600" b="1" cap="small">
                <a:effectLst/>
                <a:latin typeface="Calibri" panose="020F0502020204030204" pitchFamily="34" charset="0"/>
                <a:ea typeface="Times New Roman" panose="02020603050405020304" pitchFamily="18" charset="0"/>
                <a:cs typeface="Arial" panose="020B0604020202020204" pitchFamily="34" charset="0"/>
              </a:rPr>
              <a:t>احترام وقت الاستاذ</a:t>
            </a:r>
            <a:r>
              <a:rPr lang="en-US" sz="3600" b="1" cap="small">
                <a:effectLst/>
                <a:latin typeface="Calibri" panose="020F0502020204030204" pitchFamily="34" charset="0"/>
                <a:ea typeface="Times New Roman" panose="02020603050405020304" pitchFamily="18" charset="0"/>
                <a:cs typeface="Arial" panose="020B0604020202020204" pitchFamily="34" charset="0"/>
              </a:rPr>
              <a:t>) </a:t>
            </a:r>
            <a:r>
              <a:rPr lang="ar-SA" sz="3600" b="1" cap="small">
                <a:effectLst/>
                <a:latin typeface="Calibri" panose="020F0502020204030204" pitchFamily="34" charset="0"/>
                <a:ea typeface="Times New Roman" panose="02020603050405020304" pitchFamily="18" charset="0"/>
                <a:cs typeface="Arial" panose="020B0604020202020204" pitchFamily="34" charset="0"/>
              </a:rPr>
              <a:t>اصبح يوم الاستاذ ليلا ونهارا كله مباح للطالب </a:t>
            </a:r>
            <a:r>
              <a:rPr lang="en-US" sz="3600" b="1" cap="small">
                <a:effectLst/>
                <a:latin typeface="Calibri" panose="020F0502020204030204" pitchFamily="34" charset="0"/>
                <a:ea typeface="Times New Roman" panose="02020603050405020304" pitchFamily="18" charset="0"/>
                <a:cs typeface="Arial" panose="020B0604020202020204" pitchFamily="34" charset="0"/>
              </a:rPr>
              <a:t>(</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algn="just"/>
            <a:r>
              <a:rPr lang="ar-SA" sz="3600" b="1" cap="small">
                <a:effectLst/>
                <a:latin typeface="Calibri" panose="020F0502020204030204" pitchFamily="34" charset="0"/>
                <a:ea typeface="Times New Roman" panose="02020603050405020304" pitchFamily="18" charset="0"/>
                <a:cs typeface="Arial" panose="020B0604020202020204" pitchFamily="34" charset="0"/>
              </a:rPr>
              <a:t>عدم استخدام عبرات التبسيط مع الاستاذ ( حبيبي ، </a:t>
            </a:r>
            <a:r>
              <a:rPr lang="en-US" sz="3600" b="1" cap="small">
                <a:effectLst/>
                <a:latin typeface="Calibri" panose="020F0502020204030204" pitchFamily="34" charset="0"/>
                <a:ea typeface="Times New Roman" panose="02020603050405020304" pitchFamily="18" charset="0"/>
                <a:cs typeface="Arial" panose="020B0604020202020204" pitchFamily="34" charset="0"/>
              </a:rPr>
              <a:t>  </a:t>
            </a:r>
            <a:r>
              <a:rPr lang="ar-SA" sz="3600" b="1" cap="small">
                <a:effectLst/>
                <a:latin typeface="Calibri" panose="020F0502020204030204" pitchFamily="34" charset="0"/>
                <a:ea typeface="Times New Roman" panose="02020603050405020304" pitchFamily="18" charset="0"/>
                <a:cs typeface="Arial" panose="020B0604020202020204" pitchFamily="34" charset="0"/>
              </a:rPr>
              <a:t>حياتي ، رد بسرعة ،جاوبني بسرعة ،.....الخ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algn="just"/>
            <a:r>
              <a:rPr lang="ar-SA" sz="3600" b="1" cap="small">
                <a:effectLst/>
                <a:latin typeface="Calibri" panose="020F0502020204030204" pitchFamily="34" charset="0"/>
                <a:ea typeface="Times New Roman" panose="02020603050405020304" pitchFamily="18" charset="0"/>
                <a:cs typeface="Arial" panose="020B0604020202020204" pitchFamily="34" charset="0"/>
              </a:rPr>
              <a:t>عدم الاتصال على الاستاذ في اي وقت يحلو لهم </a:t>
            </a:r>
            <a:endParaRPr lang="en-US" sz="3600">
              <a:effectLst/>
              <a:latin typeface="Calibri" panose="020F0502020204030204" pitchFamily="34" charset="0"/>
              <a:ea typeface="Times New Roman" panose="02020603050405020304" pitchFamily="18" charset="0"/>
              <a:cs typeface="Arial" panose="020B0604020202020204" pitchFamily="34" charset="0"/>
            </a:endParaRPr>
          </a:p>
          <a:p>
            <a:pPr marL="0" lvl="0" indent="0" algn="just" rtl="1">
              <a:buNone/>
            </a:pPr>
            <a:endParaRPr lang="en-US" sz="36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مربع نص 3">
            <a:extLst>
              <a:ext uri="{FF2B5EF4-FFF2-40B4-BE49-F238E27FC236}">
                <a16:creationId xmlns:a16="http://schemas.microsoft.com/office/drawing/2014/main" id="{7F77ED96-8AB3-CD4A-AFD3-ECB8E2BF92DD}"/>
              </a:ext>
            </a:extLst>
          </p:cNvPr>
          <p:cNvSpPr txBox="1"/>
          <p:nvPr/>
        </p:nvSpPr>
        <p:spPr>
          <a:xfrm>
            <a:off x="5190259" y="2527588"/>
            <a:ext cx="1828800" cy="1828800"/>
          </a:xfrm>
          <a:prstGeom prst="rect">
            <a:avLst/>
          </a:prstGeom>
          <a:noFill/>
        </p:spPr>
        <p:txBody>
          <a:bodyPr wrap="square" rtlCol="1">
            <a:spAutoFit/>
          </a:bodyPr>
          <a:lstStyle/>
          <a:p>
            <a:pPr algn="r"/>
            <a:endParaRPr lang="ar-IQ"/>
          </a:p>
        </p:txBody>
      </p:sp>
    </p:spTree>
    <p:extLst>
      <p:ext uri="{BB962C8B-B14F-4D97-AF65-F5344CB8AC3E}">
        <p14:creationId xmlns:p14="http://schemas.microsoft.com/office/powerpoint/2010/main" val="2224701944"/>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11</Slides>
  <Notes>0</Notes>
  <HiddenSlides>0</HiddenSlide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ربطة</vt:lpstr>
      <vt:lpstr>ادب التعامل الالكتروني بين الاستاذ والطالب الجامعي</vt:lpstr>
      <vt:lpstr>عرض تقديمي في PowerPoint</vt:lpstr>
      <vt:lpstr>عرض تقديمي في PowerPoint</vt:lpstr>
      <vt:lpstr>عرض تقديمي في PowerPoint</vt:lpstr>
      <vt:lpstr> اذا لماذا نهتم بأدب التعامل بين الاستاذ والطالب الجامعي ؟</vt:lpstr>
      <vt:lpstr>التعامل هنا يقع بين طرفين</vt:lpstr>
      <vt:lpstr>ويمكن ان يقسم ادب التعامل بين الاستاذ والطالب الجامعي الى محورين</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ادب التعامل الالكتروني بين الاستاذ والطالب الجامعي              ادب التعامل هو ان تعرف ما هو التصرف الصحيح وما هو التصرف الخطأ ثم أن تفعل ما هو صحيح. نلاحظ هنا أن:   1-  التصرف الخطأ واضح وجلي مثل كثير من السلوكيات الخاطئة  كالكذب – السرقة – الغش – الخيانة – قول الزور – الرشوة...... الخ 2-  التصرف الصحيح كثيرا ما تحيطه الغموض والحيرة. بل كثيراً ما يطلب من الإنسان الاختيار بين بديلين لنفس التصرف يبدو أن كل منهما صحيح.</dc:title>
  <dc:creator>baydaabdulsalam@yahoo.com</dc:creator>
  <cp:lastModifiedBy>baydaabdulsalam@yahoo.com</cp:lastModifiedBy>
  <cp:revision>16</cp:revision>
  <dcterms:created xsi:type="dcterms:W3CDTF">2020-08-16T20:50:06Z</dcterms:created>
  <dcterms:modified xsi:type="dcterms:W3CDTF">2020-08-17T15:47:26Z</dcterms:modified>
</cp:coreProperties>
</file>